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6"/>
  </p:notesMasterIdLst>
  <p:sldIdLst>
    <p:sldId id="423" r:id="rId2"/>
    <p:sldId id="513" r:id="rId3"/>
    <p:sldId id="514" r:id="rId4"/>
    <p:sldId id="515" r:id="rId5"/>
    <p:sldId id="516" r:id="rId6"/>
    <p:sldId id="517" r:id="rId7"/>
    <p:sldId id="518" r:id="rId8"/>
    <p:sldId id="519" r:id="rId9"/>
    <p:sldId id="520" r:id="rId10"/>
    <p:sldId id="521" r:id="rId11"/>
    <p:sldId id="522" r:id="rId12"/>
    <p:sldId id="523" r:id="rId13"/>
    <p:sldId id="524" r:id="rId14"/>
    <p:sldId id="525" r:id="rId15"/>
    <p:sldId id="526" r:id="rId16"/>
    <p:sldId id="527" r:id="rId17"/>
    <p:sldId id="528" r:id="rId18"/>
    <p:sldId id="529" r:id="rId19"/>
    <p:sldId id="440" r:id="rId20"/>
    <p:sldId id="441" r:id="rId21"/>
    <p:sldId id="442" r:id="rId22"/>
    <p:sldId id="443" r:id="rId23"/>
    <p:sldId id="444" r:id="rId24"/>
    <p:sldId id="445" r:id="rId25"/>
    <p:sldId id="446" r:id="rId26"/>
    <p:sldId id="447" r:id="rId27"/>
    <p:sldId id="448" r:id="rId28"/>
    <p:sldId id="449" r:id="rId29"/>
    <p:sldId id="450" r:id="rId30"/>
    <p:sldId id="451" r:id="rId31"/>
    <p:sldId id="452" r:id="rId32"/>
    <p:sldId id="453" r:id="rId33"/>
    <p:sldId id="454" r:id="rId34"/>
    <p:sldId id="455"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FFF1"/>
    <a:srgbClr val="FB7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778"/>
    <p:restoredTop sz="95701" autoAdjust="0"/>
  </p:normalViewPr>
  <p:slideViewPr>
    <p:cSldViewPr snapToGrid="0" snapToObjects="1">
      <p:cViewPr>
        <p:scale>
          <a:sx n="107" d="100"/>
          <a:sy n="107" d="100"/>
        </p:scale>
        <p:origin x="-90"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8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9668BF-7BAD-684E-9A29-7B754B25BF1B}" type="datetimeFigureOut">
              <a:rPr lang="en-US" smtClean="0"/>
              <a:t>3/27/2017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8ABB99-1A8D-C149-96DD-FD9847B03E4B}" type="slidenum">
              <a:rPr lang="en-US" smtClean="0"/>
              <a:t>‹#›</a:t>
            </a:fld>
            <a:endParaRPr lang="en-US"/>
          </a:p>
        </p:txBody>
      </p:sp>
    </p:spTree>
    <p:extLst>
      <p:ext uri="{BB962C8B-B14F-4D97-AF65-F5344CB8AC3E}">
        <p14:creationId xmlns:p14="http://schemas.microsoft.com/office/powerpoint/2010/main" val="7698906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E39C043-05BC-984D-B00A-4DB4E5D38E03}" type="datetimeFigureOut">
              <a:rPr lang="en-US" smtClean="0"/>
              <a:t>3/27/2017</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6E39C043-05BC-984D-B00A-4DB4E5D38E03}" type="datetimeFigureOut">
              <a:rPr lang="en-US" smtClean="0"/>
              <a:t>3/27/2017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6E39C043-05BC-984D-B00A-4DB4E5D38E03}" type="datetimeFigureOut">
              <a:rPr lang="en-US" smtClean="0"/>
              <a:t>3/27/2017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E39C043-05BC-984D-B00A-4DB4E5D38E03}" type="datetimeFigureOut">
              <a:rPr lang="en-US" smtClean="0"/>
              <a:t>3/27/2017</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6E39C043-05BC-984D-B00A-4DB4E5D38E03}" type="datetimeFigureOut">
              <a:rPr lang="en-US" smtClean="0"/>
              <a:t>3/27/2017</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24560C9C-2EFA-F54B-A3A4-5B6436824CF9}"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6E39C043-05BC-984D-B00A-4DB4E5D38E03}" type="datetimeFigureOut">
              <a:rPr lang="en-US" smtClean="0"/>
              <a:t>3/27/2017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560C9C-2EFA-F54B-A3A4-5B6436824CF9}"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24560C9C-2EFA-F54B-A3A4-5B6436824C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6E39C043-05BC-984D-B00A-4DB4E5D38E03}" type="datetimeFigureOut">
              <a:rPr lang="en-US" smtClean="0"/>
              <a:t>3/27/2017</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24560C9C-2EFA-F54B-A3A4-5B6436824C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8.png"/><Relationship Id="rId2" Type="http://schemas.openxmlformats.org/officeDocument/2006/relationships/hyperlink" Target="http://www.bio.miami.edu/tom/courses/bil255/bil255goods/02_bonds.html" TargetMode="External"/><Relationship Id="rId1" Type="http://schemas.openxmlformats.org/officeDocument/2006/relationships/slideLayout" Target="../slideLayouts/slideLayout6.xml"/><Relationship Id="rId6" Type="http://schemas.openxmlformats.org/officeDocument/2006/relationships/hyperlink" Target="https://secure-media.collegeboard.org/digitalServices/pdf/ap/ap15_chemistry_sg.pdf" TargetMode="External"/><Relationship Id="rId5" Type="http://schemas.openxmlformats.org/officeDocument/2006/relationships/image" Target="../media/image17.png"/><Relationship Id="rId4" Type="http://schemas.openxmlformats.org/officeDocument/2006/relationships/hyperlink" Target="https://www.youtube.com/watch?v=EBfGcTAJF4o"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swwhwIfVqj0" TargetMode="External"/><Relationship Id="rId2" Type="http://schemas.openxmlformats.org/officeDocument/2006/relationships/hyperlink" Target="http://www.chegg.com/homework-help/six-different-aqueous-solutions-solvent-molecules-omitted-cl-chapter-3-problem-97p-solution-9780077340230-exc" TargetMode="Externa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1.png"/><Relationship Id="rId7" Type="http://schemas.openxmlformats.org/officeDocument/2006/relationships/image" Target="../media/image23.png"/><Relationship Id="rId12" Type="http://schemas.microsoft.com/office/2007/relationships/hdphoto" Target="../media/hdphoto6.wdp"/><Relationship Id="rId2" Type="http://schemas.openxmlformats.org/officeDocument/2006/relationships/image" Target="../media/image20.png"/><Relationship Id="rId1" Type="http://schemas.openxmlformats.org/officeDocument/2006/relationships/slideLayout" Target="../slideLayouts/slideLayout8.xml"/><Relationship Id="rId6" Type="http://schemas.openxmlformats.org/officeDocument/2006/relationships/hyperlink" Target="https://www.youtube.com/watch?v=iX4WlKIAuYg" TargetMode="External"/><Relationship Id="rId11" Type="http://schemas.openxmlformats.org/officeDocument/2006/relationships/image" Target="../media/image25.png"/><Relationship Id="rId5" Type="http://schemas.openxmlformats.org/officeDocument/2006/relationships/hyperlink" Target="http://www.bbc.co.uk/schools/gcsebitesize/science/edexcel_pre_2011/oneearth/fuelsrev1.shtml" TargetMode="External"/><Relationship Id="rId10" Type="http://schemas.microsoft.com/office/2007/relationships/hdphoto" Target="../media/hdphoto5.wdp"/><Relationship Id="rId4" Type="http://schemas.openxmlformats.org/officeDocument/2006/relationships/image" Target="../media/image22.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Ron_r_CvYL8" TargetMode="External"/><Relationship Id="rId2" Type="http://schemas.openxmlformats.org/officeDocument/2006/relationships/hyperlink" Target="http://chemistry.stackexchange.com/questions/10106/why-do-the-melting-and-boiling-points-of-the-noble-gases-increase-when-the-atomi" TargetMode="External"/><Relationship Id="rId1" Type="http://schemas.openxmlformats.org/officeDocument/2006/relationships/slideLayout" Target="../slideLayouts/slideLayout8.xml"/><Relationship Id="rId5" Type="http://schemas.openxmlformats.org/officeDocument/2006/relationships/image" Target="../media/image27.gif"/><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GIPrsWuSkQc" TargetMode="External"/><Relationship Id="rId2" Type="http://schemas.openxmlformats.org/officeDocument/2006/relationships/hyperlink" Target="http://www.learnapchemistry.com/potd/problem.php?pc=5f87cc5c5248660fc9a3da6fabb37be3" TargetMode="Externa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hyperlink" Target="http://chemstone.net/Principles/7.Solutions/Soln.html" TargetMode="External"/><Relationship Id="rId2" Type="http://schemas.openxmlformats.org/officeDocument/2006/relationships/image" Target="../media/image29.jpg"/><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hyperlink" Target="http://www.bozemanscience.com/ap-chem-017-dipole-forc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chemwiki.ucdavis.edu/Core/Physical_Chemistry/Equilibria/Solubilty/Solubility" TargetMode="External"/><Relationship Id="rId1" Type="http://schemas.openxmlformats.org/officeDocument/2006/relationships/slideLayout" Target="../slideLayouts/slideLayout8.xml"/><Relationship Id="rId4" Type="http://schemas.openxmlformats.org/officeDocument/2006/relationships/hyperlink" Target="http://www.bozemanscience.com/ap-chem-020-ionic-bonding"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www.youtube.com/watch?v=cnSTsLvyuOk" TargetMode="External"/><Relationship Id="rId7" Type="http://schemas.openxmlformats.org/officeDocument/2006/relationships/image" Target="../media/image35.png"/><Relationship Id="rId2" Type="http://schemas.openxmlformats.org/officeDocument/2006/relationships/hyperlink" Target="http://www.chem.fsu.edu/chemlab/chm1046course/solubi10.jpg" TargetMode="External"/><Relationship Id="rId1" Type="http://schemas.openxmlformats.org/officeDocument/2006/relationships/slideLayout" Target="../slideLayouts/slideLayout8.xml"/><Relationship Id="rId6" Type="http://schemas.openxmlformats.org/officeDocument/2006/relationships/hyperlink" Target="http://media.collegeboard.com/digitalServices/pdf/ap/apcentral/ap13_chemistry_scoring_guidelines.pdf" TargetMode="Externa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hyperlink" Target="http://schoolbag.info/chemistry/mcat_2/20.html" TargetMode="External"/><Relationship Id="rId2" Type="http://schemas.openxmlformats.org/officeDocument/2006/relationships/image" Target="../media/image37.png"/><Relationship Id="rId1" Type="http://schemas.openxmlformats.org/officeDocument/2006/relationships/slideLayout" Target="../slideLayouts/slideLayout6.xml"/><Relationship Id="rId5" Type="http://schemas.openxmlformats.org/officeDocument/2006/relationships/image" Target="../media/image38.jpg"/><Relationship Id="rId4" Type="http://schemas.openxmlformats.org/officeDocument/2006/relationships/hyperlink" Target="http://www.bozemanscience.com/ap-chem-018-intermolecular-force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spdE3oxklIg" TargetMode="External"/><Relationship Id="rId2" Type="http://schemas.openxmlformats.org/officeDocument/2006/relationships/hyperlink" Target="http://butane.chem.uiuc.edu/cyerkes/chem102ae_fa08/homepage/Chem102AEFa07/Lecture_Notes_102/copy%20of%20Lecture%2012%20.htm" TargetMode="Externa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gif"/></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un93VJxUfPA" TargetMode="External"/><Relationship Id="rId2" Type="http://schemas.openxmlformats.org/officeDocument/2006/relationships/hyperlink" Target="http://www.learnapchemistry.com/potd/problem.php?pc=c83c76847ae3c21bd44c8edc4690ce5b" TargetMode="Externa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TxHi5FtMYKk" TargetMode="External"/><Relationship Id="rId2" Type="http://schemas.openxmlformats.org/officeDocument/2006/relationships/hyperlink" Target="http://getchemistry.weebly.com/ionic-bonding.html" TargetMode="Externa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UfovGpgRNx8" TargetMode="External"/><Relationship Id="rId7" Type="http://schemas.openxmlformats.org/officeDocument/2006/relationships/image" Target="../media/image48.gif"/><Relationship Id="rId2" Type="http://schemas.openxmlformats.org/officeDocument/2006/relationships/hyperlink" Target="http://study.com/academy/lesson/what-is-a-metallic-bond-definition-properties-examples.html" TargetMode="External"/><Relationship Id="rId1" Type="http://schemas.openxmlformats.org/officeDocument/2006/relationships/slideLayout" Target="../slideLayouts/slideLayout8.xml"/><Relationship Id="rId6" Type="http://schemas.openxmlformats.org/officeDocument/2006/relationships/image" Target="../media/image47.png"/><Relationship Id="rId5" Type="http://schemas.openxmlformats.org/officeDocument/2006/relationships/image" Target="../media/image46.jp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xNYiB_2u8J4" TargetMode="External"/><Relationship Id="rId2" Type="http://schemas.openxmlformats.org/officeDocument/2006/relationships/hyperlink" Target="https://www.wyzant.com/resources/lessons/science/chemistry/lewis_structures_vsepr" TargetMode="External"/><Relationship Id="rId1" Type="http://schemas.openxmlformats.org/officeDocument/2006/relationships/slideLayout" Target="../slideLayouts/slideLayout8.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hyperlink" Target="http://ganguhaqkh.blogspot.com/2009/08/chemistry-c6-chemical-bonding.html" TargetMode="External"/><Relationship Id="rId2" Type="http://schemas.openxmlformats.org/officeDocument/2006/relationships/hyperlink" Target="https://www.youtube.com/watch?v=UKoqUwaIFYg" TargetMode="External"/><Relationship Id="rId1" Type="http://schemas.openxmlformats.org/officeDocument/2006/relationships/slideLayout" Target="../slideLayouts/slideLayout8.xml"/><Relationship Id="rId6" Type="http://schemas.openxmlformats.org/officeDocument/2006/relationships/hyperlink" Target="http://www.mrpalermo.com/virtual-lab-conductivity.html" TargetMode="External"/><Relationship Id="rId5" Type="http://schemas.openxmlformats.org/officeDocument/2006/relationships/image" Target="../media/image52.png"/><Relationship Id="rId4" Type="http://schemas.openxmlformats.org/officeDocument/2006/relationships/hyperlink" Target="https://docs.google.com/document/d/1IyRUW_J_n-5owbTTeh5PbtCmFowlBkTc2een99Egujc/edit?usp=sharin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bzr-byiSXlA" TargetMode="External"/><Relationship Id="rId2" Type="http://schemas.openxmlformats.org/officeDocument/2006/relationships/hyperlink" Target="http://www.chemguide.co.uk/atoms/structures/ionicstruct.html" TargetMode="External"/><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gif"/><Relationship Id="rId4" Type="http://schemas.openxmlformats.org/officeDocument/2006/relationships/image" Target="../media/image53.jpe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www.chemguide.co.uk/atoms/questions/q-ionicstructs.pdf" TargetMode="External"/><Relationship Id="rId1" Type="http://schemas.openxmlformats.org/officeDocument/2006/relationships/slideLayout" Target="../slideLayouts/slideLayout6.xml"/><Relationship Id="rId4" Type="http://schemas.openxmlformats.org/officeDocument/2006/relationships/hyperlink" Target="https://www.youtube.com/watch?v=5vSBjS99Oz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FJdeHrwD0_8" TargetMode="External"/><Relationship Id="rId2" Type="http://schemas.openxmlformats.org/officeDocument/2006/relationships/hyperlink" Target="http://www.compoundchem.com/2015/07/07/alloys/" TargetMode="External"/><Relationship Id="rId1" Type="http://schemas.openxmlformats.org/officeDocument/2006/relationships/slideLayout" Target="../slideLayouts/slideLayout8.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hyperlink" Target="http://apchemresources2014.weebly.com/uploads/9/7/6/4/9764824/alloy_handout.pdf" TargetMode="External"/><Relationship Id="rId2" Type="http://schemas.openxmlformats.org/officeDocument/2006/relationships/image" Target="../media/image60.gif"/><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hyperlink" Target="https://www.youtube.com/watch?v=oW0jmrQUiW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jqf8SOJfvME" TargetMode="External"/><Relationship Id="rId2" Type="http://schemas.openxmlformats.org/officeDocument/2006/relationships/hyperlink" Target="http://chemwiki.ucdavis.edu/Textbook_Maps/Inorganic_Chemistry_Textbook_Maps/Map:_Inorganic_Chemistry_(Housecroft)/06:_Structures_and_energetics_of_metallic_and_ionic_solids/6.07:_Alloys_and_Intermetallic_Compounds" TargetMode="External"/><Relationship Id="rId1" Type="http://schemas.openxmlformats.org/officeDocument/2006/relationships/slideLayout" Target="../slideLayouts/slideLayout8.xml"/><Relationship Id="rId6" Type="http://schemas.openxmlformats.org/officeDocument/2006/relationships/image" Target="../media/image65.png"/><Relationship Id="rId5" Type="http://schemas.openxmlformats.org/officeDocument/2006/relationships/image" Target="../media/image64.gif"/><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www.bozemanscience.com/ap-chem-023-ionic-solids" TargetMode="External"/><Relationship Id="rId7" Type="http://schemas.openxmlformats.org/officeDocument/2006/relationships/hyperlink" Target="http://www.bozemanscience.com/ap-chem-026-molecular-solids" TargetMode="External"/><Relationship Id="rId2" Type="http://schemas.openxmlformats.org/officeDocument/2006/relationships/hyperlink" Target="http://www.slideshare.net/joshie600/edexcel-unit-1-as-chemistry" TargetMode="External"/><Relationship Id="rId1" Type="http://schemas.openxmlformats.org/officeDocument/2006/relationships/slideLayout" Target="../slideLayouts/slideLayout6.xml"/><Relationship Id="rId6" Type="http://schemas.openxmlformats.org/officeDocument/2006/relationships/hyperlink" Target="http://www.bozemanscience.com/ap-chem-025-covalent-network-solids" TargetMode="External"/><Relationship Id="rId5" Type="http://schemas.openxmlformats.org/officeDocument/2006/relationships/hyperlink" Target="http://www.bozemanscience.com/ap-chem-024-metallic-solids" TargetMode="External"/><Relationship Id="rId10" Type="http://schemas.openxmlformats.org/officeDocument/2006/relationships/image" Target="../media/image4.png"/><Relationship Id="rId4" Type="http://schemas.openxmlformats.org/officeDocument/2006/relationships/hyperlink" Target="http://my.hrw.com/content/hmof/science/high_school_sci/na/gr9-12/hmd_chem_9780547708089_/dlo/virtuallab/c06_00vl18/index.html" TargetMode="External"/><Relationship Id="rId9" Type="http://schemas.microsoft.com/office/2007/relationships/hdphoto" Target="../media/hdphoto3.wdp"/></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jqf8SOJfvME" TargetMode="External"/><Relationship Id="rId2" Type="http://schemas.openxmlformats.org/officeDocument/2006/relationships/image" Target="../media/image66.png"/><Relationship Id="rId1" Type="http://schemas.openxmlformats.org/officeDocument/2006/relationships/slideLayout" Target="../slideLayouts/slideLayout8.xml"/><Relationship Id="rId4" Type="http://schemas.openxmlformats.org/officeDocument/2006/relationships/hyperlink" Target="http://chemwiki.ucdavis.edu/Textbook_Maps/Inorganic_Chemistry_Textbook_Maps/Map:_Inorganic_Chemistry_(Housecroft)/06:_Structures_and_energetics_of_metallic_and_ionic_solids/6.07:_Alloys_and_Intermetallic_Compound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PU9rzTjLyb4" TargetMode="External"/><Relationship Id="rId2" Type="http://schemas.openxmlformats.org/officeDocument/2006/relationships/hyperlink" Target="http://chemed.chem.purdue.edu/genchem/topicreview/bp/ch13/category.php" TargetMode="External"/><Relationship Id="rId1" Type="http://schemas.openxmlformats.org/officeDocument/2006/relationships/slideLayout" Target="../slideLayouts/slideLayout6.xml"/><Relationship Id="rId5" Type="http://schemas.openxmlformats.org/officeDocument/2006/relationships/image" Target="../media/image68.png"/><Relationship Id="rId4" Type="http://schemas.openxmlformats.org/officeDocument/2006/relationships/image" Target="../media/image67.jpeg"/></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8.xml"/><Relationship Id="rId5" Type="http://schemas.openxmlformats.org/officeDocument/2006/relationships/hyperlink" Target="https://www.youtube.com/watch?v=PU9rzTjLyb4" TargetMode="External"/><Relationship Id="rId4" Type="http://schemas.openxmlformats.org/officeDocument/2006/relationships/hyperlink" Target="https://secure-media.collegeboard.org/ap-student/pdf/chemistry/ap14_frq_chemisty.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qkGxZO4z_k8" TargetMode="External"/><Relationship Id="rId2" Type="http://schemas.openxmlformats.org/officeDocument/2006/relationships/hyperlink" Target="http://www.chemguide.co.uk/atoms/structures/molecular.html" TargetMode="External"/><Relationship Id="rId1" Type="http://schemas.openxmlformats.org/officeDocument/2006/relationships/slideLayout" Target="../slideLayouts/slideLayout8.xml"/><Relationship Id="rId6" Type="http://schemas.openxmlformats.org/officeDocument/2006/relationships/image" Target="../media/image73.png"/><Relationship Id="rId5" Type="http://schemas.openxmlformats.org/officeDocument/2006/relationships/image" Target="../media/image72.gif"/><Relationship Id="rId4" Type="http://schemas.openxmlformats.org/officeDocument/2006/relationships/image" Target="../media/image71.gif"/></Relationships>
</file>

<file path=ppt/slides/_rels/slide34.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hyperlink" Target="http://www.bozemanscience.com/ap-chem-026-molecular-solids" TargetMode="External"/><Relationship Id="rId2" Type="http://schemas.openxmlformats.org/officeDocument/2006/relationships/hyperlink" Target="http://www.chemguide.co.uk/atoms/structures/molecular.html" TargetMode="External"/><Relationship Id="rId1" Type="http://schemas.openxmlformats.org/officeDocument/2006/relationships/slideLayout" Target="../slideLayouts/slideLayout8.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url?sa=t&amp;rct=j&amp;q=&amp;esrc=s&amp;source=web&amp;cd=1&amp;ved=0ahUKEwjQzsSg1vXLAhUBQSYKHbxqBiAQFggdMAA&amp;url=http://www.cabrillo.edu/~dscoggin/chem1b/lecturenotes/Ch18Acid-Base(a).ppt&amp;usg=AFQjCNEMsc19yXNK8-FxmzKl-InbwFgd0A&amp;sig2=QyKugl2jaDlv0enlr7Bq4w" TargetMode="External"/><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chemwiki.ucdavis.edu/Textbook_Maps/General_Chemistry_Textbook_Maps/Map:_General_Chemistry_(Petrucci_et_al.)/16:_Acids_and_Bases/16.8:_Molecular_Structure_and_Acid-Base_Behavior"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dr-illustration.co.uk/all/chemistry-25/" TargetMode="External"/><Relationship Id="rId2" Type="http://schemas.openxmlformats.org/officeDocument/2006/relationships/image" Target="../media/image8.png"/><Relationship Id="rId1" Type="http://schemas.openxmlformats.org/officeDocument/2006/relationships/slideLayout" Target="../slideLayouts/slideLayout8.xml"/><Relationship Id="rId5" Type="http://schemas.openxmlformats.org/officeDocument/2006/relationships/hyperlink" Target="http://www.bozemanscience.com/ap-chem-014-gases" TargetMode="External"/><Relationship Id="rId4" Type="http://schemas.openxmlformats.org/officeDocument/2006/relationships/hyperlink" Target="http://www.bozemanscience.com/ap-chem-013-physical-propertie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scs-YbyRXMI" TargetMode="External"/><Relationship Id="rId2" Type="http://schemas.openxmlformats.org/officeDocument/2006/relationships/hyperlink" Target="http://slideplayer.com/slide/1710456/" TargetMode="Externa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youtube.com/watch?v=mlqjhw1Z-e4"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2012books.lardbucket.org/books/principles-of-general-chemistry-v1.0/section_14/e8fc5173971c1c64ac22ad566542a98a.jpg" TargetMode="External"/><Relationship Id="rId2" Type="http://schemas.openxmlformats.org/officeDocument/2006/relationships/image" Target="../media/image11.png"/><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hyperlink" Target="http://www.chm.davidson.edu/vce/GasLaws/GasConstant.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goflightmedicine.com/gas-laws-aerospace-physiology/" TargetMode="External"/><Relationship Id="rId2" Type="http://schemas.openxmlformats.org/officeDocument/2006/relationships/image" Target="../media/image13.png"/><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hyperlink" Target="https://www.youtube.com/watch?v=8SRAkXMu3d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kaiserscience.wordpress.com/biology-the-living-environment/lab-skills/chromatography/" TargetMode="External"/><Relationship Id="rId2" Type="http://schemas.openxmlformats.org/officeDocument/2006/relationships/image" Target="../media/image15.gif"/><Relationship Id="rId1" Type="http://schemas.openxmlformats.org/officeDocument/2006/relationships/slideLayout" Target="../slideLayouts/slideLayout6.xml"/><Relationship Id="rId4" Type="http://schemas.openxmlformats.org/officeDocument/2006/relationships/hyperlink" Target="https://www.youtube.com/watch?v=XPKjHkm3A_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70429" y="4678791"/>
            <a:ext cx="4506111" cy="2367666"/>
          </a:xfrm>
        </p:spPr>
        <p:txBody>
          <a:bodyPr>
            <a:noAutofit/>
          </a:bodyPr>
          <a:lstStyle/>
          <a:p>
            <a:pPr algn="r"/>
            <a:r>
              <a:rPr lang="en-US" sz="5000" dirty="0" smtClean="0"/>
              <a:t>AP Chemistry</a:t>
            </a:r>
            <a:br>
              <a:rPr lang="en-US" sz="5000" dirty="0" smtClean="0"/>
            </a:br>
            <a:r>
              <a:rPr lang="en-US" sz="5000" dirty="0" smtClean="0"/>
              <a:t>Exam Review</a:t>
            </a:r>
            <a:r>
              <a:rPr lang="en-US" sz="5000" b="1" dirty="0" smtClean="0"/>
              <a:t/>
            </a:r>
            <a:br>
              <a:rPr lang="en-US" sz="5000" b="1" dirty="0" smtClean="0"/>
            </a:br>
            <a:endParaRPr lang="en-US" sz="5000" b="1"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0000" b="91667" l="862" r="98621"/>
                    </a14:imgEffect>
                    <a14:imgEffect>
                      <a14:saturation sat="200000"/>
                    </a14:imgEffect>
                  </a14:imgLayer>
                </a14:imgProps>
              </a:ext>
            </a:extLst>
          </a:blip>
          <a:stretch>
            <a:fillRect/>
          </a:stretch>
        </p:blipFill>
        <p:spPr>
          <a:xfrm rot="19767677">
            <a:off x="331703" y="1337544"/>
            <a:ext cx="6723463" cy="4173184"/>
          </a:xfrm>
          <a:prstGeom prst="rect">
            <a:avLst/>
          </a:prstGeom>
        </p:spPr>
      </p:pic>
    </p:spTree>
    <p:extLst>
      <p:ext uri="{BB962C8B-B14F-4D97-AF65-F5344CB8AC3E}">
        <p14:creationId xmlns:p14="http://schemas.microsoft.com/office/powerpoint/2010/main" val="1885462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Dissolving/Dissociation: Solute and Solvent</a:t>
            </a:r>
            <a:endParaRPr lang="en-US" dirty="0"/>
          </a:p>
        </p:txBody>
      </p:sp>
      <p:sp>
        <p:nvSpPr>
          <p:cNvPr id="13" name="Content Placeholder 12"/>
          <p:cNvSpPr>
            <a:spLocks noGrp="1"/>
          </p:cNvSpPr>
          <p:nvPr>
            <p:ph sz="half" idx="2"/>
          </p:nvPr>
        </p:nvSpPr>
        <p:spPr>
          <a:xfrm>
            <a:off x="4890791" y="2110312"/>
            <a:ext cx="4031806" cy="4682063"/>
          </a:xfrm>
        </p:spPr>
        <p:txBody>
          <a:bodyPr>
            <a:normAutofit/>
          </a:bodyPr>
          <a:lstStyle/>
          <a:p>
            <a:r>
              <a:rPr lang="en-US" dirty="0" smtClean="0"/>
              <a:t>When drawing solute ions:</a:t>
            </a:r>
          </a:p>
          <a:p>
            <a:pPr marL="342900" indent="-342900">
              <a:buAutoNum type="arabicPeriod"/>
            </a:pPr>
            <a:r>
              <a:rPr lang="en-US" dirty="0" smtClean="0"/>
              <a:t>pay attention to size (Na</a:t>
            </a:r>
            <a:r>
              <a:rPr lang="en-US" baseline="30000" dirty="0" smtClean="0"/>
              <a:t>+</a:t>
            </a:r>
            <a:r>
              <a:rPr lang="en-US" dirty="0" smtClean="0"/>
              <a:t> is smaller than </a:t>
            </a:r>
            <a:r>
              <a:rPr lang="en-US" dirty="0" err="1" smtClean="0"/>
              <a:t>Cl</a:t>
            </a:r>
            <a:r>
              <a:rPr lang="en-US" baseline="30000" dirty="0" smtClean="0"/>
              <a:t>-</a:t>
            </a:r>
            <a:r>
              <a:rPr lang="en-US" dirty="0" smtClean="0"/>
              <a:t>)</a:t>
            </a:r>
          </a:p>
          <a:p>
            <a:pPr marL="342900" indent="-342900">
              <a:buAutoNum type="arabicPeriod"/>
            </a:pPr>
            <a:r>
              <a:rPr lang="en-US" dirty="0" smtClean="0"/>
              <a:t>Draw charges on ion, but not on water</a:t>
            </a:r>
          </a:p>
          <a:p>
            <a:pPr marL="342900" indent="-342900">
              <a:buAutoNum type="arabicPeriod"/>
            </a:pPr>
            <a:r>
              <a:rPr lang="en-US" dirty="0" smtClean="0"/>
              <a:t>draw at least 3 water molecules around each</a:t>
            </a:r>
          </a:p>
          <a:p>
            <a:pPr marL="342900" indent="-342900">
              <a:buAutoNum type="arabicPeriod"/>
            </a:pPr>
            <a:r>
              <a:rPr lang="en-US" dirty="0" smtClean="0"/>
              <a:t> the negative dipole (oxygen side) points toward cation and the positive dipoles (H side) points towards the anion                       </a:t>
            </a:r>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282263"/>
            <a:ext cx="9144000" cy="923330"/>
          </a:xfrm>
          <a:prstGeom prst="rect">
            <a:avLst/>
          </a:prstGeom>
          <a:noFill/>
        </p:spPr>
        <p:txBody>
          <a:bodyPr wrap="square" rtlCol="0">
            <a:spAutoFit/>
          </a:bodyPr>
          <a:lstStyle/>
          <a:p>
            <a:r>
              <a:rPr lang="en-US" dirty="0" smtClean="0"/>
              <a:t>LO 2.8: </a:t>
            </a:r>
            <a:r>
              <a:rPr lang="en-US" dirty="0"/>
              <a:t>The student can draw and/or interpret representations of solutions that show the </a:t>
            </a:r>
            <a:r>
              <a:rPr lang="en-US" dirty="0" smtClean="0"/>
              <a:t>interactions between </a:t>
            </a:r>
            <a:r>
              <a:rPr lang="en-US" dirty="0"/>
              <a:t>the solute and solvent.</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pic>
        <p:nvPicPr>
          <p:cNvPr id="15" name="Content Placeholder 14" descr="solutesolvent.jpg"/>
          <p:cNvPicPr>
            <a:picLocks noGrp="1" noChangeAspect="1"/>
          </p:cNvPicPr>
          <p:nvPr>
            <p:ph sz="half" idx="1"/>
          </p:nvPr>
        </p:nvPicPr>
        <p:blipFill>
          <a:blip r:embed="rId3">
            <a:extLst>
              <a:ext uri="{28A0092B-C50C-407E-A947-70E740481C1C}">
                <a14:useLocalDpi xmlns:a14="http://schemas.microsoft.com/office/drawing/2010/main" val="0"/>
              </a:ext>
            </a:extLst>
          </a:blip>
          <a:srcRect t="-19604" b="-19604"/>
          <a:stretch>
            <a:fillRect/>
          </a:stretch>
        </p:blipFill>
        <p:spPr>
          <a:xfrm>
            <a:off x="196850" y="1600200"/>
            <a:ext cx="4587066" cy="4681538"/>
          </a:xfrm>
        </p:spPr>
      </p:pic>
      <p:sp>
        <p:nvSpPr>
          <p:cNvPr id="16" name="TextBox 15"/>
          <p:cNvSpPr txBox="1"/>
          <p:nvPr/>
        </p:nvSpPr>
        <p:spPr>
          <a:xfrm>
            <a:off x="8145208" y="1792196"/>
            <a:ext cx="894959" cy="369332"/>
          </a:xfrm>
          <a:prstGeom prst="rect">
            <a:avLst/>
          </a:prstGeom>
          <a:noFill/>
        </p:spPr>
        <p:txBody>
          <a:bodyPr wrap="square" rtlCol="0">
            <a:spAutoFit/>
          </a:bodyPr>
          <a:lstStyle/>
          <a:p>
            <a:r>
              <a:rPr lang="en-US" dirty="0" smtClean="0">
                <a:hlinkClick r:id="rId4"/>
              </a:rPr>
              <a:t>Video</a:t>
            </a:r>
            <a:endParaRPr lang="en-US"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825" y="1336347"/>
            <a:ext cx="8034650" cy="4556447"/>
          </a:xfrm>
          <a:prstGeom prst="rect">
            <a:avLst/>
          </a:prstGeom>
          <a:ln w="76200">
            <a:solidFill>
              <a:schemeClr val="tx2"/>
            </a:solidFill>
          </a:ln>
        </p:spPr>
      </p:pic>
      <p:sp>
        <p:nvSpPr>
          <p:cNvPr id="11" name="TextBox 10"/>
          <p:cNvSpPr txBox="1"/>
          <p:nvPr/>
        </p:nvSpPr>
        <p:spPr>
          <a:xfrm>
            <a:off x="5890157" y="1744594"/>
            <a:ext cx="2072608" cy="646331"/>
          </a:xfrm>
          <a:prstGeom prst="rect">
            <a:avLst/>
          </a:prstGeom>
          <a:noFill/>
        </p:spPr>
        <p:txBody>
          <a:bodyPr wrap="square" rtlCol="0">
            <a:spAutoFit/>
          </a:bodyPr>
          <a:lstStyle/>
          <a:p>
            <a:r>
              <a:rPr lang="en-US" dirty="0"/>
              <a:t>-See </a:t>
            </a:r>
            <a:r>
              <a:rPr lang="en-US" dirty="0">
                <a:hlinkClick r:id="rId6"/>
              </a:rPr>
              <a:t>2015 #4</a:t>
            </a:r>
            <a:r>
              <a:rPr lang="en-US" dirty="0"/>
              <a:t> for </a:t>
            </a:r>
            <a:r>
              <a:rPr lang="en-US" dirty="0" smtClean="0"/>
              <a:t>more information</a:t>
            </a:r>
            <a:endParaRPr lang="en-US" dirty="0"/>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100" y="863600"/>
            <a:ext cx="8305800" cy="5118100"/>
          </a:xfrm>
          <a:prstGeom prst="rect">
            <a:avLst/>
          </a:prstGeom>
          <a:ln w="76200">
            <a:solidFill>
              <a:schemeClr val="tx1"/>
            </a:solidFill>
          </a:ln>
        </p:spPr>
      </p:pic>
    </p:spTree>
    <p:extLst>
      <p:ext uri="{BB962C8B-B14F-4D97-AF65-F5344CB8AC3E}">
        <p14:creationId xmlns:p14="http://schemas.microsoft.com/office/powerpoint/2010/main" val="177775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heckerboard(across)">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444" y="-19595"/>
            <a:ext cx="7556313" cy="1116106"/>
          </a:xfrm>
        </p:spPr>
        <p:txBody>
          <a:bodyPr/>
          <a:lstStyle/>
          <a:p>
            <a:r>
              <a:rPr lang="en-US" dirty="0" smtClean="0"/>
              <a:t>Molarity and Particle Views</a:t>
            </a:r>
            <a:endParaRPr lang="en-US" dirty="0"/>
          </a:p>
        </p:txBody>
      </p:sp>
      <p:sp>
        <p:nvSpPr>
          <p:cNvPr id="9" name="Content Placeholder 8"/>
          <p:cNvSpPr>
            <a:spLocks noGrp="1"/>
          </p:cNvSpPr>
          <p:nvPr>
            <p:ph sz="half" idx="14"/>
          </p:nvPr>
        </p:nvSpPr>
        <p:spPr>
          <a:xfrm>
            <a:off x="498517" y="5104201"/>
            <a:ext cx="8190957" cy="1128745"/>
          </a:xfrm>
        </p:spPr>
        <p:txBody>
          <a:bodyPr>
            <a:normAutofit lnSpcReduction="10000"/>
          </a:bodyPr>
          <a:lstStyle/>
          <a:p>
            <a:r>
              <a:rPr lang="en-US" dirty="0" smtClean="0"/>
              <a:t>QUESTION: Rank the six solutions above in order of increasing molarity. Pay attention to volume, and some have equal concentration</a:t>
            </a:r>
          </a:p>
          <a:p>
            <a:r>
              <a:rPr lang="en-US" dirty="0" smtClean="0"/>
              <a:t>C,D, and E (tied); A and F (tied); most concentrated is B</a:t>
            </a:r>
          </a:p>
          <a:p>
            <a:endParaRPr lang="en-US" dirty="0"/>
          </a:p>
        </p:txBody>
      </p:sp>
      <p:sp>
        <p:nvSpPr>
          <p:cNvPr id="10" name="TextBox 9"/>
          <p:cNvSpPr txBox="1"/>
          <p:nvPr/>
        </p:nvSpPr>
        <p:spPr>
          <a:xfrm>
            <a:off x="8085252" y="-57310"/>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245276"/>
            <a:ext cx="9144000" cy="923330"/>
          </a:xfrm>
          <a:prstGeom prst="rect">
            <a:avLst/>
          </a:prstGeom>
          <a:noFill/>
        </p:spPr>
        <p:txBody>
          <a:bodyPr wrap="square" rtlCol="0">
            <a:spAutoFit/>
          </a:bodyPr>
          <a:lstStyle/>
          <a:p>
            <a:r>
              <a:rPr lang="en-US" dirty="0" smtClean="0"/>
              <a:t>LO 2.9: </a:t>
            </a:r>
            <a:r>
              <a:rPr lang="en-US" dirty="0"/>
              <a:t>The student is able to create or interpret representations that link the concept of molarity </a:t>
            </a:r>
            <a:r>
              <a:rPr lang="en-US" dirty="0" smtClean="0"/>
              <a:t>with particle </a:t>
            </a:r>
            <a:r>
              <a:rPr lang="en-US" dirty="0"/>
              <a:t>views of solutions</a:t>
            </a:r>
            <a:r>
              <a:rPr lang="en-US" dirty="0" smtClean="0"/>
              <a:t>																	</a:t>
            </a:r>
            <a:endParaRPr lang="en-US" dirty="0"/>
          </a:p>
        </p:txBody>
      </p:sp>
      <p:sp>
        <p:nvSpPr>
          <p:cNvPr id="12" name="TextBox 11"/>
          <p:cNvSpPr txBox="1"/>
          <p:nvPr/>
        </p:nvSpPr>
        <p:spPr>
          <a:xfrm>
            <a:off x="8132878" y="1816854"/>
            <a:ext cx="894959" cy="369332"/>
          </a:xfrm>
          <a:prstGeom prst="rect">
            <a:avLst/>
          </a:prstGeom>
          <a:noFill/>
        </p:spPr>
        <p:txBody>
          <a:bodyPr wrap="square" rtlCol="0">
            <a:spAutoFit/>
          </a:bodyPr>
          <a:lstStyle/>
          <a:p>
            <a:r>
              <a:rPr lang="en-US" dirty="0" smtClean="0">
                <a:hlinkClick r:id="rId3"/>
              </a:rPr>
              <a:t>Video</a:t>
            </a:r>
            <a:endParaRPr lang="en-US" dirty="0" smtClean="0"/>
          </a:p>
        </p:txBody>
      </p:sp>
      <p:sp>
        <p:nvSpPr>
          <p:cNvPr id="3" name="TextBox 2"/>
          <p:cNvSpPr txBox="1"/>
          <p:nvPr/>
        </p:nvSpPr>
        <p:spPr>
          <a:xfrm>
            <a:off x="-419209" y="295896"/>
            <a:ext cx="184666" cy="369332"/>
          </a:xfrm>
          <a:prstGeom prst="rect">
            <a:avLst/>
          </a:prstGeom>
          <a:noFill/>
        </p:spPr>
        <p:txBody>
          <a:bodyPr wrap="none" rtlCol="0">
            <a:spAutoFit/>
          </a:bodyPr>
          <a:lstStyle/>
          <a:p>
            <a:endParaRPr lang="en-US" dirty="0"/>
          </a:p>
        </p:txBody>
      </p:sp>
      <p:pic>
        <p:nvPicPr>
          <p:cNvPr id="2" name="Picture 1" descr="Screen Shot 2016-04-04 at 5.37.1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144" y="690314"/>
            <a:ext cx="7417845" cy="4502974"/>
          </a:xfrm>
          <a:prstGeom prst="rect">
            <a:avLst/>
          </a:prstGeom>
        </p:spPr>
      </p:pic>
      <p:sp>
        <p:nvSpPr>
          <p:cNvPr id="13" name="Rounded Rectangle 12"/>
          <p:cNvSpPr/>
          <p:nvPr/>
        </p:nvSpPr>
        <p:spPr>
          <a:xfrm>
            <a:off x="591840" y="5769967"/>
            <a:ext cx="6608709" cy="517818"/>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a:t>
            </a:r>
            <a:endParaRPr lang="en-US" dirty="0"/>
          </a:p>
        </p:txBody>
      </p:sp>
      <p:sp>
        <p:nvSpPr>
          <p:cNvPr id="4" name="TextBox 3"/>
          <p:cNvSpPr txBox="1"/>
          <p:nvPr/>
        </p:nvSpPr>
        <p:spPr>
          <a:xfrm>
            <a:off x="2411778" y="1634319"/>
            <a:ext cx="2968831" cy="2308324"/>
          </a:xfrm>
          <a:prstGeom prst="rect">
            <a:avLst/>
          </a:prstGeom>
          <a:solidFill>
            <a:schemeClr val="bg1"/>
          </a:solidFill>
          <a:ln w="76200">
            <a:solidFill>
              <a:schemeClr val="accent1"/>
            </a:solidFill>
          </a:ln>
        </p:spPr>
        <p:txBody>
          <a:bodyPr wrap="square" rtlCol="0">
            <a:spAutoFit/>
          </a:bodyPr>
          <a:lstStyle/>
          <a:p>
            <a:pPr algn="ctr"/>
            <a:r>
              <a:rPr lang="en-US" dirty="0" smtClean="0"/>
              <a:t>Food for thought: if you look at these particulate views as if looking through a microscope at the solution, the volume would irrelevant, and the answer would be E &lt;C, D, F &lt; A &lt; B</a:t>
            </a:r>
            <a:endParaRPr lang="en-US" dirty="0"/>
          </a:p>
        </p:txBody>
      </p:sp>
    </p:spTree>
    <p:extLst>
      <p:ext uri="{BB962C8B-B14F-4D97-AF65-F5344CB8AC3E}">
        <p14:creationId xmlns:p14="http://schemas.microsoft.com/office/powerpoint/2010/main" val="310475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4"/>
          </p:nvPr>
        </p:nvSpPr>
        <p:spPr>
          <a:xfrm>
            <a:off x="283583" y="4997292"/>
            <a:ext cx="8680095" cy="1445247"/>
          </a:xfrm>
        </p:spPr>
        <p:txBody>
          <a:bodyPr>
            <a:normAutofit/>
          </a:bodyPr>
          <a:lstStyle/>
          <a:p>
            <a:pPr>
              <a:lnSpc>
                <a:spcPct val="80000"/>
              </a:lnSpc>
            </a:pPr>
            <a:r>
              <a:rPr lang="en-US" dirty="0" smtClean="0"/>
              <a:t>In the diagram above, ethanol has lower IMF’s and a resulting lower boiling point than water, so it can be heated, vaporized and condensed easily.</a:t>
            </a:r>
          </a:p>
          <a:p>
            <a:pPr>
              <a:lnSpc>
                <a:spcPct val="80000"/>
              </a:lnSpc>
            </a:pPr>
            <a:r>
              <a:rPr lang="en-US" dirty="0" smtClean="0"/>
              <a:t>Ethanol hydrogen bonds as water does and is polar, but part of the ethanol has only LDF’s because it’s nonpolar resulting in a lower boiling point</a:t>
            </a:r>
            <a:endParaRPr lang="en-US" dirty="0"/>
          </a:p>
        </p:txBody>
      </p:sp>
      <p:sp>
        <p:nvSpPr>
          <p:cNvPr id="11" name="TextBox 10"/>
          <p:cNvSpPr txBox="1"/>
          <p:nvPr/>
        </p:nvSpPr>
        <p:spPr>
          <a:xfrm>
            <a:off x="0" y="6245276"/>
            <a:ext cx="9144000" cy="923330"/>
          </a:xfrm>
          <a:prstGeom prst="rect">
            <a:avLst/>
          </a:prstGeom>
          <a:noFill/>
        </p:spPr>
        <p:txBody>
          <a:bodyPr wrap="square" rtlCol="0">
            <a:spAutoFit/>
          </a:bodyPr>
          <a:lstStyle/>
          <a:p>
            <a:r>
              <a:rPr lang="en-US" dirty="0" smtClean="0"/>
              <a:t>LO 2.10: Design/interpret </a:t>
            </a:r>
            <a:r>
              <a:rPr lang="en-US" dirty="0"/>
              <a:t>the results of </a:t>
            </a:r>
            <a:r>
              <a:rPr lang="en-US" dirty="0" smtClean="0"/>
              <a:t>filtration, paper/column </a:t>
            </a:r>
            <a:r>
              <a:rPr lang="en-US" dirty="0"/>
              <a:t>chromatography, or </a:t>
            </a:r>
            <a:r>
              <a:rPr lang="en-US" dirty="0" smtClean="0"/>
              <a:t>distillation </a:t>
            </a:r>
            <a:r>
              <a:rPr lang="en-US" dirty="0"/>
              <a:t>in terms of the relative strength </a:t>
            </a:r>
            <a:r>
              <a:rPr lang="en-US" dirty="0" smtClean="0"/>
              <a:t>of interactions among the components.																	</a:t>
            </a:r>
            <a:endParaRPr lang="en-US" dirty="0"/>
          </a:p>
        </p:txBody>
      </p:sp>
      <p:pic>
        <p:nvPicPr>
          <p:cNvPr id="4" name="Picture 3" descr="Screen Shot 2016-04-04 at 6.03.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85" y="1047964"/>
            <a:ext cx="6629400" cy="3937000"/>
          </a:xfrm>
          <a:prstGeom prst="rect">
            <a:avLst/>
          </a:prstGeom>
        </p:spPr>
      </p:pic>
      <p:pic>
        <p:nvPicPr>
          <p:cNvPr id="3" name="Picture 2" descr="Screen Shot 2016-04-04 at 6.03.3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785" y="1047964"/>
            <a:ext cx="6527800" cy="3822700"/>
          </a:xfrm>
          <a:prstGeom prst="rect">
            <a:avLst/>
          </a:prstGeom>
        </p:spPr>
      </p:pic>
      <p:pic>
        <p:nvPicPr>
          <p:cNvPr id="2" name="Picture 1" descr="Screen Shot 2016-04-04 at 6.03.2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85" y="846990"/>
            <a:ext cx="6464300" cy="3949700"/>
          </a:xfrm>
          <a:prstGeom prst="rect">
            <a:avLst/>
          </a:prstGeom>
        </p:spPr>
      </p:pic>
      <p:sp>
        <p:nvSpPr>
          <p:cNvPr id="7" name="Title 6"/>
          <p:cNvSpPr>
            <a:spLocks noGrp="1"/>
          </p:cNvSpPr>
          <p:nvPr>
            <p:ph type="title"/>
          </p:nvPr>
        </p:nvSpPr>
        <p:spPr>
          <a:xfrm>
            <a:off x="498474" y="189998"/>
            <a:ext cx="7556313" cy="1116106"/>
          </a:xfrm>
        </p:spPr>
        <p:txBody>
          <a:bodyPr/>
          <a:lstStyle/>
          <a:p>
            <a:r>
              <a:rPr lang="en-US" dirty="0" smtClean="0"/>
              <a:t>Distillation to Separate Solutions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5"/>
              </a:rPr>
              <a:t>Source</a:t>
            </a:r>
            <a:endParaRPr lang="en-US" dirty="0"/>
          </a:p>
        </p:txBody>
      </p:sp>
      <p:sp>
        <p:nvSpPr>
          <p:cNvPr id="12" name="TextBox 11"/>
          <p:cNvSpPr txBox="1"/>
          <p:nvPr/>
        </p:nvSpPr>
        <p:spPr>
          <a:xfrm>
            <a:off x="8108218" y="1816854"/>
            <a:ext cx="894959" cy="369332"/>
          </a:xfrm>
          <a:prstGeom prst="rect">
            <a:avLst/>
          </a:prstGeom>
          <a:noFill/>
        </p:spPr>
        <p:txBody>
          <a:bodyPr wrap="square" rtlCol="0">
            <a:spAutoFit/>
          </a:bodyPr>
          <a:lstStyle/>
          <a:p>
            <a:r>
              <a:rPr lang="en-US" dirty="0" smtClean="0">
                <a:hlinkClick r:id="rId6"/>
              </a:rPr>
              <a:t>Video</a:t>
            </a:r>
            <a:endParaRPr lang="en-US" dirty="0"/>
          </a:p>
        </p:txBody>
      </p:sp>
      <p:pic>
        <p:nvPicPr>
          <p:cNvPr id="14" name="Picture 13" descr="Screen Shot 2016-04-04 at 6.19.30 PM.png"/>
          <p:cNvPicPr>
            <a:picLocks noChangeAspect="1"/>
          </p:cNvPicPr>
          <p:nvPr/>
        </p:nvPicPr>
        <p:blipFill rotWithShape="1">
          <a:blip r:embed="rId7">
            <a:extLst>
              <a:ext uri="{BEBA8EAE-BF5A-486C-A8C5-ECC9F3942E4B}">
                <a14:imgProps xmlns:a14="http://schemas.microsoft.com/office/drawing/2010/main">
                  <a14:imgLayer r:embed="rId8">
                    <a14:imgEffect>
                      <a14:backgroundRemoval t="980" b="100000" l="22252" r="90617">
                        <a14:foregroundMark x1="84450" y1="51471" x2="84450" y2="51471"/>
                        <a14:foregroundMark x1="74799" y1="46078" x2="74799" y2="46078"/>
                        <a14:foregroundMark x1="65147" y1="37745" x2="65147" y2="37745"/>
                        <a14:foregroundMark x1="71046" y1="14706" x2="71046" y2="14706"/>
                        <a14:foregroundMark x1="60322" y1="24020" x2="60322" y2="24020"/>
                        <a14:foregroundMark x1="45040" y1="15196" x2="45040" y2="15196"/>
                        <a14:foregroundMark x1="33512" y1="8333" x2="33512" y2="8333"/>
                        <a14:foregroundMark x1="56836" y1="6863" x2="56836" y2="6863"/>
                        <a14:foregroundMark x1="32440" y1="32353" x2="32440" y2="32353"/>
                        <a14:foregroundMark x1="34048" y1="51961" x2="34048" y2="51961"/>
                        <a14:foregroundMark x1="43164" y1="49510" x2="43164" y2="49510"/>
                        <a14:foregroundMark x1="52815" y1="47059" x2="52815" y2="47059"/>
                        <a14:foregroundMark x1="49598" y1="26961" x2="49598" y2="26961"/>
                        <a14:foregroundMark x1="41823" y1="30882" x2="41823" y2="30882"/>
                        <a14:foregroundMark x1="49866" y1="60294" x2="49866" y2="60294"/>
                        <a14:foregroundMark x1="44236" y1="80392" x2="44236" y2="80392"/>
                        <a14:foregroundMark x1="34853" y1="65686" x2="34853" y2="65686"/>
                        <a14:foregroundMark x1="51206" y1="90686" x2="51206" y2="90686"/>
                        <a14:foregroundMark x1="61662" y1="91667" x2="61662" y2="91667"/>
                        <a14:foregroundMark x1="58445" y1="75000" x2="58445" y2="75000"/>
                        <a14:foregroundMark x1="67560" y1="84804" x2="67560" y2="84804"/>
                        <a14:foregroundMark x1="70777" y1="66176" x2="70777" y2="66176"/>
                        <a14:foregroundMark x1="62198" y1="56863" x2="62198" y2="56863"/>
                      </a14:backgroundRemoval>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l="20515" r="7465"/>
          <a:stretch/>
        </p:blipFill>
        <p:spPr>
          <a:xfrm>
            <a:off x="1851461" y="2515327"/>
            <a:ext cx="1611261" cy="1223575"/>
          </a:xfrm>
          <a:prstGeom prst="rect">
            <a:avLst/>
          </a:prstGeom>
        </p:spPr>
      </p:pic>
      <p:pic>
        <p:nvPicPr>
          <p:cNvPr id="15" name="Picture 14" descr="Screen Shot 2016-04-04 at 6.22.32 PM.png"/>
          <p:cNvPicPr>
            <a:picLocks noChangeAspect="1"/>
          </p:cNvPicPr>
          <p:nvPr/>
        </p:nvPicPr>
        <p:blipFill>
          <a:blip r:embed="rId9">
            <a:extLst>
              <a:ext uri="{BEBA8EAE-BF5A-486C-A8C5-ECC9F3942E4B}">
                <a14:imgProps xmlns:a14="http://schemas.microsoft.com/office/drawing/2010/main">
                  <a14:imgLayer r:embed="rId10">
                    <a14:imgEffect>
                      <a14:backgroundRemoval t="5000" b="100000" l="5046" r="89450">
                        <a14:foregroundMark x1="58257" y1="79286" x2="58257" y2="79286"/>
                        <a14:foregroundMark x1="56422" y1="51429" x2="56422" y2="51429"/>
                        <a14:foregroundMark x1="80275" y1="52857" x2="80275" y2="52857"/>
                        <a14:foregroundMark x1="78899" y1="20714" x2="78899" y2="20714"/>
                        <a14:foregroundMark x1="40367" y1="21429" x2="40367" y2="21429"/>
                        <a14:foregroundMark x1="18807" y1="21429" x2="18807" y2="21429"/>
                        <a14:foregroundMark x1="23853" y1="46429" x2="23853" y2="46429"/>
                        <a14:foregroundMark x1="35321" y1="77143" x2="35321" y2="77143"/>
                      </a14:backgroundRemoval>
                    </a14:imgEffect>
                    <a14:imgEffect>
                      <a14:colorTemperature colorTemp="11200"/>
                    </a14:imgEffect>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230374" y="3478870"/>
            <a:ext cx="1381322" cy="887087"/>
          </a:xfrm>
          <a:prstGeom prst="rect">
            <a:avLst/>
          </a:prstGeom>
        </p:spPr>
      </p:pic>
      <p:pic>
        <p:nvPicPr>
          <p:cNvPr id="16" name="Picture 15" descr="Screen Shot 2016-04-04 at 6.19.40 PM.png"/>
          <p:cNvPicPr>
            <a:picLocks noChangeAspect="1"/>
          </p:cNvPicPr>
          <p:nvPr/>
        </p:nvPicPr>
        <p:blipFill>
          <a:blip r:embed="rId11">
            <a:extLst>
              <a:ext uri="{BEBA8EAE-BF5A-486C-A8C5-ECC9F3942E4B}">
                <a14:imgProps xmlns:a14="http://schemas.microsoft.com/office/drawing/2010/main">
                  <a14:imgLayer r:embed="rId12">
                    <a14:imgEffect>
                      <a14:backgroundRemoval t="2759" b="97241" l="7538" r="90452">
                        <a14:foregroundMark x1="66332" y1="79310" x2="66332" y2="79310"/>
                        <a14:foregroundMark x1="71859" y1="53793" x2="71859" y2="53793"/>
                        <a14:foregroundMark x1="76884" y1="35862" x2="76884" y2="35862"/>
                        <a14:foregroundMark x1="66332" y1="22069" x2="66332" y2="22069"/>
                        <a14:foregroundMark x1="49749" y1="9655" x2="49749" y2="9655"/>
                        <a14:foregroundMark x1="36181" y1="15172" x2="36181" y2="15172"/>
                        <a14:foregroundMark x1="39698" y1="31034" x2="39698" y2="31034"/>
                        <a14:foregroundMark x1="53769" y1="33103" x2="53769" y2="33103"/>
                        <a14:foregroundMark x1="56281" y1="49655" x2="56281" y2="49655"/>
                        <a14:foregroundMark x1="55779" y1="71034" x2="55779" y2="71034"/>
                        <a14:foregroundMark x1="42714" y1="57241" x2="42714" y2="57241"/>
                        <a14:foregroundMark x1="33166" y1="44828" x2="33166" y2="44828"/>
                        <a14:foregroundMark x1="33668" y1="74483" x2="33668" y2="74483"/>
                        <a14:foregroundMark x1="23116" y1="56552" x2="23116" y2="56552"/>
                      </a14:backgroundRemoval>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083411" y="3292507"/>
            <a:ext cx="1728985" cy="1259813"/>
          </a:xfrm>
          <a:prstGeom prst="rect">
            <a:avLst/>
          </a:prstGeom>
        </p:spPr>
      </p:pic>
    </p:spTree>
    <p:extLst>
      <p:ext uri="{BB962C8B-B14F-4D97-AF65-F5344CB8AC3E}">
        <p14:creationId xmlns:p14="http://schemas.microsoft.com/office/powerpoint/2010/main" val="11177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London Dispersion Forces and Noble and Nonpolar Gases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245276"/>
            <a:ext cx="9144000" cy="923330"/>
          </a:xfrm>
          <a:prstGeom prst="rect">
            <a:avLst/>
          </a:prstGeom>
          <a:noFill/>
        </p:spPr>
        <p:txBody>
          <a:bodyPr wrap="square" rtlCol="0">
            <a:spAutoFit/>
          </a:bodyPr>
          <a:lstStyle/>
          <a:p>
            <a:r>
              <a:rPr lang="en-US" dirty="0" smtClean="0"/>
              <a:t>LO 2.11: 	</a:t>
            </a:r>
            <a:r>
              <a:rPr lang="en-US" dirty="0"/>
              <a:t>The student is able to explain the trends in </a:t>
            </a:r>
            <a:r>
              <a:rPr lang="en-US" dirty="0" smtClean="0"/>
              <a:t>properties/predict </a:t>
            </a:r>
            <a:r>
              <a:rPr lang="en-US" dirty="0"/>
              <a:t>properties of </a:t>
            </a:r>
            <a:r>
              <a:rPr lang="en-US" dirty="0" smtClean="0"/>
              <a:t>samples consisting </a:t>
            </a:r>
            <a:r>
              <a:rPr lang="en-US" dirty="0"/>
              <a:t>of particles with no permanent dipole on the basis of </a:t>
            </a:r>
            <a:r>
              <a:rPr lang="en-US" dirty="0" smtClean="0"/>
              <a:t>LDF’s</a:t>
            </a:r>
            <a:r>
              <a:rPr lang="en-US" dirty="0"/>
              <a:t>.</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2" name="Picture 1" descr="Screen Shot 2016-04-04 at 6.49.1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82" y="1562128"/>
            <a:ext cx="7708900" cy="4470400"/>
          </a:xfrm>
          <a:prstGeom prst="rect">
            <a:avLst/>
          </a:prstGeom>
          <a:ln w="38100" cmpd="sng">
            <a:solidFill>
              <a:schemeClr val="accent1"/>
            </a:solidFill>
          </a:ln>
        </p:spPr>
      </p:pic>
      <p:sp>
        <p:nvSpPr>
          <p:cNvPr id="13" name="Rounded Rectangle 12"/>
          <p:cNvSpPr/>
          <p:nvPr/>
        </p:nvSpPr>
        <p:spPr>
          <a:xfrm>
            <a:off x="298879" y="4210757"/>
            <a:ext cx="7896864" cy="1911891"/>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pic>
        <p:nvPicPr>
          <p:cNvPr id="3" name="Picture 2" descr="noblegases.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936" y="1433853"/>
            <a:ext cx="7322602" cy="4063646"/>
          </a:xfrm>
          <a:prstGeom prst="rect">
            <a:avLst/>
          </a:prstGeom>
        </p:spPr>
      </p:pic>
      <p:sp>
        <p:nvSpPr>
          <p:cNvPr id="16" name="Cloud Callout 15"/>
          <p:cNvSpPr/>
          <p:nvPr/>
        </p:nvSpPr>
        <p:spPr>
          <a:xfrm>
            <a:off x="4413239" y="1398217"/>
            <a:ext cx="4316175" cy="3003233"/>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This answer is VITAL! Remember with increased number of ELECTRONS a particle becomes more polarizable, not with increased mass!</a:t>
            </a:r>
            <a:endParaRPr lang="en-US" dirty="0"/>
          </a:p>
        </p:txBody>
      </p:sp>
    </p:spTree>
    <p:extLst>
      <p:ext uri="{BB962C8B-B14F-4D97-AF65-F5344CB8AC3E}">
        <p14:creationId xmlns:p14="http://schemas.microsoft.com/office/powerpoint/2010/main" val="6469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16"/>
                                        </p:tgtEl>
                                        <p:attrNameLst>
                                          <p:attrName>ppt_x</p:attrName>
                                        </p:attrNameLst>
                                      </p:cBhvr>
                                      <p:tavLst>
                                        <p:tav tm="0">
                                          <p:val>
                                            <p:strVal val="ppt_x"/>
                                          </p:val>
                                        </p:tav>
                                        <p:tav tm="100000">
                                          <p:val>
                                            <p:strVal val="ppt_x"/>
                                          </p:val>
                                        </p:tav>
                                      </p:tavLst>
                                    </p:anim>
                                    <p:anim calcmode="lin" valueType="num">
                                      <p:cBhvr additive="base">
                                        <p:cTn id="19" dur="500"/>
                                        <p:tgtEl>
                                          <p:spTgt spid="16"/>
                                        </p:tgtEl>
                                        <p:attrNameLst>
                                          <p:attrName>ppt_y</p:attrName>
                                        </p:attrNameLst>
                                      </p:cBhvr>
                                      <p:tavLst>
                                        <p:tav tm="0">
                                          <p:val>
                                            <p:strVal val="ppt_y"/>
                                          </p:val>
                                        </p:tav>
                                        <p:tav tm="100000">
                                          <p:val>
                                            <p:strVal val="1+ppt_h/2"/>
                                          </p:val>
                                        </p:tav>
                                      </p:tavLst>
                                    </p:anim>
                                    <p:set>
                                      <p:cBhvr>
                                        <p:cTn id="20" dur="1" fill="hold">
                                          <p:stCondLst>
                                            <p:cond delay="499"/>
                                          </p:stCondLst>
                                        </p:cTn>
                                        <p:tgtEl>
                                          <p:spTgt spid="1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ssolv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Deviations from Ideal Gas Behavior</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257605"/>
            <a:ext cx="9144000" cy="923330"/>
          </a:xfrm>
          <a:prstGeom prst="rect">
            <a:avLst/>
          </a:prstGeom>
          <a:noFill/>
        </p:spPr>
        <p:txBody>
          <a:bodyPr wrap="square" rtlCol="0">
            <a:spAutoFit/>
          </a:bodyPr>
          <a:lstStyle/>
          <a:p>
            <a:r>
              <a:rPr lang="en-US" dirty="0" smtClean="0"/>
              <a:t>LO 2.12: 	</a:t>
            </a:r>
            <a:r>
              <a:rPr lang="en-US" dirty="0"/>
              <a:t>The student can qualitatively analyze data regarding real gases to identify deviations </a:t>
            </a:r>
            <a:r>
              <a:rPr lang="en-US" dirty="0" smtClean="0"/>
              <a:t>from ideal </a:t>
            </a:r>
            <a:r>
              <a:rPr lang="en-US" dirty="0"/>
              <a:t>behavior and relate these </a:t>
            </a:r>
            <a:r>
              <a:rPr lang="en-US" dirty="0" smtClean="0"/>
              <a:t>to molecular </a:t>
            </a:r>
            <a:r>
              <a:rPr lang="en-US" dirty="0"/>
              <a:t>interactions</a:t>
            </a:r>
            <a:r>
              <a:rPr lang="en-US" dirty="0" smtClean="0"/>
              <a:t>																</a:t>
            </a:r>
            <a:endParaRPr lang="en-US" dirty="0"/>
          </a:p>
        </p:txBody>
      </p:sp>
      <p:sp>
        <p:nvSpPr>
          <p:cNvPr id="12" name="TextBox 11"/>
          <p:cNvSpPr txBox="1"/>
          <p:nvPr/>
        </p:nvSpPr>
        <p:spPr>
          <a:xfrm>
            <a:off x="809588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4" name="Picture 3" descr="Screen Shot 2016-04-04 at 7.47.5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46368"/>
            <a:ext cx="7861300" cy="5080000"/>
          </a:xfrm>
          <a:prstGeom prst="rect">
            <a:avLst/>
          </a:prstGeom>
        </p:spPr>
      </p:pic>
      <p:sp>
        <p:nvSpPr>
          <p:cNvPr id="13" name="Rounded Rectangle 12"/>
          <p:cNvSpPr/>
          <p:nvPr/>
        </p:nvSpPr>
        <p:spPr>
          <a:xfrm>
            <a:off x="197275" y="4280344"/>
            <a:ext cx="8088271" cy="1911891"/>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5" name="Cloud Callout 4"/>
          <p:cNvSpPr/>
          <p:nvPr/>
        </p:nvSpPr>
        <p:spPr>
          <a:xfrm>
            <a:off x="5289433" y="2034284"/>
            <a:ext cx="3439981" cy="2367166"/>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When watching the video, don’t concern yourself with Van der Waals – AP Exam focuses on LDF’s instead</a:t>
            </a:r>
            <a:endParaRPr lang="en-US" dirty="0"/>
          </a:p>
        </p:txBody>
      </p:sp>
    </p:spTree>
    <p:extLst>
      <p:ext uri="{BB962C8B-B14F-4D97-AF65-F5344CB8AC3E}">
        <p14:creationId xmlns:p14="http://schemas.microsoft.com/office/powerpoint/2010/main" val="113534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n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8382" y="2368163"/>
            <a:ext cx="4548775" cy="4015747"/>
          </a:xfrm>
          <a:prstGeom prst="rect">
            <a:avLst/>
          </a:prstGeom>
        </p:spPr>
      </p:pic>
      <p:sp>
        <p:nvSpPr>
          <p:cNvPr id="7" name="Title 6"/>
          <p:cNvSpPr>
            <a:spLocks noGrp="1"/>
          </p:cNvSpPr>
          <p:nvPr>
            <p:ph type="title"/>
          </p:nvPr>
        </p:nvSpPr>
        <p:spPr>
          <a:xfrm>
            <a:off x="498474" y="-10260"/>
            <a:ext cx="7556313" cy="1116106"/>
          </a:xfrm>
        </p:spPr>
        <p:txBody>
          <a:bodyPr/>
          <a:lstStyle/>
          <a:p>
            <a:r>
              <a:rPr lang="en-US" dirty="0" smtClean="0"/>
              <a:t>Hydrogen Bonding</a:t>
            </a:r>
            <a:endParaRPr lang="en-US" dirty="0"/>
          </a:p>
        </p:txBody>
      </p:sp>
      <p:sp>
        <p:nvSpPr>
          <p:cNvPr id="8" name="Content Placeholder 7"/>
          <p:cNvSpPr>
            <a:spLocks noGrp="1"/>
          </p:cNvSpPr>
          <p:nvPr>
            <p:ph sz="half" idx="1"/>
          </p:nvPr>
        </p:nvSpPr>
        <p:spPr>
          <a:xfrm>
            <a:off x="0" y="591179"/>
            <a:ext cx="8190957" cy="2905762"/>
          </a:xfrm>
        </p:spPr>
        <p:txBody>
          <a:bodyPr>
            <a:normAutofit/>
          </a:bodyPr>
          <a:lstStyle/>
          <a:p>
            <a:r>
              <a:rPr lang="en-US" dirty="0" smtClean="0"/>
              <a:t>Hydrogen bonding is seen in the following molecules: water, DNA, ammonia, HF, and alcohols. H-bonding is an attraction or force not a true intramolecular bond. </a:t>
            </a:r>
          </a:p>
          <a:p>
            <a:r>
              <a:rPr lang="en-US" dirty="0" smtClean="0"/>
              <a:t>Hydrogen bonds are like a sandwich with N, O, and/or F as the bread. H will be in a intramolecular (same molecule) bond with one N, O, and/or F and have an intermolecular attraction (different molecule) with the other.</a:t>
            </a:r>
          </a:p>
          <a:p>
            <a:pPr marL="0" indent="0">
              <a:spcBef>
                <a:spcPts val="0"/>
              </a:spcBef>
              <a:buNone/>
            </a:pP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0" y="6257605"/>
            <a:ext cx="9144000" cy="923330"/>
          </a:xfrm>
          <a:prstGeom prst="rect">
            <a:avLst/>
          </a:prstGeom>
          <a:noFill/>
        </p:spPr>
        <p:txBody>
          <a:bodyPr wrap="square" rtlCol="0">
            <a:spAutoFit/>
          </a:bodyPr>
          <a:lstStyle/>
          <a:p>
            <a:r>
              <a:rPr lang="en-US" dirty="0" smtClean="0"/>
              <a:t>LO 2.13: 	</a:t>
            </a:r>
            <a:r>
              <a:rPr lang="en-US" dirty="0"/>
              <a:t>The student is able to describe the relationships between the structural features of </a:t>
            </a:r>
            <a:r>
              <a:rPr lang="en-US" dirty="0" smtClean="0"/>
              <a:t>polar molecules </a:t>
            </a:r>
            <a:r>
              <a:rPr lang="en-US" dirty="0"/>
              <a:t>and the forces of attraction between the particles.</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pic>
        <p:nvPicPr>
          <p:cNvPr id="3" name="Picture 2" descr="hbon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549669"/>
            <a:ext cx="4228039" cy="1975070"/>
          </a:xfrm>
          <a:prstGeom prst="rect">
            <a:avLst/>
          </a:prstGeom>
        </p:spPr>
      </p:pic>
      <p:sp>
        <p:nvSpPr>
          <p:cNvPr id="4" name="Oval Callout 3"/>
          <p:cNvSpPr/>
          <p:nvPr/>
        </p:nvSpPr>
        <p:spPr>
          <a:xfrm>
            <a:off x="949385" y="4228843"/>
            <a:ext cx="4216752" cy="1880814"/>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r>
              <a:rPr lang="en-US" sz="2200" dirty="0" smtClean="0"/>
              <a:t>Remember this tip:</a:t>
            </a:r>
          </a:p>
          <a:p>
            <a:pPr algn="ctr">
              <a:spcBef>
                <a:spcPts val="0"/>
              </a:spcBef>
            </a:pPr>
            <a:r>
              <a:rPr lang="en-US" sz="2200" dirty="0" smtClean="0"/>
              <a:t> hydrogen </a:t>
            </a:r>
            <a:r>
              <a:rPr lang="en-US" sz="2200" dirty="0"/>
              <a:t>bonds just </a:t>
            </a:r>
            <a:r>
              <a:rPr lang="en-US" sz="2200" dirty="0" err="1"/>
              <a:t>wanna</a:t>
            </a:r>
            <a:r>
              <a:rPr lang="en-US" sz="2200" dirty="0"/>
              <a:t> have </a:t>
            </a:r>
            <a:r>
              <a:rPr lang="en-US" sz="2200" u="sng" dirty="0"/>
              <a:t>FON</a:t>
            </a:r>
            <a:r>
              <a:rPr lang="en-US" sz="2200" dirty="0" smtClean="0"/>
              <a:t> </a:t>
            </a:r>
          </a:p>
        </p:txBody>
      </p:sp>
      <p:sp>
        <p:nvSpPr>
          <p:cNvPr id="5" name="Bent-Up Arrow 4"/>
          <p:cNvSpPr/>
          <p:nvPr/>
        </p:nvSpPr>
        <p:spPr>
          <a:xfrm>
            <a:off x="2601563" y="3390472"/>
            <a:ext cx="456198" cy="345212"/>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06700" y="71253"/>
            <a:ext cx="3442129" cy="6703621"/>
          </a:xfrm>
          <a:prstGeom prst="rect">
            <a:avLst/>
          </a:prstGeom>
          <a:ln w="76200">
            <a:solidFill>
              <a:schemeClr val="tx1"/>
            </a:solidFill>
          </a:ln>
        </p:spPr>
      </p:pic>
      <p:sp>
        <p:nvSpPr>
          <p:cNvPr id="13" name="Frame 12"/>
          <p:cNvSpPr/>
          <p:nvPr/>
        </p:nvSpPr>
        <p:spPr>
          <a:xfrm>
            <a:off x="2949643" y="5057469"/>
            <a:ext cx="3023791" cy="519457"/>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3549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Coulomb’s Law and Solubility</a:t>
            </a:r>
            <a:endParaRPr lang="en-US" dirty="0"/>
          </a:p>
        </p:txBody>
      </p:sp>
      <p:sp>
        <p:nvSpPr>
          <p:cNvPr id="8" name="Content Placeholder 7"/>
          <p:cNvSpPr>
            <a:spLocks noGrp="1"/>
          </p:cNvSpPr>
          <p:nvPr>
            <p:ph sz="half" idx="1"/>
          </p:nvPr>
        </p:nvSpPr>
        <p:spPr>
          <a:xfrm>
            <a:off x="79297" y="813714"/>
            <a:ext cx="8190957" cy="3138210"/>
          </a:xfrm>
        </p:spPr>
        <p:txBody>
          <a:bodyPr>
            <a:normAutofit fontScale="92500" lnSpcReduction="20000"/>
          </a:bodyPr>
          <a:lstStyle/>
          <a:p>
            <a:r>
              <a:rPr lang="en-US" dirty="0"/>
              <a:t>Ionic compounds can dissolve in polar liquids like water because the ions are attracted to either the positive or negative part of the molecule.</a:t>
            </a:r>
          </a:p>
          <a:p>
            <a:r>
              <a:rPr lang="en-US" dirty="0"/>
              <a:t>There is a sort of tug-of-war involved with species dissolved in water. The water pulls individual ions away from the solid. The solid is pulling individual ions back out of the water. There exists an equilibrium based on how strongly the water attracts the ions, versus how strong the ionic solid attracts the ions.</a:t>
            </a:r>
          </a:p>
          <a:p>
            <a:r>
              <a:rPr lang="en-US" dirty="0" smtClean="0"/>
              <a:t>We can predict the degree </a:t>
            </a:r>
            <a:r>
              <a:rPr lang="en-US" dirty="0"/>
              <a:t>of solubility in water for different ionic compounds using </a:t>
            </a:r>
            <a:r>
              <a:rPr lang="en-US" dirty="0" smtClean="0"/>
              <a:t>Coulomb's </a:t>
            </a:r>
            <a:r>
              <a:rPr lang="en-US" dirty="0"/>
              <a:t>law. The smaller the ions, the closer together they are, and the harder it is for the water molecules to pull the ions away from each other</a:t>
            </a:r>
            <a:r>
              <a:rPr lang="en-US" dirty="0" smtClean="0"/>
              <a:t>. The greater the charge of the ions, the harder it is for the water to pull them away as well.</a:t>
            </a:r>
            <a:endParaRPr lang="en-US" dirty="0"/>
          </a:p>
        </p:txBody>
      </p:sp>
      <p:sp>
        <p:nvSpPr>
          <p:cNvPr id="9" name="Content Placeholder 8"/>
          <p:cNvSpPr>
            <a:spLocks noGrp="1"/>
          </p:cNvSpPr>
          <p:nvPr>
            <p:ph sz="half" idx="14"/>
          </p:nvPr>
        </p:nvSpPr>
        <p:spPr>
          <a:xfrm>
            <a:off x="338227" y="3696463"/>
            <a:ext cx="5516875" cy="2561142"/>
          </a:xfrm>
        </p:spPr>
        <p:txBody>
          <a:bodyPr>
            <a:normAutofit/>
          </a:bodyPr>
          <a:lstStyle/>
          <a:p>
            <a:r>
              <a:rPr lang="en-US" dirty="0" smtClean="0"/>
              <a:t>QUESTION: Predict </a:t>
            </a:r>
            <a:r>
              <a:rPr lang="en-US" dirty="0"/>
              <a:t>which of the following pairs should be </a:t>
            </a:r>
            <a:r>
              <a:rPr lang="en-US" dirty="0" smtClean="0"/>
              <a:t> more </a:t>
            </a:r>
            <a:r>
              <a:rPr lang="en-US" dirty="0"/>
              <a:t>soluble in water, based on  </a:t>
            </a:r>
            <a:r>
              <a:rPr lang="en-US" dirty="0" err="1"/>
              <a:t>Coulombic</a:t>
            </a:r>
            <a:r>
              <a:rPr lang="en-US" dirty="0"/>
              <a:t> </a:t>
            </a:r>
            <a:r>
              <a:rPr lang="en-US" dirty="0" smtClean="0"/>
              <a:t>attraction.</a:t>
            </a:r>
            <a:endParaRPr lang="en-US" dirty="0"/>
          </a:p>
          <a:p>
            <a:r>
              <a:rPr lang="en-US" dirty="0" err="1"/>
              <a:t>LiF</a:t>
            </a:r>
            <a:r>
              <a:rPr lang="en-US" dirty="0"/>
              <a:t>  or  </a:t>
            </a:r>
            <a:r>
              <a:rPr lang="en-US" dirty="0" err="1"/>
              <a:t>NaF</a:t>
            </a:r>
            <a:endParaRPr lang="en-US" dirty="0"/>
          </a:p>
          <a:p>
            <a:r>
              <a:rPr lang="en-US" dirty="0" err="1" smtClean="0"/>
              <a:t>NaF</a:t>
            </a:r>
            <a:r>
              <a:rPr lang="en-US" dirty="0" smtClean="0"/>
              <a:t> </a:t>
            </a:r>
            <a:r>
              <a:rPr lang="en-US" dirty="0"/>
              <a:t>or </a:t>
            </a:r>
            <a:r>
              <a:rPr lang="en-US" dirty="0" smtClean="0"/>
              <a:t>KF</a:t>
            </a:r>
            <a:endParaRPr lang="en-US" dirty="0"/>
          </a:p>
          <a:p>
            <a:r>
              <a:rPr lang="en-US" dirty="0" err="1"/>
              <a:t>BeO</a:t>
            </a:r>
            <a:r>
              <a:rPr lang="en-US" dirty="0"/>
              <a:t> or </a:t>
            </a:r>
            <a:r>
              <a:rPr lang="en-US" dirty="0" err="1"/>
              <a:t>LiF</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257605"/>
            <a:ext cx="9144000" cy="923330"/>
          </a:xfrm>
          <a:prstGeom prst="rect">
            <a:avLst/>
          </a:prstGeom>
          <a:noFill/>
        </p:spPr>
        <p:txBody>
          <a:bodyPr wrap="square" rtlCol="0">
            <a:spAutoFit/>
          </a:bodyPr>
          <a:lstStyle/>
          <a:p>
            <a:r>
              <a:rPr lang="en-US" dirty="0" smtClean="0"/>
              <a:t>LO 2.14: </a:t>
            </a:r>
            <a:r>
              <a:rPr lang="en-US" dirty="0"/>
              <a:t>A</a:t>
            </a:r>
            <a:r>
              <a:rPr lang="en-US" dirty="0" smtClean="0"/>
              <a:t>pply </a:t>
            </a:r>
            <a:r>
              <a:rPr lang="en-US" dirty="0"/>
              <a:t>Coulomb’s law </a:t>
            </a:r>
            <a:r>
              <a:rPr lang="en-US" dirty="0" smtClean="0"/>
              <a:t>to describe </a:t>
            </a:r>
            <a:r>
              <a:rPr lang="en-US" dirty="0"/>
              <a:t>the interactions of ions, &amp;</a:t>
            </a:r>
            <a:r>
              <a:rPr lang="en-US" dirty="0" smtClean="0"/>
              <a:t> </a:t>
            </a:r>
            <a:r>
              <a:rPr lang="en-US" dirty="0"/>
              <a:t>the attractions </a:t>
            </a:r>
            <a:r>
              <a:rPr lang="en-US" dirty="0" smtClean="0"/>
              <a:t>of ions/solvents </a:t>
            </a:r>
            <a:r>
              <a:rPr lang="en-US" dirty="0"/>
              <a:t>to explain the factors that contribute </a:t>
            </a:r>
            <a:r>
              <a:rPr lang="en-US" dirty="0" smtClean="0"/>
              <a:t>to solubility </a:t>
            </a:r>
            <a:r>
              <a:rPr lang="en-US" dirty="0"/>
              <a:t>of </a:t>
            </a:r>
            <a:r>
              <a:rPr lang="en-US" dirty="0" smtClean="0"/>
              <a:t>ionic compounds.																</a:t>
            </a:r>
            <a:endParaRPr lang="en-US" dirty="0"/>
          </a:p>
        </p:txBody>
      </p:sp>
      <p:pic>
        <p:nvPicPr>
          <p:cNvPr id="2" name="Picture 1" descr="coulom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1656" y="3516434"/>
            <a:ext cx="3491811" cy="2796972"/>
          </a:xfrm>
          <a:prstGeom prst="rect">
            <a:avLst/>
          </a:prstGeom>
          <a:ln w="19050" cmpd="sng">
            <a:solidFill>
              <a:schemeClr val="accent2">
                <a:lumMod val="75000"/>
                <a:lumOff val="25000"/>
              </a:schemeClr>
            </a:solidFill>
          </a:ln>
        </p:spPr>
      </p:pic>
      <p:sp>
        <p:nvSpPr>
          <p:cNvPr id="12" name="TextBox 11"/>
          <p:cNvSpPr txBox="1"/>
          <p:nvPr/>
        </p:nvSpPr>
        <p:spPr>
          <a:xfrm>
            <a:off x="8120548"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4" name="Frame 3"/>
          <p:cNvSpPr/>
          <p:nvPr/>
        </p:nvSpPr>
        <p:spPr>
          <a:xfrm>
            <a:off x="1331606" y="4795977"/>
            <a:ext cx="653473" cy="345211"/>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Frame 12"/>
          <p:cNvSpPr/>
          <p:nvPr/>
        </p:nvSpPr>
        <p:spPr>
          <a:xfrm>
            <a:off x="1331607" y="5293588"/>
            <a:ext cx="456198" cy="345211"/>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Frame 13"/>
          <p:cNvSpPr/>
          <p:nvPr/>
        </p:nvSpPr>
        <p:spPr>
          <a:xfrm>
            <a:off x="1356265" y="5836064"/>
            <a:ext cx="517845" cy="345211"/>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0533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 calcmode="lin" valueType="num">
                                      <p:cBhvr>
                                        <p:cTn id="14" dur="1000" fill="hold"/>
                                        <p:tgtEl>
                                          <p:spTgt spid="13"/>
                                        </p:tgtEl>
                                        <p:attrNameLst>
                                          <p:attrName>style.rotation</p:attrName>
                                        </p:attrNameLst>
                                      </p:cBhvr>
                                      <p:tavLst>
                                        <p:tav tm="0">
                                          <p:val>
                                            <p:fltVal val="90"/>
                                          </p:val>
                                        </p:tav>
                                        <p:tav tm="100000">
                                          <p:val>
                                            <p:fltVal val="0"/>
                                          </p:val>
                                        </p:tav>
                                      </p:tavLst>
                                    </p:anim>
                                    <p:animEffect transition="in" filter="fade">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2000"/>
                                        <p:tgtEl>
                                          <p:spTgt spid="14"/>
                                        </p:tgtEl>
                                      </p:cBhvr>
                                    </p:animEffect>
                                    <p:anim calcmode="lin" valueType="num">
                                      <p:cBhvr>
                                        <p:cTn id="21" dur="2000" fill="hold"/>
                                        <p:tgtEl>
                                          <p:spTgt spid="14"/>
                                        </p:tgtEl>
                                        <p:attrNameLst>
                                          <p:attrName>ppt_w</p:attrName>
                                        </p:attrNameLst>
                                      </p:cBhvr>
                                      <p:tavLst>
                                        <p:tav tm="0" fmla="#ppt_w*sin(2.5*pi*$)">
                                          <p:val>
                                            <p:fltVal val="0"/>
                                          </p:val>
                                        </p:tav>
                                        <p:tav tm="100000">
                                          <p:val>
                                            <p:fltVal val="1"/>
                                          </p:val>
                                        </p:tav>
                                      </p:tavLst>
                                    </p:anim>
                                    <p:anim calcmode="lin" valueType="num">
                                      <p:cBhvr>
                                        <p:cTn id="22"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rot="275656">
            <a:off x="6866725" y="2186042"/>
            <a:ext cx="2674708" cy="4168555"/>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r>
              <a:rPr lang="en-US" sz="1700" dirty="0" smtClean="0"/>
              <a:t>Do </a:t>
            </a:r>
            <a:r>
              <a:rPr lang="en-US" sz="1700" dirty="0"/>
              <a:t>NOT say “like dissolves like.”  You’ll, like</a:t>
            </a:r>
            <a:r>
              <a:rPr lang="en-US" sz="1700" dirty="0" smtClean="0"/>
              <a:t>... </a:t>
            </a:r>
            <a:r>
              <a:rPr lang="en-US" sz="1700" dirty="0"/>
              <a:t>get no points. </a:t>
            </a:r>
            <a:endParaRPr lang="en-US" sz="1700" dirty="0" smtClean="0"/>
          </a:p>
          <a:p>
            <a:pPr algn="ctr"/>
            <a:r>
              <a:rPr lang="en-US" sz="1700" dirty="0" smtClean="0"/>
              <a:t>DO refer to LDF’s, hydrogen bonding and dipole-dipole interactions</a:t>
            </a:r>
            <a:endParaRPr lang="en-US" sz="1700"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132074"/>
            <a:ext cx="9476904" cy="923330"/>
          </a:xfrm>
          <a:prstGeom prst="rect">
            <a:avLst/>
          </a:prstGeom>
          <a:noFill/>
        </p:spPr>
        <p:txBody>
          <a:bodyPr wrap="square" rtlCol="0">
            <a:spAutoFit/>
          </a:bodyPr>
          <a:lstStyle/>
          <a:p>
            <a:r>
              <a:rPr lang="en-US" dirty="0" smtClean="0"/>
              <a:t>LO 2.15: 	</a:t>
            </a:r>
            <a:r>
              <a:rPr lang="en-US" dirty="0"/>
              <a:t>E</a:t>
            </a:r>
            <a:r>
              <a:rPr lang="en-US" dirty="0" smtClean="0"/>
              <a:t>xplain </a:t>
            </a:r>
            <a:r>
              <a:rPr lang="en-US" dirty="0"/>
              <a:t>observations </a:t>
            </a:r>
            <a:r>
              <a:rPr lang="en-US" dirty="0" smtClean="0"/>
              <a:t>of the </a:t>
            </a:r>
            <a:r>
              <a:rPr lang="en-US" dirty="0"/>
              <a:t>solubility of ionic </a:t>
            </a:r>
            <a:r>
              <a:rPr lang="en-US" dirty="0" smtClean="0"/>
              <a:t>solids/molecules </a:t>
            </a:r>
            <a:r>
              <a:rPr lang="en-US" dirty="0"/>
              <a:t>in water </a:t>
            </a:r>
            <a:r>
              <a:rPr lang="en-US" dirty="0" smtClean="0"/>
              <a:t>and </a:t>
            </a:r>
            <a:r>
              <a:rPr lang="en-US" dirty="0"/>
              <a:t>other solvents on the basis of particle views that include </a:t>
            </a:r>
            <a:r>
              <a:rPr lang="en-US" dirty="0" smtClean="0"/>
              <a:t>IMF’s and entropic </a:t>
            </a:r>
            <a:r>
              <a:rPr lang="en-US" dirty="0"/>
              <a:t>effects.</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2" name="Picture 1" descr="Screen Shot 2016-04-06 at 8.44.37 PM.png"/>
          <p:cNvPicPr>
            <a:picLocks noChangeAspect="1"/>
          </p:cNvPicPr>
          <p:nvPr/>
        </p:nvPicPr>
        <p:blipFill rotWithShape="1">
          <a:blip r:embed="rId4">
            <a:extLst>
              <a:ext uri="{28A0092B-C50C-407E-A947-70E740481C1C}">
                <a14:useLocalDpi xmlns:a14="http://schemas.microsoft.com/office/drawing/2010/main" val="0"/>
              </a:ext>
            </a:extLst>
          </a:blip>
          <a:srcRect l="9300" t="17762" r="6972" b="7311"/>
          <a:stretch/>
        </p:blipFill>
        <p:spPr>
          <a:xfrm>
            <a:off x="112065" y="1049237"/>
            <a:ext cx="7117551" cy="4740998"/>
          </a:xfrm>
          <a:prstGeom prst="rect">
            <a:avLst/>
          </a:prstGeom>
          <a:ln w="28575" cmpd="sng">
            <a:solidFill>
              <a:schemeClr val="accent4">
                <a:lumMod val="50000"/>
              </a:schemeClr>
            </a:solidFill>
          </a:ln>
        </p:spPr>
      </p:pic>
      <p:sp>
        <p:nvSpPr>
          <p:cNvPr id="5" name="Title 4"/>
          <p:cNvSpPr>
            <a:spLocks noGrp="1"/>
          </p:cNvSpPr>
          <p:nvPr>
            <p:ph type="title"/>
          </p:nvPr>
        </p:nvSpPr>
        <p:spPr>
          <a:xfrm>
            <a:off x="498474" y="484094"/>
            <a:ext cx="7556313" cy="773569"/>
          </a:xfrm>
        </p:spPr>
        <p:txBody>
          <a:bodyPr/>
          <a:lstStyle/>
          <a:p>
            <a:r>
              <a:rPr lang="en-US" dirty="0" smtClean="0"/>
              <a:t>Entropy in Solutions</a:t>
            </a:r>
            <a:endParaRPr lang="en-US" dirty="0"/>
          </a:p>
        </p:txBody>
      </p:sp>
      <p:sp>
        <p:nvSpPr>
          <p:cNvPr id="6" name="Snip Single Corner Rectangle 5"/>
          <p:cNvSpPr/>
          <p:nvPr/>
        </p:nvSpPr>
        <p:spPr>
          <a:xfrm>
            <a:off x="139675" y="3553256"/>
            <a:ext cx="1239099" cy="1064490"/>
          </a:xfrm>
          <a:prstGeom prst="snip1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t>  Generally speaking. There are exceptions</a:t>
            </a:r>
            <a:endParaRPr lang="en-US" sz="1400" dirty="0"/>
          </a:p>
        </p:txBody>
      </p:sp>
      <p:sp>
        <p:nvSpPr>
          <p:cNvPr id="7" name="5-Point Star 6"/>
          <p:cNvSpPr/>
          <p:nvPr/>
        </p:nvSpPr>
        <p:spPr>
          <a:xfrm>
            <a:off x="3286261" y="2199757"/>
            <a:ext cx="121605" cy="10808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5-Point Star 12"/>
          <p:cNvSpPr/>
          <p:nvPr/>
        </p:nvSpPr>
        <p:spPr>
          <a:xfrm>
            <a:off x="193503" y="3746540"/>
            <a:ext cx="121605" cy="10808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4406" y="138187"/>
            <a:ext cx="7138967" cy="6612938"/>
          </a:xfrm>
          <a:prstGeom prst="rect">
            <a:avLst/>
          </a:prstGeom>
          <a:ln w="76200">
            <a:solidFill>
              <a:schemeClr val="accent1"/>
            </a:solidFill>
          </a:ln>
        </p:spPr>
      </p:pic>
      <p:sp>
        <p:nvSpPr>
          <p:cNvPr id="14" name="TextBox 13"/>
          <p:cNvSpPr txBox="1"/>
          <p:nvPr/>
        </p:nvSpPr>
        <p:spPr>
          <a:xfrm>
            <a:off x="6261414" y="4611274"/>
            <a:ext cx="2072608" cy="646331"/>
          </a:xfrm>
          <a:prstGeom prst="rect">
            <a:avLst/>
          </a:prstGeom>
          <a:noFill/>
        </p:spPr>
        <p:txBody>
          <a:bodyPr wrap="square" rtlCol="0">
            <a:spAutoFit/>
          </a:bodyPr>
          <a:lstStyle/>
          <a:p>
            <a:r>
              <a:rPr lang="en-US" dirty="0"/>
              <a:t>-</a:t>
            </a:r>
            <a:r>
              <a:rPr lang="en-US" dirty="0" smtClean="0"/>
              <a:t>See </a:t>
            </a:r>
            <a:r>
              <a:rPr lang="en-US" dirty="0" smtClean="0">
                <a:hlinkClick r:id="rId6"/>
              </a:rPr>
              <a:t>2013 #6</a:t>
            </a:r>
            <a:r>
              <a:rPr lang="en-US" dirty="0" smtClean="0"/>
              <a:t> </a:t>
            </a:r>
            <a:r>
              <a:rPr lang="en-US" dirty="0"/>
              <a:t>for </a:t>
            </a:r>
            <a:r>
              <a:rPr lang="en-US" dirty="0" smtClean="0"/>
              <a:t>more information</a:t>
            </a:r>
            <a:endParaRPr lang="en-US" dirty="0"/>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6400" y="1130300"/>
            <a:ext cx="8331200" cy="4597400"/>
          </a:xfrm>
          <a:prstGeom prst="rect">
            <a:avLst/>
          </a:prstGeom>
          <a:ln w="76200">
            <a:solidFill>
              <a:schemeClr val="accent1"/>
            </a:solidFill>
          </a:ln>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5600" y="939800"/>
            <a:ext cx="8420100" cy="4978400"/>
          </a:xfrm>
          <a:prstGeom prst="rect">
            <a:avLst/>
          </a:prstGeom>
          <a:ln w="76200">
            <a:solidFill>
              <a:schemeClr val="accent1"/>
            </a:solidFill>
          </a:ln>
        </p:spPr>
      </p:pic>
    </p:spTree>
    <p:extLst>
      <p:ext uri="{BB962C8B-B14F-4D97-AF65-F5344CB8AC3E}">
        <p14:creationId xmlns:p14="http://schemas.microsoft.com/office/powerpoint/2010/main" val="299626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heckerboard(across)">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4-04 at 6.52.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34" y="1461434"/>
            <a:ext cx="7899400" cy="4368800"/>
          </a:xfrm>
          <a:prstGeom prst="rect">
            <a:avLst/>
          </a:prstGeom>
          <a:ln w="38100" cmpd="sng">
            <a:solidFill>
              <a:schemeClr val="accent1"/>
            </a:solidFill>
          </a:ln>
        </p:spPr>
      </p:pic>
      <p:sp>
        <p:nvSpPr>
          <p:cNvPr id="2" name="Title 1"/>
          <p:cNvSpPr>
            <a:spLocks noGrp="1"/>
          </p:cNvSpPr>
          <p:nvPr>
            <p:ph type="title"/>
          </p:nvPr>
        </p:nvSpPr>
        <p:spPr/>
        <p:txBody>
          <a:bodyPr/>
          <a:lstStyle/>
          <a:p>
            <a:r>
              <a:rPr lang="en-US" dirty="0" smtClean="0"/>
              <a:t>Physical Properties and IMF’s </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0" y="6269934"/>
            <a:ext cx="9144000" cy="923330"/>
          </a:xfrm>
          <a:prstGeom prst="rect">
            <a:avLst/>
          </a:prstGeom>
          <a:noFill/>
        </p:spPr>
        <p:txBody>
          <a:bodyPr wrap="square" rtlCol="0">
            <a:spAutoFit/>
          </a:bodyPr>
          <a:lstStyle/>
          <a:p>
            <a:r>
              <a:rPr lang="en-US" dirty="0" smtClean="0"/>
              <a:t>LO 2.16: 	</a:t>
            </a:r>
            <a:r>
              <a:rPr lang="en-US" dirty="0"/>
              <a:t>E</a:t>
            </a:r>
            <a:r>
              <a:rPr lang="en-US" dirty="0" smtClean="0"/>
              <a:t>xplain </a:t>
            </a:r>
            <a:r>
              <a:rPr lang="en-US" dirty="0"/>
              <a:t>the properties (phase, vapor pressure, viscosity, etc.) of </a:t>
            </a:r>
            <a:r>
              <a:rPr lang="en-US" dirty="0" smtClean="0"/>
              <a:t>small and </a:t>
            </a:r>
            <a:r>
              <a:rPr lang="en-US" dirty="0"/>
              <a:t>large molecular compounds in terms of the strengths and types of </a:t>
            </a:r>
            <a:r>
              <a:rPr lang="en-US" dirty="0" smtClean="0"/>
              <a:t>IMF’s</a:t>
            </a:r>
            <a:r>
              <a:rPr lang="en-US" dirty="0"/>
              <a:t>.</a:t>
            </a:r>
            <a:r>
              <a:rPr lang="en-US" dirty="0" smtClean="0"/>
              <a:t>																</a:t>
            </a:r>
            <a:endParaRPr lang="en-US" dirty="0"/>
          </a:p>
        </p:txBody>
      </p:sp>
      <p:sp>
        <p:nvSpPr>
          <p:cNvPr id="12" name="TextBox 11"/>
          <p:cNvSpPr txBox="1"/>
          <p:nvPr/>
        </p:nvSpPr>
        <p:spPr>
          <a:xfrm>
            <a:off x="8132878" y="1829183"/>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9" name="Rounded Rectangle 8"/>
          <p:cNvSpPr/>
          <p:nvPr/>
        </p:nvSpPr>
        <p:spPr>
          <a:xfrm>
            <a:off x="81814" y="4152064"/>
            <a:ext cx="8088271" cy="1911891"/>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pic>
        <p:nvPicPr>
          <p:cNvPr id="6" name="Picture 5" descr="ccl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6663" y="1430539"/>
            <a:ext cx="4535276" cy="3842387"/>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4" name="Rectangle 3"/>
          <p:cNvSpPr/>
          <p:nvPr/>
        </p:nvSpPr>
        <p:spPr>
          <a:xfrm>
            <a:off x="498474" y="3351733"/>
            <a:ext cx="721764" cy="3693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3" name="Rectangle 12"/>
          <p:cNvSpPr/>
          <p:nvPr/>
        </p:nvSpPr>
        <p:spPr>
          <a:xfrm>
            <a:off x="744377" y="2639846"/>
            <a:ext cx="967425" cy="1992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7" name="TextBox 6"/>
          <p:cNvSpPr txBox="1"/>
          <p:nvPr/>
        </p:nvSpPr>
        <p:spPr>
          <a:xfrm>
            <a:off x="675352" y="2557010"/>
            <a:ext cx="834244" cy="330860"/>
          </a:xfrm>
          <a:prstGeom prst="rect">
            <a:avLst/>
          </a:prstGeom>
          <a:noFill/>
        </p:spPr>
        <p:txBody>
          <a:bodyPr wrap="square" rtlCol="0">
            <a:spAutoFit/>
          </a:bodyPr>
          <a:lstStyle/>
          <a:p>
            <a:r>
              <a:rPr lang="en-US" sz="1500" dirty="0" smtClean="0">
                <a:latin typeface="Times"/>
                <a:cs typeface="Times"/>
              </a:rPr>
              <a:t>Hg</a:t>
            </a:r>
            <a:endParaRPr lang="en-US" sz="1500" dirty="0">
              <a:latin typeface="Times"/>
              <a:cs typeface="Times"/>
            </a:endParaRPr>
          </a:p>
        </p:txBody>
      </p:sp>
    </p:spTree>
    <p:extLst>
      <p:ext uri="{BB962C8B-B14F-4D97-AF65-F5344CB8AC3E}">
        <p14:creationId xmlns:p14="http://schemas.microsoft.com/office/powerpoint/2010/main" val="426629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a:t>Bonding and Electronegativity</a:t>
            </a:r>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54755" y="6230156"/>
            <a:ext cx="9144000" cy="584776"/>
          </a:xfrm>
          <a:prstGeom prst="rect">
            <a:avLst/>
          </a:prstGeom>
          <a:noFill/>
        </p:spPr>
        <p:txBody>
          <a:bodyPr wrap="square" rtlCol="0">
            <a:spAutoFit/>
          </a:bodyPr>
          <a:lstStyle/>
          <a:p>
            <a:r>
              <a:rPr lang="en-US" sz="1600" dirty="0"/>
              <a:t>LO 2.17: 	The student can predict the type of bonding present between two atoms in a binary compound based on position in the periodic table and the electronegativity of the elements.</a:t>
            </a:r>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a:hlinkClick r:id="rId2" invalidUrl="http://butane.chem.uiuc.edu/cyerkes/chem102ae_fa08/homepage/Chem102AEFa07/Lecture_Notes_102/copy of Lecture 12 .htm"/>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a:hlinkClick r:id="rId3"/>
              </a:rPr>
              <a:t>Video</a:t>
            </a:r>
            <a:endParaRPr lang="en-US" dirty="0"/>
          </a:p>
        </p:txBody>
      </p:sp>
      <p:pic>
        <p:nvPicPr>
          <p:cNvPr id="1026" name="Picture 2" descr="http://butane.chem.uiuc.edu/cyerkes/chem102ae_fa08/homepage/Chem102AEFa07/Lecture_Notes_102/Lecture%2012%20_files/image24.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151" y="2402440"/>
            <a:ext cx="8116957" cy="31531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63571" y="1100308"/>
            <a:ext cx="7216858" cy="1200329"/>
          </a:xfrm>
          <a:prstGeom prst="rect">
            <a:avLst/>
          </a:prstGeom>
          <a:noFill/>
        </p:spPr>
        <p:txBody>
          <a:bodyPr wrap="square" rtlCol="0">
            <a:spAutoFit/>
          </a:bodyPr>
          <a:lstStyle/>
          <a:p>
            <a:r>
              <a:rPr lang="en-US" dirty="0"/>
              <a:t>Differences in electronegativities lead to different types of bonding*:</a:t>
            </a:r>
          </a:p>
          <a:p>
            <a:r>
              <a:rPr lang="en-US" dirty="0"/>
              <a:t>		 0.0 – 0.4: Bond is </a:t>
            </a:r>
            <a:r>
              <a:rPr lang="en-US" dirty="0" smtClean="0"/>
              <a:t>generally considered </a:t>
            </a:r>
            <a:r>
              <a:rPr lang="en-US" dirty="0"/>
              <a:t>nonpolar</a:t>
            </a:r>
          </a:p>
          <a:p>
            <a:r>
              <a:rPr lang="en-US" dirty="0"/>
              <a:t>		 0.5 – 1.7: Bond is </a:t>
            </a:r>
            <a:r>
              <a:rPr lang="en-US" dirty="0" smtClean="0"/>
              <a:t>generally considered </a:t>
            </a:r>
            <a:r>
              <a:rPr lang="en-US" dirty="0"/>
              <a:t>polar</a:t>
            </a:r>
          </a:p>
          <a:p>
            <a:r>
              <a:rPr lang="en-US" dirty="0"/>
              <a:t>	 		&gt; 1.7: Bond is </a:t>
            </a:r>
            <a:r>
              <a:rPr lang="en-US" dirty="0" smtClean="0"/>
              <a:t>generally considered </a:t>
            </a:r>
            <a:r>
              <a:rPr lang="en-US" dirty="0"/>
              <a:t>ionic</a:t>
            </a:r>
          </a:p>
        </p:txBody>
      </p:sp>
      <p:sp>
        <p:nvSpPr>
          <p:cNvPr id="3" name="TextBox 2"/>
          <p:cNvSpPr txBox="1"/>
          <p:nvPr/>
        </p:nvSpPr>
        <p:spPr>
          <a:xfrm>
            <a:off x="755374" y="5555566"/>
            <a:ext cx="7579734" cy="369332"/>
          </a:xfrm>
          <a:prstGeom prst="rect">
            <a:avLst/>
          </a:prstGeom>
          <a:noFill/>
        </p:spPr>
        <p:txBody>
          <a:bodyPr wrap="square" rtlCol="0">
            <a:spAutoFit/>
          </a:bodyPr>
          <a:lstStyle/>
          <a:p>
            <a:r>
              <a:rPr lang="en-US" sz="900" dirty="0"/>
              <a:t>Electronegativities are assigned values and are relative to fluorine. Electronegativity is a function of shielding / effective nuclear charge. </a:t>
            </a:r>
          </a:p>
          <a:p>
            <a:r>
              <a:rPr lang="en-US" sz="900" dirty="0"/>
              <a:t>*Values presented are one possibility – other scales exist.</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1000" y="1879600"/>
            <a:ext cx="3289300" cy="3086100"/>
          </a:xfrm>
          <a:prstGeom prst="rect">
            <a:avLst/>
          </a:prstGeom>
          <a:ln w="76200">
            <a:solidFill>
              <a:schemeClr val="accent1"/>
            </a:solidFill>
          </a:ln>
        </p:spPr>
      </p:pic>
      <p:sp>
        <p:nvSpPr>
          <p:cNvPr id="12" name="Frame 11"/>
          <p:cNvSpPr/>
          <p:nvPr/>
        </p:nvSpPr>
        <p:spPr>
          <a:xfrm>
            <a:off x="3941990" y="3514583"/>
            <a:ext cx="1206502" cy="46442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8249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6768" y="3124200"/>
            <a:ext cx="5638800" cy="1362075"/>
          </a:xfrm>
        </p:spPr>
        <p:txBody>
          <a:bodyPr>
            <a:normAutofit/>
          </a:bodyPr>
          <a:lstStyle/>
          <a:p>
            <a:r>
              <a:rPr lang="en-US" sz="4000" dirty="0" smtClean="0"/>
              <a:t>Big Idea #2</a:t>
            </a:r>
            <a:endParaRPr lang="en-US" sz="4000" dirty="0"/>
          </a:p>
        </p:txBody>
      </p:sp>
      <p:sp>
        <p:nvSpPr>
          <p:cNvPr id="6" name="Text Placeholder 5"/>
          <p:cNvSpPr>
            <a:spLocks noGrp="1"/>
          </p:cNvSpPr>
          <p:nvPr>
            <p:ph type="body" idx="1"/>
          </p:nvPr>
        </p:nvSpPr>
        <p:spPr>
          <a:xfrm>
            <a:off x="1296769" y="4495800"/>
            <a:ext cx="6628032" cy="1500187"/>
          </a:xfrm>
        </p:spPr>
        <p:txBody>
          <a:bodyPr>
            <a:normAutofit/>
          </a:bodyPr>
          <a:lstStyle/>
          <a:p>
            <a:r>
              <a:rPr lang="en-US" sz="5000" dirty="0" smtClean="0"/>
              <a:t>Properties of Matter</a:t>
            </a:r>
            <a:endParaRPr lang="en-US" sz="5000" dirty="0"/>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Lst>
          </a:blip>
          <a:stretch>
            <a:fillRect/>
          </a:stretch>
        </p:blipFill>
        <p:spPr>
          <a:xfrm rot="758750">
            <a:off x="3415489" y="1306147"/>
            <a:ext cx="4727211" cy="2192901"/>
          </a:xfrm>
          <a:prstGeom prst="rect">
            <a:avLst/>
          </a:prstGeom>
        </p:spPr>
      </p:pic>
    </p:spTree>
    <p:extLst>
      <p:ext uri="{BB962C8B-B14F-4D97-AF65-F5344CB8AC3E}">
        <p14:creationId xmlns:p14="http://schemas.microsoft.com/office/powerpoint/2010/main" val="31078335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a:t>Ranking Bond Polarity</a:t>
            </a:r>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107045"/>
            <a:ext cx="9144000" cy="523220"/>
          </a:xfrm>
          <a:prstGeom prst="rect">
            <a:avLst/>
          </a:prstGeom>
          <a:noFill/>
        </p:spPr>
        <p:txBody>
          <a:bodyPr wrap="square" rtlCol="0">
            <a:spAutoFit/>
          </a:bodyPr>
          <a:lstStyle/>
          <a:p>
            <a:r>
              <a:rPr lang="en-US" sz="1400" dirty="0"/>
              <a:t>LO 2.18: The student is able to rank and justify the on the ranking of bond polarity on the basis of the locations of the bonded atoms in the periodic table.</a:t>
            </a:r>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a:hlinkClick r:id="rId3"/>
              </a:rPr>
              <a:t>Video</a:t>
            </a:r>
            <a:endParaRPr lang="en-US" dirty="0"/>
          </a:p>
        </p:txBody>
      </p:sp>
      <p:pic>
        <p:nvPicPr>
          <p:cNvPr id="2052" name="Picture 4" descr="solu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749" y="1313123"/>
            <a:ext cx="6828321" cy="422813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
        <p:nvSpPr>
          <p:cNvPr id="2" name="Rectangle 1"/>
          <p:cNvSpPr/>
          <p:nvPr/>
        </p:nvSpPr>
        <p:spPr>
          <a:xfrm>
            <a:off x="671091" y="4174435"/>
            <a:ext cx="6828321" cy="136682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487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style.rotation</p:attrName>
                                        </p:attrNameLst>
                                      </p:cBhvr>
                                      <p:tavLst>
                                        <p:tav tm="0">
                                          <p:val>
                                            <p:fltVal val="0"/>
                                          </p:val>
                                        </p:tav>
                                        <p:tav tm="100000">
                                          <p:val>
                                            <p:fltVal val="720"/>
                                          </p:val>
                                        </p:tav>
                                      </p:tavLst>
                                    </p:anim>
                                    <p:anim calcmode="lin" valueType="num">
                                      <p:cBhvr>
                                        <p:cTn id="8" dur="2000"/>
                                        <p:tgtEl>
                                          <p:spTgt spid="2"/>
                                        </p:tgtEl>
                                        <p:attrNameLst>
                                          <p:attrName>ppt_h</p:attrName>
                                        </p:attrNameLst>
                                      </p:cBhvr>
                                      <p:tavLst>
                                        <p:tav tm="0">
                                          <p:val>
                                            <p:strVal val="ppt_h"/>
                                          </p:val>
                                        </p:tav>
                                        <p:tav tm="100000">
                                          <p:val>
                                            <p:fltVal val="0"/>
                                          </p:val>
                                        </p:tav>
                                      </p:tavLst>
                                    </p:anim>
                                    <p:anim calcmode="lin" valueType="num">
                                      <p:cBhvr>
                                        <p:cTn id="9" dur="2000"/>
                                        <p:tgtEl>
                                          <p:spTgt spid="2"/>
                                        </p:tgtEl>
                                        <p:attrNameLst>
                                          <p:attrName>ppt_w</p:attrName>
                                        </p:attrNameLst>
                                      </p:cBhvr>
                                      <p:tavLst>
                                        <p:tav tm="0">
                                          <p:val>
                                            <p:strVal val="ppt_w"/>
                                          </p:val>
                                        </p:tav>
                                        <p:tav tm="100000">
                                          <p:val>
                                            <p:fltVal val="0"/>
                                          </p:val>
                                        </p:tav>
                                      </p:tavLst>
                                    </p:anim>
                                    <p:set>
                                      <p:cBhvr>
                                        <p:cTn id="10"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a:t>Ionic Substances and their Properties</a:t>
            </a:r>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5673830"/>
            <a:ext cx="9144000" cy="954107"/>
          </a:xfrm>
          <a:prstGeom prst="rect">
            <a:avLst/>
          </a:prstGeom>
          <a:noFill/>
        </p:spPr>
        <p:txBody>
          <a:bodyPr wrap="square" rtlCol="0">
            <a:spAutoFit/>
          </a:bodyPr>
          <a:lstStyle/>
          <a:p>
            <a:r>
              <a:rPr lang="en-US" sz="1400" dirty="0"/>
              <a:t>LO 2.19: The student can create visual representations of ionic substances that connect the microscopic structure to macroscopic properties and/or use representations to connect microscopic structure to macroscopic properties (e.g., boiling point, solubility, hardness, brittleness, low volatility, lack of malleability, ductility, or conductivity).</a:t>
            </a:r>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a:hlinkClick r:id="rId3"/>
              </a:rPr>
              <a:t>Video</a:t>
            </a:r>
            <a:endParaRPr lang="en-US" dirty="0"/>
          </a:p>
        </p:txBody>
      </p:sp>
      <p:pic>
        <p:nvPicPr>
          <p:cNvPr id="3074" name="Picture 2" descr="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8520" y="2362628"/>
            <a:ext cx="5229033" cy="2948286"/>
          </a:xfrm>
          <a:prstGeom prst="rect">
            <a:avLst/>
          </a:prstGeom>
          <a:noFill/>
          <a:ln w="28575" cmpd="sng">
            <a:solidFill>
              <a:schemeClr val="tx1"/>
            </a:solidFill>
          </a:ln>
          <a:extLst>
            <a:ext uri="{909E8E84-426E-40DD-AFC4-6F175D3DCCD1}">
              <a14:hiddenFill xmlns:a14="http://schemas.microsoft.com/office/drawing/2010/main">
                <a:solidFill>
                  <a:srgbClr val="FFFFFF"/>
                </a:solidFill>
              </a14:hiddenFill>
            </a:ext>
          </a:extLst>
        </p:spPr>
      </p:pic>
      <p:pic>
        <p:nvPicPr>
          <p:cNvPr id="3080" name="Picture 8" descr="Pi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474" y="1381333"/>
            <a:ext cx="2381250" cy="24098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38520" y="887896"/>
            <a:ext cx="4797078" cy="1200329"/>
          </a:xfrm>
          <a:prstGeom prst="rect">
            <a:avLst/>
          </a:prstGeom>
          <a:noFill/>
        </p:spPr>
        <p:txBody>
          <a:bodyPr wrap="square" rtlCol="0">
            <a:spAutoFit/>
          </a:bodyPr>
          <a:lstStyle/>
          <a:p>
            <a:r>
              <a:rPr lang="en-US" dirty="0" smtClean="0"/>
              <a:t>Ionic compounds are brittle. As the crystal structure is struck, the ions become displaced. The displaced ions will repel like charges and fracture. </a:t>
            </a:r>
            <a:endParaRPr lang="en-US" dirty="0"/>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30400" y="1219200"/>
            <a:ext cx="5270500" cy="4406900"/>
          </a:xfrm>
          <a:prstGeom prst="rect">
            <a:avLst/>
          </a:prstGeom>
          <a:ln w="76200">
            <a:solidFill>
              <a:schemeClr val="accent1"/>
            </a:solidFill>
          </a:ln>
        </p:spPr>
      </p:pic>
      <p:sp>
        <p:nvSpPr>
          <p:cNvPr id="12" name="Frame 11"/>
          <p:cNvSpPr/>
          <p:nvPr/>
        </p:nvSpPr>
        <p:spPr>
          <a:xfrm>
            <a:off x="2172566" y="4767012"/>
            <a:ext cx="965954" cy="276576"/>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1649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15720" y="15670"/>
            <a:ext cx="7954269" cy="1116106"/>
          </a:xfrm>
        </p:spPr>
        <p:txBody>
          <a:bodyPr/>
          <a:lstStyle/>
          <a:p>
            <a:r>
              <a:rPr lang="en-US" dirty="0"/>
              <a:t>Metallic Properties </a:t>
            </a:r>
            <a:r>
              <a:rPr lang="en-US" dirty="0" smtClean="0"/>
              <a:t>– Sea </a:t>
            </a:r>
            <a:r>
              <a:rPr lang="en-US" dirty="0"/>
              <a:t>of </a:t>
            </a:r>
            <a:r>
              <a:rPr lang="en-US" dirty="0" smtClean="0"/>
              <a:t>Electrons</a:t>
            </a:r>
            <a:endParaRPr lang="en-US" baseline="30000"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a:hlinkClick r:id="rId2"/>
              </a:rPr>
              <a:t>Source</a:t>
            </a:r>
            <a:endParaRPr lang="en-US" dirty="0"/>
          </a:p>
        </p:txBody>
      </p:sp>
      <p:sp>
        <p:nvSpPr>
          <p:cNvPr id="11" name="TextBox 10"/>
          <p:cNvSpPr txBox="1"/>
          <p:nvPr/>
        </p:nvSpPr>
        <p:spPr>
          <a:xfrm>
            <a:off x="-2" y="5970499"/>
            <a:ext cx="9144000" cy="738664"/>
          </a:xfrm>
          <a:prstGeom prst="rect">
            <a:avLst/>
          </a:prstGeom>
          <a:noFill/>
        </p:spPr>
        <p:txBody>
          <a:bodyPr wrap="square" rtlCol="0">
            <a:spAutoFit/>
          </a:bodyPr>
          <a:lstStyle/>
          <a:p>
            <a:r>
              <a:rPr lang="en-US" sz="1400" dirty="0"/>
              <a:t>LO 2.20: The student is able to explain how a bonding model involving delocalized electrons is consistent with macroscopic properties of metals (e.g., conductivity, malleability, ductility, and low volatility) and the shell model of the atom.</a:t>
            </a:r>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a:hlinkClick r:id="rId3"/>
              </a:rPr>
              <a:t>Video</a:t>
            </a:r>
            <a:endParaRPr lang="en-US" dirty="0"/>
          </a:p>
        </p:txBody>
      </p:sp>
      <p:pic>
        <p:nvPicPr>
          <p:cNvPr id="4098" name="Picture 2" descr="http://study.com/cimages/multimages/16/properti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744" y="615810"/>
            <a:ext cx="5154165" cy="26801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3269" y="3126545"/>
            <a:ext cx="4346558" cy="2862322"/>
          </a:xfrm>
          <a:prstGeom prst="rect">
            <a:avLst/>
          </a:prstGeom>
          <a:noFill/>
        </p:spPr>
        <p:txBody>
          <a:bodyPr wrap="square" rtlCol="0">
            <a:spAutoFit/>
          </a:bodyPr>
          <a:lstStyle/>
          <a:p>
            <a:pPr algn="ctr"/>
            <a:r>
              <a:rPr lang="en-US" sz="1500" dirty="0"/>
              <a:t>“The metallic bond is not the easiest type of bond to understand, so an analogy may help. Imagine filling your bathtub with golf balls. Fill it right up to the top. The golf balls will arrange themselves in an orderly fashion as they fill the space in the tub. Do you see any spaces between the balls? If you turn on the faucet and plug the drain, the water will fill up those spaces. What you now have is something like metallic bonding. The golf balls are the metal </a:t>
            </a:r>
            <a:r>
              <a:rPr lang="en-US" sz="1500" dirty="0" err="1" smtClean="0"/>
              <a:t>kernals</a:t>
            </a:r>
            <a:r>
              <a:rPr lang="en-US" sz="1500" dirty="0" smtClean="0"/>
              <a:t>, </a:t>
            </a:r>
            <a:r>
              <a:rPr lang="en-US" sz="1500" dirty="0"/>
              <a:t>and the water represents the valence electrons shared by all of the atoms.”</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3909" y="1131776"/>
            <a:ext cx="2543175" cy="4257675"/>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9900" y="1778000"/>
            <a:ext cx="5651500" cy="3302000"/>
          </a:xfrm>
          <a:prstGeom prst="rect">
            <a:avLst/>
          </a:prstGeom>
          <a:ln w="76200">
            <a:solidFill>
              <a:schemeClr val="tx1"/>
            </a:solidFill>
          </a:ln>
        </p:spPr>
      </p:pic>
      <p:sp>
        <p:nvSpPr>
          <p:cNvPr id="15" name="Frame 14"/>
          <p:cNvSpPr/>
          <p:nvPr/>
        </p:nvSpPr>
        <p:spPr>
          <a:xfrm>
            <a:off x="2208191" y="3110449"/>
            <a:ext cx="1971923" cy="285893"/>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028" name="Picture 9" descr="http://glencoe.mheducation.com/olcweb/styles/shared/spacer.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016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7" descr="http://glencoe.mheducation.com/olcweb/styles/shared/spacer.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016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5" descr="http://glencoe.mheducation.com/olcweb/styles/shared/spacer.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016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3" descr="http://glencoe.mheducation.com/olcweb/styles/shared/spacer.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01600"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88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a:t>Lewis Diagrams / VSEPR</a:t>
            </a:r>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a:hlinkClick r:id="rId2"/>
              </a:rPr>
              <a:t>Source</a:t>
            </a:r>
            <a:endParaRPr lang="en-US" dirty="0"/>
          </a:p>
        </p:txBody>
      </p:sp>
      <p:sp>
        <p:nvSpPr>
          <p:cNvPr id="11" name="TextBox 10"/>
          <p:cNvSpPr txBox="1"/>
          <p:nvPr/>
        </p:nvSpPr>
        <p:spPr>
          <a:xfrm>
            <a:off x="0" y="6211669"/>
            <a:ext cx="9144000" cy="523220"/>
          </a:xfrm>
          <a:prstGeom prst="rect">
            <a:avLst/>
          </a:prstGeom>
          <a:noFill/>
        </p:spPr>
        <p:txBody>
          <a:bodyPr wrap="square" rtlCol="0">
            <a:spAutoFit/>
          </a:bodyPr>
          <a:lstStyle/>
          <a:p>
            <a:r>
              <a:rPr lang="en-US" sz="1400" dirty="0"/>
              <a:t>LO 2.21: The student is able to use Lewis diagrams and VSEPR to predict the geometry of molecules, identify hybridization, and make predictions about polarity.</a:t>
            </a:r>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a:hlinkClick r:id="rId3"/>
              </a:rPr>
              <a:t>Video</a:t>
            </a:r>
            <a:endParaRPr lang="en-US" dirty="0"/>
          </a:p>
        </p:txBody>
      </p:sp>
      <p:pic>
        <p:nvPicPr>
          <p:cNvPr id="5122" name="Picture 2" descr="solu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26" y="822763"/>
            <a:ext cx="6531558" cy="366665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
        <p:nvSpPr>
          <p:cNvPr id="14" name="Rectangle 13"/>
          <p:cNvSpPr/>
          <p:nvPr/>
        </p:nvSpPr>
        <p:spPr>
          <a:xfrm>
            <a:off x="70726" y="3268189"/>
            <a:ext cx="6543770" cy="11177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124" name="Picture 4" descr="solu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5591" y="1584058"/>
            <a:ext cx="6383411" cy="389073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
        <p:nvSpPr>
          <p:cNvPr id="3" name="Rectangle 2"/>
          <p:cNvSpPr/>
          <p:nvPr/>
        </p:nvSpPr>
        <p:spPr>
          <a:xfrm>
            <a:off x="1235591" y="4226919"/>
            <a:ext cx="6543770" cy="11177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126" name="Picture 6" descr="solu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4521" y="2216738"/>
            <a:ext cx="6679705" cy="3964379"/>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
        <p:nvSpPr>
          <p:cNvPr id="13" name="Rectangle 12"/>
          <p:cNvSpPr/>
          <p:nvPr/>
        </p:nvSpPr>
        <p:spPr>
          <a:xfrm>
            <a:off x="2264521" y="5044161"/>
            <a:ext cx="6543770" cy="11177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814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12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12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sz="3000" dirty="0"/>
              <a:t>Ionic or Covalent? </a:t>
            </a:r>
            <a:r>
              <a:rPr lang="en-US" sz="3000" dirty="0" smtClean="0"/>
              <a:t>Bonding Tests</a:t>
            </a:r>
            <a:endParaRPr lang="en-US" sz="3000" dirty="0"/>
          </a:p>
        </p:txBody>
      </p:sp>
      <p:sp>
        <p:nvSpPr>
          <p:cNvPr id="11" name="TextBox 10"/>
          <p:cNvSpPr txBox="1"/>
          <p:nvPr/>
        </p:nvSpPr>
        <p:spPr>
          <a:xfrm>
            <a:off x="0" y="6314373"/>
            <a:ext cx="9144000" cy="523220"/>
          </a:xfrm>
          <a:prstGeom prst="rect">
            <a:avLst/>
          </a:prstGeom>
          <a:noFill/>
        </p:spPr>
        <p:txBody>
          <a:bodyPr wrap="square" rtlCol="0">
            <a:spAutoFit/>
          </a:bodyPr>
          <a:lstStyle/>
          <a:p>
            <a:r>
              <a:rPr lang="en-US" sz="1400" dirty="0"/>
              <a:t>LO 2.22: The student is able to design or evaluate a plan to collect and/or interpret data needed to deduce the type of bonding in a sample of a solid.</a:t>
            </a:r>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a:hlinkClick r:id="rId2"/>
              </a:rPr>
              <a:t>Video</a:t>
            </a:r>
            <a:endParaRPr lang="en-US" dirty="0"/>
          </a:p>
        </p:txBody>
      </p:sp>
      <p:sp>
        <p:nvSpPr>
          <p:cNvPr id="2" name="TextBox 1"/>
          <p:cNvSpPr txBox="1"/>
          <p:nvPr/>
        </p:nvSpPr>
        <p:spPr>
          <a:xfrm>
            <a:off x="5625360" y="3468962"/>
            <a:ext cx="2591745" cy="23083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600" dirty="0"/>
              <a:t>Use properties of compounds to differentiate them from one another. Other tests may be performed to positively identify the compound, but are not necessary to observe types of bonds present.</a:t>
            </a:r>
          </a:p>
        </p:txBody>
      </p:sp>
      <p:sp>
        <p:nvSpPr>
          <p:cNvPr id="13" name="TextBox 12"/>
          <p:cNvSpPr txBox="1"/>
          <p:nvPr/>
        </p:nvSpPr>
        <p:spPr>
          <a:xfrm>
            <a:off x="8111996" y="2063513"/>
            <a:ext cx="979575" cy="369332"/>
          </a:xfrm>
          <a:prstGeom prst="rect">
            <a:avLst/>
          </a:prstGeom>
          <a:noFill/>
        </p:spPr>
        <p:txBody>
          <a:bodyPr wrap="square" rtlCol="0">
            <a:spAutoFit/>
          </a:bodyPr>
          <a:lstStyle/>
          <a:p>
            <a:r>
              <a:rPr lang="en-US" dirty="0">
                <a:hlinkClick r:id="rId3"/>
              </a:rPr>
              <a:t>Source</a:t>
            </a:r>
            <a:endParaRPr lang="en-US" dirty="0"/>
          </a:p>
        </p:txBody>
      </p:sp>
      <p:sp>
        <p:nvSpPr>
          <p:cNvPr id="3" name="TextBox 2"/>
          <p:cNvSpPr txBox="1"/>
          <p:nvPr/>
        </p:nvSpPr>
        <p:spPr>
          <a:xfrm>
            <a:off x="6886336" y="-70383"/>
            <a:ext cx="2205038" cy="369332"/>
          </a:xfrm>
          <a:prstGeom prst="rect">
            <a:avLst/>
          </a:prstGeom>
          <a:noFill/>
        </p:spPr>
        <p:txBody>
          <a:bodyPr wrap="square" rtlCol="0">
            <a:spAutoFit/>
          </a:bodyPr>
          <a:lstStyle/>
          <a:p>
            <a:r>
              <a:rPr lang="en-US" dirty="0">
                <a:hlinkClick r:id="rId4"/>
              </a:rPr>
              <a:t>Great Lab Example</a:t>
            </a:r>
            <a:endParaRPr lang="en-US" dirty="0"/>
          </a:p>
        </p:txBody>
      </p:sp>
      <p:pic>
        <p:nvPicPr>
          <p:cNvPr id="5" name="Picture 4" descr="Screen Shot 2016-04-07 at 9.01.55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072979"/>
            <a:ext cx="4794728" cy="3241394"/>
          </a:xfrm>
          <a:prstGeom prst="rect">
            <a:avLst/>
          </a:prstGeom>
        </p:spPr>
      </p:pic>
      <p:sp>
        <p:nvSpPr>
          <p:cNvPr id="6" name="Cloud Callout 5"/>
          <p:cNvSpPr/>
          <p:nvPr/>
        </p:nvSpPr>
        <p:spPr>
          <a:xfrm>
            <a:off x="1438418" y="3576397"/>
            <a:ext cx="3058259" cy="1969610"/>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Click </a:t>
            </a:r>
            <a:r>
              <a:rPr lang="en-US" dirty="0" smtClean="0">
                <a:hlinkClick r:id="rId6"/>
              </a:rPr>
              <a:t>here</a:t>
            </a:r>
            <a:r>
              <a:rPr lang="en-US" dirty="0" smtClean="0"/>
              <a:t> to do a virtual lab on bonding type (chart pictured below)</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321709445"/>
              </p:ext>
            </p:extLst>
          </p:nvPr>
        </p:nvGraphicFramePr>
        <p:xfrm>
          <a:off x="1994546" y="694757"/>
          <a:ext cx="5935452" cy="2307016"/>
        </p:xfrm>
        <a:graphic>
          <a:graphicData uri="http://schemas.openxmlformats.org/drawingml/2006/table">
            <a:tbl>
              <a:tblPr firstRow="1" bandRow="1">
                <a:tableStyleId>{5C22544A-7EE6-4342-B048-85BDC9FD1C3A}</a:tableStyleId>
              </a:tblPr>
              <a:tblGrid>
                <a:gridCol w="1978484"/>
                <a:gridCol w="1978484"/>
                <a:gridCol w="1978484"/>
              </a:tblGrid>
              <a:tr h="330548">
                <a:tc>
                  <a:txBody>
                    <a:bodyPr/>
                    <a:lstStyle/>
                    <a:p>
                      <a:pPr algn="ctr"/>
                      <a:r>
                        <a:rPr lang="en-US" sz="1000" dirty="0" smtClean="0"/>
                        <a:t>Properties</a:t>
                      </a:r>
                      <a:endParaRPr lang="en-US" sz="1000" dirty="0"/>
                    </a:p>
                  </a:txBody>
                  <a:tcPr anchor="ctr"/>
                </a:tc>
                <a:tc>
                  <a:txBody>
                    <a:bodyPr/>
                    <a:lstStyle/>
                    <a:p>
                      <a:pPr algn="ctr"/>
                      <a:r>
                        <a:rPr lang="en-US" sz="1000" dirty="0" smtClean="0"/>
                        <a:t>Ionic Compounds</a:t>
                      </a:r>
                      <a:endParaRPr lang="en-US" sz="1000" dirty="0"/>
                    </a:p>
                  </a:txBody>
                  <a:tcPr anchor="ctr"/>
                </a:tc>
                <a:tc>
                  <a:txBody>
                    <a:bodyPr/>
                    <a:lstStyle/>
                    <a:p>
                      <a:pPr algn="ctr"/>
                      <a:r>
                        <a:rPr lang="en-US" sz="1000" dirty="0" smtClean="0"/>
                        <a:t>Covalent Compounds</a:t>
                      </a:r>
                      <a:endParaRPr lang="en-US" sz="1000" dirty="0"/>
                    </a:p>
                  </a:txBody>
                  <a:tcPr anchor="ctr"/>
                </a:tc>
              </a:tr>
              <a:tr h="353188">
                <a:tc>
                  <a:txBody>
                    <a:bodyPr/>
                    <a:lstStyle/>
                    <a:p>
                      <a:pPr algn="ctr"/>
                      <a:r>
                        <a:rPr lang="en-US" sz="1000" dirty="0" smtClean="0"/>
                        <a:t>Melting/Boiling Points</a:t>
                      </a:r>
                      <a:endParaRPr lang="en-US" sz="1000" dirty="0"/>
                    </a:p>
                  </a:txBody>
                  <a:tcPr anchor="ctr"/>
                </a:tc>
                <a:tc>
                  <a:txBody>
                    <a:bodyPr/>
                    <a:lstStyle/>
                    <a:p>
                      <a:pPr algn="ctr"/>
                      <a:r>
                        <a:rPr lang="en-US" sz="1000" dirty="0" smtClean="0"/>
                        <a:t>High</a:t>
                      </a:r>
                      <a:endParaRPr lang="en-US" sz="1000" dirty="0"/>
                    </a:p>
                  </a:txBody>
                  <a:tcPr anchor="ctr"/>
                </a:tc>
                <a:tc>
                  <a:txBody>
                    <a:bodyPr/>
                    <a:lstStyle/>
                    <a:p>
                      <a:pPr algn="ctr"/>
                      <a:r>
                        <a:rPr lang="en-US" sz="1000" dirty="0" smtClean="0"/>
                        <a:t>Low except for some giant covalent molecules</a:t>
                      </a:r>
                      <a:endParaRPr lang="en-US" sz="1000" dirty="0"/>
                    </a:p>
                  </a:txBody>
                  <a:tcPr anchor="ctr"/>
                </a:tc>
              </a:tr>
              <a:tr h="489030">
                <a:tc>
                  <a:txBody>
                    <a:bodyPr/>
                    <a:lstStyle/>
                    <a:p>
                      <a:pPr algn="ctr"/>
                      <a:r>
                        <a:rPr lang="en-US" sz="1000" dirty="0" smtClean="0"/>
                        <a:t>Electrical Conductivity</a:t>
                      </a:r>
                      <a:endParaRPr lang="en-US" sz="1000" dirty="0"/>
                    </a:p>
                  </a:txBody>
                  <a:tcPr anchor="ctr"/>
                </a:tc>
                <a:tc>
                  <a:txBody>
                    <a:bodyPr/>
                    <a:lstStyle/>
                    <a:p>
                      <a:pPr algn="ctr"/>
                      <a:r>
                        <a:rPr lang="en-US" sz="1000" dirty="0" smtClean="0"/>
                        <a:t>Conduct</a:t>
                      </a:r>
                      <a:r>
                        <a:rPr lang="en-US" sz="1000" baseline="0" dirty="0" smtClean="0"/>
                        <a:t> electricity in molten and in aqueous solution</a:t>
                      </a:r>
                      <a:endParaRPr lang="en-US" sz="1000" dirty="0"/>
                    </a:p>
                  </a:txBody>
                  <a:tcPr anchor="ctr"/>
                </a:tc>
                <a:tc>
                  <a:txBody>
                    <a:bodyPr/>
                    <a:lstStyle/>
                    <a:p>
                      <a:pPr algn="ctr"/>
                      <a:r>
                        <a:rPr lang="en-US" sz="1000" dirty="0" smtClean="0"/>
                        <a:t>Does not conduct</a:t>
                      </a:r>
                      <a:r>
                        <a:rPr lang="en-US" sz="1000" baseline="0" dirty="0" smtClean="0"/>
                        <a:t> electricity in any state when pure, may conduct in aqueous solution  (i.e., acids)</a:t>
                      </a:r>
                      <a:endParaRPr lang="en-US" sz="1000" dirty="0"/>
                    </a:p>
                  </a:txBody>
                  <a:tcPr anchor="ctr"/>
                </a:tc>
              </a:tr>
              <a:tr h="489030">
                <a:tc>
                  <a:txBody>
                    <a:bodyPr/>
                    <a:lstStyle/>
                    <a:p>
                      <a:pPr algn="ctr"/>
                      <a:r>
                        <a:rPr lang="en-US" sz="1000" dirty="0" smtClean="0"/>
                        <a:t>Solubility in water and organic</a:t>
                      </a:r>
                      <a:r>
                        <a:rPr lang="en-US" sz="1000" baseline="0" dirty="0" smtClean="0"/>
                        <a:t> solvents</a:t>
                      </a:r>
                      <a:endParaRPr lang="en-US" sz="1000" dirty="0"/>
                    </a:p>
                  </a:txBody>
                  <a:tcPr anchor="ctr"/>
                </a:tc>
                <a:tc>
                  <a:txBody>
                    <a:bodyPr/>
                    <a:lstStyle/>
                    <a:p>
                      <a:pPr algn="ctr"/>
                      <a:r>
                        <a:rPr lang="en-US" sz="1000" dirty="0" smtClean="0"/>
                        <a:t>Soluble in water</a:t>
                      </a:r>
                    </a:p>
                    <a:p>
                      <a:pPr algn="ctr"/>
                      <a:r>
                        <a:rPr lang="en-US" sz="1000" dirty="0" smtClean="0"/>
                        <a:t>Insoluble in organic solvent</a:t>
                      </a:r>
                      <a:endParaRPr lang="en-US" sz="1000" dirty="0"/>
                    </a:p>
                  </a:txBody>
                  <a:tcPr anchor="ctr"/>
                </a:tc>
                <a:tc>
                  <a:txBody>
                    <a:bodyPr/>
                    <a:lstStyle/>
                    <a:p>
                      <a:pPr algn="ctr"/>
                      <a:r>
                        <a:rPr lang="en-US" sz="1000" dirty="0" smtClean="0"/>
                        <a:t>Insoluble in water, except for some simple molecule</a:t>
                      </a:r>
                    </a:p>
                    <a:p>
                      <a:pPr algn="ctr"/>
                      <a:r>
                        <a:rPr lang="en-US" sz="1000" dirty="0" smtClean="0"/>
                        <a:t>Soluble in organic solvent</a:t>
                      </a:r>
                      <a:endParaRPr lang="en-US" sz="1000" dirty="0"/>
                    </a:p>
                  </a:txBody>
                  <a:tcPr anchor="ctr"/>
                </a:tc>
              </a:tr>
              <a:tr h="330548">
                <a:tc>
                  <a:txBody>
                    <a:bodyPr/>
                    <a:lstStyle/>
                    <a:p>
                      <a:pPr algn="ctr"/>
                      <a:r>
                        <a:rPr lang="en-US" sz="1000" dirty="0" smtClean="0"/>
                        <a:t>Volatility</a:t>
                      </a:r>
                      <a:endParaRPr lang="en-US" sz="1000" dirty="0"/>
                    </a:p>
                  </a:txBody>
                  <a:tcPr anchor="ctr"/>
                </a:tc>
                <a:tc>
                  <a:txBody>
                    <a:bodyPr/>
                    <a:lstStyle/>
                    <a:p>
                      <a:pPr algn="ctr"/>
                      <a:r>
                        <a:rPr lang="en-US" sz="1000" dirty="0" smtClean="0"/>
                        <a:t>Not volatile</a:t>
                      </a:r>
                      <a:endParaRPr lang="en-US" sz="1000" dirty="0"/>
                    </a:p>
                  </a:txBody>
                  <a:tcPr anchor="ctr"/>
                </a:tc>
                <a:tc>
                  <a:txBody>
                    <a:bodyPr/>
                    <a:lstStyle/>
                    <a:p>
                      <a:pPr algn="ctr"/>
                      <a:r>
                        <a:rPr lang="en-US" sz="1000" dirty="0" smtClean="0"/>
                        <a:t>Highly volatile</a:t>
                      </a:r>
                      <a:endParaRPr lang="en-US" sz="1000" dirty="0"/>
                    </a:p>
                  </a:txBody>
                  <a:tcPr anchor="ctr"/>
                </a:tc>
              </a:tr>
            </a:tbl>
          </a:graphicData>
        </a:graphic>
      </p:graphicFrame>
      <p:sp>
        <p:nvSpPr>
          <p:cNvPr id="14" name="TextBox 13"/>
          <p:cNvSpPr txBox="1"/>
          <p:nvPr/>
        </p:nvSpPr>
        <p:spPr>
          <a:xfrm>
            <a:off x="173551" y="935250"/>
            <a:ext cx="1638997" cy="181588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400" dirty="0" smtClean="0"/>
              <a:t>As the type of particles and forced of attraction in ionic and covalent compounds differ, their properties also differ! </a:t>
            </a:r>
            <a:endParaRPr lang="en-US" sz="1400" dirty="0"/>
          </a:p>
        </p:txBody>
      </p:sp>
    </p:spTree>
    <p:extLst>
      <p:ext uri="{BB962C8B-B14F-4D97-AF65-F5344CB8AC3E}">
        <p14:creationId xmlns:p14="http://schemas.microsoft.com/office/powerpoint/2010/main" val="10031144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a:t>Crystal Structure of Ionic Compounds</a:t>
            </a:r>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119270" y="5531522"/>
            <a:ext cx="9144000" cy="523220"/>
          </a:xfrm>
          <a:prstGeom prst="rect">
            <a:avLst/>
          </a:prstGeom>
          <a:noFill/>
        </p:spPr>
        <p:txBody>
          <a:bodyPr wrap="square" rtlCol="0">
            <a:spAutoFit/>
          </a:bodyPr>
          <a:lstStyle/>
          <a:p>
            <a:r>
              <a:rPr lang="en-US" sz="1400" dirty="0"/>
              <a:t>LO 2.23: The student can create a representation of an ionic solid that shows essential characteristics of the structure and interactions present in the substance.</a:t>
            </a:r>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a:hlinkClick r:id="rId2"/>
              </a:rPr>
              <a:t>Source</a:t>
            </a:r>
            <a:endParaRPr lang="en-US" dirty="0"/>
          </a:p>
        </p:txBody>
      </p:sp>
      <p:sp>
        <p:nvSpPr>
          <p:cNvPr id="11" name="TextBox 10"/>
          <p:cNvSpPr txBox="1"/>
          <p:nvPr/>
        </p:nvSpPr>
        <p:spPr>
          <a:xfrm>
            <a:off x="8150019" y="1851766"/>
            <a:ext cx="874700" cy="369332"/>
          </a:xfrm>
          <a:prstGeom prst="rect">
            <a:avLst/>
          </a:prstGeom>
          <a:noFill/>
        </p:spPr>
        <p:txBody>
          <a:bodyPr wrap="square" rtlCol="0">
            <a:spAutoFit/>
          </a:bodyPr>
          <a:lstStyle/>
          <a:p>
            <a:r>
              <a:rPr lang="en-US" dirty="0">
                <a:hlinkClick r:id="rId3"/>
              </a:rPr>
              <a:t>Video</a:t>
            </a:r>
            <a:endParaRPr lang="en-US" dirty="0"/>
          </a:p>
        </p:txBody>
      </p:sp>
      <p:pic>
        <p:nvPicPr>
          <p:cNvPr id="2052" name="Picture 4" descr="http://2012books.lardbucket.org/books/principles-of-general-chemistry-v1.0/section_06/ef1d43ca213e8e62a2b6f08fb431307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46" y="1313123"/>
            <a:ext cx="7882338" cy="41566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chemwiki.ucdavis.edu/@api/deki/files/8649/=151ionic.GIF?revision=1&amp;size=bestfit&amp;width=256&amp;height=28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2771" y="1259882"/>
            <a:ext cx="3737248" cy="42099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3100" y="2159000"/>
            <a:ext cx="5257800" cy="2527300"/>
          </a:xfrm>
          <a:prstGeom prst="rect">
            <a:avLst/>
          </a:prstGeom>
          <a:ln w="76200">
            <a:solidFill>
              <a:schemeClr val="accent1"/>
            </a:solidFill>
          </a:ln>
        </p:spPr>
      </p:pic>
      <p:sp>
        <p:nvSpPr>
          <p:cNvPr id="10" name="Frame 9"/>
          <p:cNvSpPr/>
          <p:nvPr/>
        </p:nvSpPr>
        <p:spPr>
          <a:xfrm>
            <a:off x="2274910" y="3853446"/>
            <a:ext cx="4707778" cy="771971"/>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041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Crystal Structure of Ionic Compounds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52388" y="6287095"/>
            <a:ext cx="9144000" cy="523220"/>
          </a:xfrm>
          <a:prstGeom prst="rect">
            <a:avLst/>
          </a:prstGeom>
          <a:noFill/>
        </p:spPr>
        <p:txBody>
          <a:bodyPr wrap="square" rtlCol="0">
            <a:spAutoFit/>
          </a:bodyPr>
          <a:lstStyle/>
          <a:p>
            <a:r>
              <a:rPr lang="en-US" sz="1400" dirty="0"/>
              <a:t>LO 2.24: The student is able to explain a representation that connects properties of an ionic solid to its structural attributes and to the interactions present at the atomic level.</a:t>
            </a:r>
          </a:p>
        </p:txBody>
      </p:sp>
      <p:sp>
        <p:nvSpPr>
          <p:cNvPr id="9" name="TextBox 8"/>
          <p:cNvSpPr txBox="1"/>
          <p:nvPr/>
        </p:nvSpPr>
        <p:spPr>
          <a:xfrm>
            <a:off x="8084753" y="-83964"/>
            <a:ext cx="979575" cy="369332"/>
          </a:xfrm>
          <a:prstGeom prst="rect">
            <a:avLst/>
          </a:prstGeom>
          <a:noFill/>
        </p:spPr>
        <p:txBody>
          <a:bodyPr wrap="square" rtlCol="0">
            <a:spAutoFit/>
          </a:bodyPr>
          <a:lstStyle/>
          <a:p>
            <a:r>
              <a:rPr lang="en-US" dirty="0">
                <a:hlinkClick r:id="rId2"/>
              </a:rPr>
              <a:t>Source</a:t>
            </a:r>
            <a:endParaRPr lang="en-US" dirty="0"/>
          </a:p>
        </p:txBody>
      </p:sp>
      <p:pic>
        <p:nvPicPr>
          <p:cNvPr id="2" name="Picture 1"/>
          <p:cNvPicPr>
            <a:picLocks noChangeAspect="1"/>
          </p:cNvPicPr>
          <p:nvPr/>
        </p:nvPicPr>
        <p:blipFill>
          <a:blip r:embed="rId3"/>
          <a:stretch>
            <a:fillRect/>
          </a:stretch>
        </p:blipFill>
        <p:spPr>
          <a:xfrm>
            <a:off x="565226" y="1550504"/>
            <a:ext cx="7309955" cy="1993624"/>
          </a:xfrm>
          <a:prstGeom prst="rect">
            <a:avLst/>
          </a:prstGeom>
          <a:ln w="38100" cmpd="sng">
            <a:solidFill>
              <a:schemeClr val="accent1"/>
            </a:solidFill>
          </a:ln>
        </p:spPr>
      </p:pic>
      <p:sp>
        <p:nvSpPr>
          <p:cNvPr id="3" name="TextBox 2"/>
          <p:cNvSpPr txBox="1"/>
          <p:nvPr/>
        </p:nvSpPr>
        <p:spPr>
          <a:xfrm>
            <a:off x="808383" y="3815264"/>
            <a:ext cx="7580243" cy="1200329"/>
          </a:xfrm>
          <a:prstGeom prst="rect">
            <a:avLst/>
          </a:prstGeom>
          <a:noFill/>
        </p:spPr>
        <p:txBody>
          <a:bodyPr wrap="square" rtlCol="0">
            <a:spAutoFit/>
          </a:bodyPr>
          <a:lstStyle/>
          <a:p>
            <a:r>
              <a:rPr lang="en-US" dirty="0" smtClean="0"/>
              <a:t>The +2 </a:t>
            </a:r>
            <a:r>
              <a:rPr lang="en-US" dirty="0"/>
              <a:t>and </a:t>
            </a:r>
            <a:r>
              <a:rPr lang="en-US" dirty="0" smtClean="0"/>
              <a:t>-2 </a:t>
            </a:r>
            <a:r>
              <a:rPr lang="en-US" dirty="0"/>
              <a:t>ions attract each other more strongly than </a:t>
            </a:r>
            <a:r>
              <a:rPr lang="en-US" dirty="0" smtClean="0"/>
              <a:t>+1 </a:t>
            </a:r>
            <a:r>
              <a:rPr lang="en-US" dirty="0"/>
              <a:t>attracts </a:t>
            </a:r>
            <a:r>
              <a:rPr lang="en-US" dirty="0" smtClean="0"/>
              <a:t>-1.</a:t>
            </a:r>
          </a:p>
          <a:p>
            <a:endParaRPr lang="en-US" dirty="0"/>
          </a:p>
          <a:p>
            <a:r>
              <a:rPr lang="en-US" dirty="0" smtClean="0"/>
              <a:t>The ions Mg</a:t>
            </a:r>
            <a:r>
              <a:rPr lang="en-US" baseline="30000" dirty="0" smtClean="0"/>
              <a:t>+2</a:t>
            </a:r>
            <a:r>
              <a:rPr lang="en-US" dirty="0" smtClean="0"/>
              <a:t> and O</a:t>
            </a:r>
            <a:r>
              <a:rPr lang="en-US" baseline="30000" dirty="0" smtClean="0"/>
              <a:t>-2</a:t>
            </a:r>
            <a:r>
              <a:rPr lang="en-US" dirty="0" smtClean="0"/>
              <a:t> are smaller than Na</a:t>
            </a:r>
            <a:r>
              <a:rPr lang="en-US" baseline="30000" dirty="0" smtClean="0"/>
              <a:t>+1</a:t>
            </a:r>
            <a:r>
              <a:rPr lang="en-US" dirty="0" smtClean="0"/>
              <a:t> and Cl</a:t>
            </a:r>
            <a:r>
              <a:rPr lang="en-US" baseline="30000" dirty="0" smtClean="0"/>
              <a:t>-1</a:t>
            </a:r>
            <a:r>
              <a:rPr lang="en-US" dirty="0" smtClean="0"/>
              <a:t>, therefore the ions can get closer together, increasing their electrostatic attractions.</a:t>
            </a:r>
            <a:endParaRPr lang="en-US" dirty="0"/>
          </a:p>
        </p:txBody>
      </p:sp>
      <p:sp>
        <p:nvSpPr>
          <p:cNvPr id="5" name="Rectangle 4"/>
          <p:cNvSpPr/>
          <p:nvPr/>
        </p:nvSpPr>
        <p:spPr>
          <a:xfrm>
            <a:off x="305194" y="3742824"/>
            <a:ext cx="7842537" cy="21203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8157538" y="1832153"/>
            <a:ext cx="894959" cy="369332"/>
          </a:xfrm>
          <a:prstGeom prst="rect">
            <a:avLst/>
          </a:prstGeom>
          <a:noFill/>
        </p:spPr>
        <p:txBody>
          <a:bodyPr wrap="square" rtlCol="0">
            <a:spAutoFit/>
          </a:bodyPr>
          <a:lstStyle/>
          <a:p>
            <a:r>
              <a:rPr lang="en-US" dirty="0">
                <a:hlinkClick r:id="rId4"/>
              </a:rPr>
              <a:t>Video</a:t>
            </a:r>
            <a:endParaRPr lang="en-US" dirty="0"/>
          </a:p>
        </p:txBody>
      </p:sp>
    </p:spTree>
    <p:extLst>
      <p:ext uri="{BB962C8B-B14F-4D97-AF65-F5344CB8AC3E}">
        <p14:creationId xmlns:p14="http://schemas.microsoft.com/office/powerpoint/2010/main" val="292593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21686"/>
            <a:ext cx="7556313" cy="1116106"/>
          </a:xfrm>
        </p:spPr>
        <p:txBody>
          <a:bodyPr/>
          <a:lstStyle/>
          <a:p>
            <a:r>
              <a:rPr lang="en-US" dirty="0"/>
              <a:t>Alloys and their Properties</a:t>
            </a:r>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a:hlinkClick r:id="rId2"/>
              </a:rPr>
              <a:t>Source</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a:hlinkClick r:id="rId3"/>
              </a:rPr>
              <a:t>Video</a:t>
            </a:r>
            <a:endParaRPr lang="en-US" dirty="0"/>
          </a:p>
        </p:txBody>
      </p:sp>
      <p:pic>
        <p:nvPicPr>
          <p:cNvPr id="3076" name="Picture 4" descr="solu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320" y="665537"/>
            <a:ext cx="5494709" cy="5293469"/>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6026601" y="1326685"/>
            <a:ext cx="1670613" cy="2366962"/>
          </a:xfrm>
          <a:prstGeom prst="rect">
            <a:avLst/>
          </a:prstGeom>
          <a:ln w="19050" cmpd="sng">
            <a:solidFill>
              <a:schemeClr val="accent1">
                <a:lumMod val="75000"/>
              </a:schemeClr>
            </a:solidFill>
          </a:ln>
        </p:spPr>
      </p:pic>
      <p:pic>
        <p:nvPicPr>
          <p:cNvPr id="5" name="Picture 4"/>
          <p:cNvPicPr>
            <a:picLocks noChangeAspect="1"/>
          </p:cNvPicPr>
          <p:nvPr/>
        </p:nvPicPr>
        <p:blipFill>
          <a:blip r:embed="rId6"/>
          <a:stretch>
            <a:fillRect/>
          </a:stretch>
        </p:blipFill>
        <p:spPr>
          <a:xfrm>
            <a:off x="7314887" y="3506867"/>
            <a:ext cx="1670613" cy="2366962"/>
          </a:xfrm>
          <a:prstGeom prst="rect">
            <a:avLst/>
          </a:prstGeom>
          <a:ln w="12700" cmpd="sng">
            <a:solidFill>
              <a:schemeClr val="tx1"/>
            </a:solidFill>
          </a:ln>
        </p:spPr>
      </p:pic>
      <p:sp>
        <p:nvSpPr>
          <p:cNvPr id="6" name="Rectangle 5"/>
          <p:cNvSpPr/>
          <p:nvPr/>
        </p:nvSpPr>
        <p:spPr>
          <a:xfrm>
            <a:off x="174320" y="4714875"/>
            <a:ext cx="5494709" cy="1195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0" y="6102905"/>
            <a:ext cx="9144000" cy="738664"/>
          </a:xfrm>
          <a:prstGeom prst="rect">
            <a:avLst/>
          </a:prstGeom>
          <a:noFill/>
        </p:spPr>
        <p:txBody>
          <a:bodyPr wrap="square" rtlCol="0">
            <a:spAutoFit/>
          </a:bodyPr>
          <a:lstStyle/>
          <a:p>
            <a:r>
              <a:rPr lang="en-US" sz="1400" dirty="0"/>
              <a:t>LO 2.25: The student is able to compare the properties of metal alloys with their constituent elements to determine if an alloy has formed, identify the type of alloy formed, and explain the differences in properties using particulate level reasoning.</a:t>
            </a:r>
          </a:p>
        </p:txBody>
      </p:sp>
    </p:spTree>
    <p:extLst>
      <p:ext uri="{BB962C8B-B14F-4D97-AF65-F5344CB8AC3E}">
        <p14:creationId xmlns:p14="http://schemas.microsoft.com/office/powerpoint/2010/main" val="13280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ynamicscience.com.au/tester/solutions1/war/metallurgy/metalsconductalloy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911" y="-1086150"/>
            <a:ext cx="8174424" cy="757497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98474" y="163262"/>
            <a:ext cx="7556313" cy="1116106"/>
          </a:xfrm>
        </p:spPr>
        <p:txBody>
          <a:bodyPr/>
          <a:lstStyle/>
          <a:p>
            <a:r>
              <a:rPr lang="en-US" dirty="0" smtClean="0"/>
              <a:t>Alloys!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a:hlinkClick r:id="rId3"/>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a:hlinkClick r:id="rId4"/>
              </a:rPr>
              <a:t>Video</a:t>
            </a:r>
            <a:endParaRPr lang="en-US" dirty="0"/>
          </a:p>
        </p:txBody>
      </p:sp>
      <p:sp>
        <p:nvSpPr>
          <p:cNvPr id="10" name="TextBox 9"/>
          <p:cNvSpPr txBox="1"/>
          <p:nvPr/>
        </p:nvSpPr>
        <p:spPr>
          <a:xfrm>
            <a:off x="0" y="6334780"/>
            <a:ext cx="9144000" cy="523220"/>
          </a:xfrm>
          <a:prstGeom prst="rect">
            <a:avLst/>
          </a:prstGeom>
          <a:noFill/>
        </p:spPr>
        <p:txBody>
          <a:bodyPr wrap="square" rtlCol="0">
            <a:spAutoFit/>
          </a:bodyPr>
          <a:lstStyle/>
          <a:p>
            <a:r>
              <a:rPr lang="en-US" sz="1400" dirty="0"/>
              <a:t>LO 2.26: Students can use the electron sea model of metallic bonding to predict or make claims about macroscopic properties of metals or alloys.</a:t>
            </a:r>
          </a:p>
        </p:txBody>
      </p:sp>
      <p:pic>
        <p:nvPicPr>
          <p:cNvPr id="2" name="Picture 1"/>
          <p:cNvPicPr>
            <a:picLocks noChangeAspect="1"/>
          </p:cNvPicPr>
          <p:nvPr/>
        </p:nvPicPr>
        <p:blipFill>
          <a:blip r:embed="rId5"/>
          <a:stretch>
            <a:fillRect/>
          </a:stretch>
        </p:blipFill>
        <p:spPr>
          <a:xfrm>
            <a:off x="23301" y="2203137"/>
            <a:ext cx="9181592" cy="3825663"/>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2022" y="758300"/>
            <a:ext cx="6413500" cy="5270500"/>
          </a:xfrm>
          <a:prstGeom prst="rect">
            <a:avLst/>
          </a:prstGeom>
          <a:ln w="76200">
            <a:solidFill>
              <a:schemeClr val="tx1"/>
            </a:solidFill>
          </a:ln>
        </p:spPr>
      </p:pic>
      <p:sp>
        <p:nvSpPr>
          <p:cNvPr id="12" name="Frame 11"/>
          <p:cNvSpPr/>
          <p:nvPr/>
        </p:nvSpPr>
        <p:spPr>
          <a:xfrm>
            <a:off x="1628035" y="5470079"/>
            <a:ext cx="5378407" cy="410919"/>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0707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Metallic Solids - Characteristics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a:hlinkClick r:id="rId2"/>
              </a:rPr>
              <a:t>Source</a:t>
            </a:r>
            <a:endParaRPr lang="en-US" dirty="0"/>
          </a:p>
        </p:txBody>
      </p:sp>
      <p:sp>
        <p:nvSpPr>
          <p:cNvPr id="11" name="TextBox 10"/>
          <p:cNvSpPr txBox="1"/>
          <p:nvPr/>
        </p:nvSpPr>
        <p:spPr>
          <a:xfrm>
            <a:off x="0" y="6188071"/>
            <a:ext cx="9144000" cy="523220"/>
          </a:xfrm>
          <a:prstGeom prst="rect">
            <a:avLst/>
          </a:prstGeom>
          <a:noFill/>
        </p:spPr>
        <p:txBody>
          <a:bodyPr wrap="square" rtlCol="0">
            <a:spAutoFit/>
          </a:bodyPr>
          <a:lstStyle/>
          <a:p>
            <a:r>
              <a:rPr lang="en-US" sz="1400" dirty="0" smtClean="0"/>
              <a:t>LO 2.27</a:t>
            </a:r>
            <a:r>
              <a:rPr lang="en-US" sz="1400" dirty="0"/>
              <a:t>: The student can create a representation of a metallic solid that shows essential characteristics of the structure and interactions present in the substance. </a:t>
            </a:r>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a:hlinkClick r:id="rId3"/>
              </a:rPr>
              <a:t>Video</a:t>
            </a:r>
            <a:endParaRPr lang="en-US" dirty="0"/>
          </a:p>
        </p:txBody>
      </p:sp>
      <p:pic>
        <p:nvPicPr>
          <p:cNvPr id="2050" name="Picture 2" descr="http://a.files.bbci.co.uk/bam/live/content/z7ydxnb/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6938" y="3333687"/>
            <a:ext cx="2567678" cy="24409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ntranet.micds.org/upper/science/chem_02/chem_text_'02/secondsemester/newchaps/solutionscolligativeprops/images/bras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679" y="710005"/>
            <a:ext cx="6382443" cy="280376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upload.wikimedia.org/wikipedia/commons/thumb/1/19/Interstitial_solute.svg/2000px-Interstitial_solute.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7409" y="3617123"/>
            <a:ext cx="2367800" cy="2364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798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Properties Based on Bonding</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245276"/>
            <a:ext cx="9144000" cy="923330"/>
          </a:xfrm>
          <a:prstGeom prst="rect">
            <a:avLst/>
          </a:prstGeom>
          <a:noFill/>
        </p:spPr>
        <p:txBody>
          <a:bodyPr wrap="square" rtlCol="0">
            <a:spAutoFit/>
          </a:bodyPr>
          <a:lstStyle/>
          <a:p>
            <a:r>
              <a:rPr lang="en-US" dirty="0" smtClean="0"/>
              <a:t>LO 2.1: </a:t>
            </a:r>
            <a:r>
              <a:rPr lang="en-US" dirty="0"/>
              <a:t>Students can predict properties of substances based on their chemical formulas, and </a:t>
            </a:r>
            <a:r>
              <a:rPr lang="en-US" dirty="0" smtClean="0"/>
              <a:t>provide explanations </a:t>
            </a:r>
            <a:r>
              <a:rPr lang="en-US" dirty="0"/>
              <a:t>of their properties based on particle views</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7960258" y="1792196"/>
            <a:ext cx="1116899" cy="369332"/>
          </a:xfrm>
          <a:prstGeom prst="rect">
            <a:avLst/>
          </a:prstGeom>
          <a:noFill/>
        </p:spPr>
        <p:txBody>
          <a:bodyPr wrap="square" rtlCol="0">
            <a:spAutoFit/>
          </a:bodyPr>
          <a:lstStyle/>
          <a:p>
            <a:pPr algn="ctr"/>
            <a:r>
              <a:rPr lang="en-US" dirty="0" smtClean="0">
                <a:hlinkClick r:id="rId3"/>
              </a:rPr>
              <a:t>Video 1</a:t>
            </a:r>
            <a:endParaRPr lang="en-US" dirty="0"/>
          </a:p>
        </p:txBody>
      </p:sp>
      <p:sp>
        <p:nvSpPr>
          <p:cNvPr id="15" name="Content Placeholder 7"/>
          <p:cNvSpPr>
            <a:spLocks noGrp="1"/>
          </p:cNvSpPr>
          <p:nvPr>
            <p:ph sz="half" idx="1"/>
          </p:nvPr>
        </p:nvSpPr>
        <p:spPr>
          <a:xfrm>
            <a:off x="140956" y="5098662"/>
            <a:ext cx="8958840" cy="1226109"/>
          </a:xfrm>
        </p:spPr>
        <p:txBody>
          <a:bodyPr>
            <a:normAutofit/>
          </a:bodyPr>
          <a:lstStyle/>
          <a:p>
            <a:r>
              <a:rPr lang="en-US" dirty="0" smtClean="0"/>
              <a:t>Visit the </a:t>
            </a:r>
            <a:r>
              <a:rPr lang="en-US" dirty="0">
                <a:hlinkClick r:id="rId4"/>
              </a:rPr>
              <a:t>Virtual </a:t>
            </a:r>
            <a:r>
              <a:rPr lang="en-US" dirty="0" smtClean="0">
                <a:hlinkClick r:id="rId4"/>
              </a:rPr>
              <a:t>Lab</a:t>
            </a:r>
            <a:r>
              <a:rPr lang="en-US" dirty="0" smtClean="0"/>
              <a:t> to explore properties based on bond type (click on perform)</a:t>
            </a:r>
          </a:p>
          <a:p>
            <a:pPr marL="0" indent="0">
              <a:buNone/>
            </a:pPr>
            <a:r>
              <a:rPr lang="en-US" dirty="0" smtClean="0"/>
              <a:t>        Not all ionic compounds are soluble, but those containing ammonium, nitrate, alkali metals, and halogens (except bonded to Ag, Hg and </a:t>
            </a:r>
            <a:r>
              <a:rPr lang="en-US" dirty="0" err="1" smtClean="0"/>
              <a:t>Pb</a:t>
            </a:r>
            <a:r>
              <a:rPr lang="en-US" dirty="0" smtClean="0"/>
              <a:t>) are typically</a:t>
            </a:r>
          </a:p>
          <a:p>
            <a:pPr marL="0" indent="0">
              <a:buNone/>
            </a:pPr>
            <a:endParaRPr lang="en-US" dirty="0"/>
          </a:p>
          <a:p>
            <a:endParaRPr lang="en-US" dirty="0"/>
          </a:p>
        </p:txBody>
      </p:sp>
      <p:sp>
        <p:nvSpPr>
          <p:cNvPr id="16" name="TextBox 15"/>
          <p:cNvSpPr txBox="1"/>
          <p:nvPr/>
        </p:nvSpPr>
        <p:spPr>
          <a:xfrm>
            <a:off x="7964698" y="2018570"/>
            <a:ext cx="1116899" cy="369332"/>
          </a:xfrm>
          <a:prstGeom prst="rect">
            <a:avLst/>
          </a:prstGeom>
          <a:noFill/>
        </p:spPr>
        <p:txBody>
          <a:bodyPr wrap="square" rtlCol="0">
            <a:spAutoFit/>
          </a:bodyPr>
          <a:lstStyle/>
          <a:p>
            <a:pPr algn="ctr"/>
            <a:r>
              <a:rPr lang="en-US" dirty="0" smtClean="0">
                <a:hlinkClick r:id="rId5"/>
              </a:rPr>
              <a:t>Video 2</a:t>
            </a:r>
            <a:endParaRPr lang="en-US" dirty="0"/>
          </a:p>
        </p:txBody>
      </p:sp>
      <p:sp>
        <p:nvSpPr>
          <p:cNvPr id="17" name="TextBox 16"/>
          <p:cNvSpPr txBox="1"/>
          <p:nvPr/>
        </p:nvSpPr>
        <p:spPr>
          <a:xfrm>
            <a:off x="7973078" y="2235502"/>
            <a:ext cx="1116899" cy="369332"/>
          </a:xfrm>
          <a:prstGeom prst="rect">
            <a:avLst/>
          </a:prstGeom>
          <a:noFill/>
        </p:spPr>
        <p:txBody>
          <a:bodyPr wrap="square" rtlCol="0">
            <a:spAutoFit/>
          </a:bodyPr>
          <a:lstStyle/>
          <a:p>
            <a:pPr algn="ctr"/>
            <a:r>
              <a:rPr lang="en-US" dirty="0" smtClean="0">
                <a:hlinkClick r:id="rId6"/>
              </a:rPr>
              <a:t>Video 3</a:t>
            </a:r>
            <a:endParaRPr lang="en-US" dirty="0"/>
          </a:p>
        </p:txBody>
      </p:sp>
      <p:sp>
        <p:nvSpPr>
          <p:cNvPr id="18" name="TextBox 17"/>
          <p:cNvSpPr txBox="1"/>
          <p:nvPr/>
        </p:nvSpPr>
        <p:spPr>
          <a:xfrm>
            <a:off x="7982897" y="2458720"/>
            <a:ext cx="1116899" cy="369332"/>
          </a:xfrm>
          <a:prstGeom prst="rect">
            <a:avLst/>
          </a:prstGeom>
          <a:noFill/>
        </p:spPr>
        <p:txBody>
          <a:bodyPr wrap="square" rtlCol="0">
            <a:spAutoFit/>
          </a:bodyPr>
          <a:lstStyle/>
          <a:p>
            <a:pPr algn="ctr"/>
            <a:r>
              <a:rPr lang="en-US" dirty="0" smtClean="0">
                <a:hlinkClick r:id="rId7"/>
              </a:rPr>
              <a:t>Video 4</a:t>
            </a:r>
            <a:endParaRPr lang="en-US" dirty="0"/>
          </a:p>
        </p:txBody>
      </p:sp>
      <p:sp>
        <p:nvSpPr>
          <p:cNvPr id="2" name="5-Point Star 1"/>
          <p:cNvSpPr/>
          <p:nvPr/>
        </p:nvSpPr>
        <p:spPr>
          <a:xfrm>
            <a:off x="7508776" y="2087823"/>
            <a:ext cx="147956" cy="147679"/>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5-Point Star 2"/>
          <p:cNvSpPr/>
          <p:nvPr/>
        </p:nvSpPr>
        <p:spPr>
          <a:xfrm>
            <a:off x="282109" y="5659008"/>
            <a:ext cx="359035" cy="271236"/>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Screen Shot 2016-04-08 at 6.55.12 PM.png"/>
          <p:cNvPicPr>
            <a:picLocks noChangeAspect="1"/>
          </p:cNvPicPr>
          <p:nvPr/>
        </p:nvPicPr>
        <p:blipFill>
          <a:blip r:embed="rId8">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6658" y="1148952"/>
            <a:ext cx="7924800" cy="3962400"/>
          </a:xfrm>
          <a:prstGeom prst="rect">
            <a:avLst/>
          </a:prstGeom>
        </p:spPr>
      </p:pic>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5772" y="1952119"/>
            <a:ext cx="6540960" cy="2490124"/>
          </a:xfrm>
          <a:prstGeom prst="rect">
            <a:avLst/>
          </a:prstGeom>
          <a:ln w="76200">
            <a:solidFill>
              <a:schemeClr val="accent1"/>
            </a:solidFill>
          </a:ln>
        </p:spPr>
      </p:pic>
      <p:sp>
        <p:nvSpPr>
          <p:cNvPr id="20" name="Frame 19"/>
          <p:cNvSpPr/>
          <p:nvPr/>
        </p:nvSpPr>
        <p:spPr>
          <a:xfrm>
            <a:off x="1576121" y="3947514"/>
            <a:ext cx="1543511" cy="410919"/>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5735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Properties of Metallic Solids</a:t>
            </a:r>
            <a:endParaRPr lang="en-US" dirty="0"/>
          </a:p>
        </p:txBody>
      </p:sp>
      <p:sp>
        <p:nvSpPr>
          <p:cNvPr id="11" name="TextBox 10"/>
          <p:cNvSpPr txBox="1"/>
          <p:nvPr/>
        </p:nvSpPr>
        <p:spPr>
          <a:xfrm>
            <a:off x="0" y="6311182"/>
            <a:ext cx="9144000" cy="523220"/>
          </a:xfrm>
          <a:prstGeom prst="rect">
            <a:avLst/>
          </a:prstGeom>
          <a:noFill/>
        </p:spPr>
        <p:txBody>
          <a:bodyPr wrap="square" rtlCol="0">
            <a:spAutoFit/>
          </a:bodyPr>
          <a:lstStyle/>
          <a:p>
            <a:r>
              <a:rPr lang="en-US" sz="1400" dirty="0" smtClean="0"/>
              <a:t>LO 2.28</a:t>
            </a:r>
            <a:r>
              <a:rPr lang="en-US" sz="1400" dirty="0"/>
              <a:t>: The student is able to explain a representation that connects properties of a metallic solid to its structural attributes and to the interactions present at the atomic level. </a:t>
            </a:r>
          </a:p>
        </p:txBody>
      </p:sp>
      <p:pic>
        <p:nvPicPr>
          <p:cNvPr id="3074" name="Picture 2" descr="s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79" y="1306104"/>
            <a:ext cx="7429364" cy="459970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
        <p:nvSpPr>
          <p:cNvPr id="2" name="Rectangle 1"/>
          <p:cNvSpPr/>
          <p:nvPr/>
        </p:nvSpPr>
        <p:spPr>
          <a:xfrm>
            <a:off x="250415" y="4306957"/>
            <a:ext cx="7866686" cy="178904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8357858" y="1816854"/>
            <a:ext cx="894959" cy="369332"/>
          </a:xfrm>
          <a:prstGeom prst="rect">
            <a:avLst/>
          </a:prstGeom>
          <a:noFill/>
        </p:spPr>
        <p:txBody>
          <a:bodyPr wrap="square" rtlCol="0">
            <a:spAutoFit/>
          </a:bodyPr>
          <a:lstStyle/>
          <a:p>
            <a:r>
              <a:rPr lang="en-US" dirty="0">
                <a:hlinkClick r:id="rId3"/>
              </a:rPr>
              <a:t>Video</a:t>
            </a:r>
            <a:endParaRPr lang="en-US" dirty="0"/>
          </a:p>
        </p:txBody>
      </p:sp>
      <p:sp>
        <p:nvSpPr>
          <p:cNvPr id="9" name="TextBox 8"/>
          <p:cNvSpPr txBox="1"/>
          <p:nvPr/>
        </p:nvSpPr>
        <p:spPr>
          <a:xfrm>
            <a:off x="8290017" y="-58308"/>
            <a:ext cx="979575" cy="369332"/>
          </a:xfrm>
          <a:prstGeom prst="rect">
            <a:avLst/>
          </a:prstGeom>
          <a:noFill/>
        </p:spPr>
        <p:txBody>
          <a:bodyPr wrap="square" rtlCol="0">
            <a:spAutoFit/>
          </a:bodyPr>
          <a:lstStyle/>
          <a:p>
            <a:r>
              <a:rPr lang="en-US" dirty="0">
                <a:hlinkClick r:id="rId4"/>
              </a:rPr>
              <a:t>Source</a:t>
            </a:r>
            <a:endParaRPr lang="en-US" dirty="0"/>
          </a:p>
        </p:txBody>
      </p:sp>
    </p:spTree>
    <p:extLst>
      <p:ext uri="{BB962C8B-B14F-4D97-AF65-F5344CB8AC3E}">
        <p14:creationId xmlns:p14="http://schemas.microsoft.com/office/powerpoint/2010/main" val="33904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Covalent Compounds - Interactions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324434"/>
            <a:ext cx="9144000" cy="523220"/>
          </a:xfrm>
          <a:prstGeom prst="rect">
            <a:avLst/>
          </a:prstGeom>
          <a:noFill/>
        </p:spPr>
        <p:txBody>
          <a:bodyPr wrap="square" rtlCol="0">
            <a:spAutoFit/>
          </a:bodyPr>
          <a:lstStyle/>
          <a:p>
            <a:r>
              <a:rPr lang="en-US" sz="1400" dirty="0" smtClean="0"/>
              <a:t>LO 2.29</a:t>
            </a:r>
            <a:r>
              <a:rPr lang="en-US" sz="1400" dirty="0"/>
              <a:t>: The student can create a representation of a covalent solid that shows essential characteristics of the structure and interactions present in the substance.</a:t>
            </a:r>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a:hlinkClick r:id="rId3"/>
              </a:rPr>
              <a:t>Video</a:t>
            </a:r>
            <a:endParaRPr lang="en-US" dirty="0"/>
          </a:p>
        </p:txBody>
      </p:sp>
      <p:pic>
        <p:nvPicPr>
          <p:cNvPr id="1026" name="Picture 2" descr="http://www.philosophyib.com/3/images/slides/gvs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679" y="1386255"/>
            <a:ext cx="5372100" cy="4762500"/>
          </a:xfrm>
          <a:prstGeom prst="rect">
            <a:avLst/>
          </a:prstGeom>
          <a:noFill/>
          <a:ln w="38100" cmpd="sng">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35910" y="833855"/>
            <a:ext cx="2186860" cy="535531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dirty="0" smtClean="0"/>
              <a:t>Graphite are sheets of carbon atoms bonded together and stacked on top of one another. The interactions between sheets is weak, much like the substance itself. </a:t>
            </a:r>
          </a:p>
          <a:p>
            <a:pPr algn="ctr"/>
            <a:endParaRPr lang="en-US" dirty="0"/>
          </a:p>
          <a:p>
            <a:pPr algn="ctr"/>
            <a:r>
              <a:rPr lang="en-US" dirty="0" smtClean="0"/>
              <a:t>Diamond’s carbon atoms are more connected in a three dimensional structure, adding strength to the network.</a:t>
            </a:r>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8805" y="1038999"/>
            <a:ext cx="4712195" cy="4422001"/>
          </a:xfrm>
          <a:prstGeom prst="rect">
            <a:avLst/>
          </a:prstGeom>
          <a:ln w="76200">
            <a:solidFill>
              <a:schemeClr val="accent1"/>
            </a:solidFill>
          </a:ln>
        </p:spPr>
      </p:pic>
      <p:sp>
        <p:nvSpPr>
          <p:cNvPr id="10" name="Frame 9"/>
          <p:cNvSpPr/>
          <p:nvPr/>
        </p:nvSpPr>
        <p:spPr>
          <a:xfrm>
            <a:off x="2156160" y="4013860"/>
            <a:ext cx="4410895" cy="1403756"/>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1398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Covalent Solids</a:t>
            </a:r>
            <a:endParaRPr lang="en-US" dirty="0"/>
          </a:p>
        </p:txBody>
      </p:sp>
      <p:pic>
        <p:nvPicPr>
          <p:cNvPr id="2" name="Picture 1"/>
          <p:cNvPicPr>
            <a:picLocks noChangeAspect="1"/>
          </p:cNvPicPr>
          <p:nvPr/>
        </p:nvPicPr>
        <p:blipFill rotWithShape="1">
          <a:blip r:embed="rId2"/>
          <a:srcRect t="11168"/>
          <a:stretch/>
        </p:blipFill>
        <p:spPr>
          <a:xfrm>
            <a:off x="133631" y="1076618"/>
            <a:ext cx="7921156" cy="3606847"/>
          </a:xfrm>
          <a:prstGeom prst="rect">
            <a:avLst/>
          </a:prstGeom>
          <a:ln w="38100" cmpd="sng">
            <a:solidFill>
              <a:schemeClr val="accent1"/>
            </a:solidFill>
          </a:ln>
        </p:spPr>
      </p:pic>
      <p:pic>
        <p:nvPicPr>
          <p:cNvPr id="3" name="Picture 2"/>
          <p:cNvPicPr>
            <a:picLocks noChangeAspect="1"/>
          </p:cNvPicPr>
          <p:nvPr/>
        </p:nvPicPr>
        <p:blipFill>
          <a:blip r:embed="rId3"/>
          <a:stretch>
            <a:fillRect/>
          </a:stretch>
        </p:blipFill>
        <p:spPr>
          <a:xfrm>
            <a:off x="1997784" y="5088835"/>
            <a:ext cx="4869930" cy="680902"/>
          </a:xfrm>
          <a:prstGeom prst="rect">
            <a:avLst/>
          </a:prstGeom>
        </p:spPr>
      </p:pic>
      <p:sp>
        <p:nvSpPr>
          <p:cNvPr id="4" name="Rectangle 3"/>
          <p:cNvSpPr/>
          <p:nvPr/>
        </p:nvSpPr>
        <p:spPr>
          <a:xfrm>
            <a:off x="1709530" y="4916106"/>
            <a:ext cx="5433392" cy="10263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0" y="6325741"/>
            <a:ext cx="9144000" cy="523220"/>
          </a:xfrm>
          <a:prstGeom prst="rect">
            <a:avLst/>
          </a:prstGeom>
          <a:noFill/>
        </p:spPr>
        <p:txBody>
          <a:bodyPr wrap="square" rtlCol="0">
            <a:spAutoFit/>
          </a:bodyPr>
          <a:lstStyle/>
          <a:p>
            <a:r>
              <a:rPr lang="en-US" sz="1400" dirty="0" smtClean="0"/>
              <a:t>LO 2.30: </a:t>
            </a:r>
            <a:r>
              <a:rPr lang="en-US" sz="1400" dirty="0"/>
              <a:t>The student is able to explain a representation that connects properties of a covalent solid to its structural attributes and to the interactions present at the atomic level.</a:t>
            </a:r>
          </a:p>
        </p:txBody>
      </p:sp>
      <p:sp>
        <p:nvSpPr>
          <p:cNvPr id="8" name="TextBox 7"/>
          <p:cNvSpPr txBox="1"/>
          <p:nvPr/>
        </p:nvSpPr>
        <p:spPr>
          <a:xfrm>
            <a:off x="8097582" y="-32652"/>
            <a:ext cx="979575" cy="369332"/>
          </a:xfrm>
          <a:prstGeom prst="rect">
            <a:avLst/>
          </a:prstGeom>
          <a:noFill/>
        </p:spPr>
        <p:txBody>
          <a:bodyPr wrap="square" rtlCol="0">
            <a:spAutoFit/>
          </a:bodyPr>
          <a:lstStyle/>
          <a:p>
            <a:r>
              <a:rPr lang="en-US" dirty="0">
                <a:hlinkClick r:id="rId4"/>
              </a:rPr>
              <a:t>Source</a:t>
            </a:r>
            <a:endParaRPr lang="en-US" dirty="0"/>
          </a:p>
        </p:txBody>
      </p:sp>
      <p:sp>
        <p:nvSpPr>
          <p:cNvPr id="9" name="TextBox 8"/>
          <p:cNvSpPr txBox="1"/>
          <p:nvPr/>
        </p:nvSpPr>
        <p:spPr>
          <a:xfrm>
            <a:off x="8157538" y="1816854"/>
            <a:ext cx="894959" cy="369332"/>
          </a:xfrm>
          <a:prstGeom prst="rect">
            <a:avLst/>
          </a:prstGeom>
          <a:noFill/>
        </p:spPr>
        <p:txBody>
          <a:bodyPr wrap="square" rtlCol="0">
            <a:spAutoFit/>
          </a:bodyPr>
          <a:lstStyle/>
          <a:p>
            <a:r>
              <a:rPr lang="en-US" dirty="0">
                <a:hlinkClick r:id="rId5"/>
              </a:rPr>
              <a:t>Video</a:t>
            </a:r>
            <a:endParaRPr lang="en-US" dirty="0"/>
          </a:p>
        </p:txBody>
      </p:sp>
    </p:spTree>
    <p:extLst>
      <p:ext uri="{BB962C8B-B14F-4D97-AF65-F5344CB8AC3E}">
        <p14:creationId xmlns:p14="http://schemas.microsoft.com/office/powerpoint/2010/main" val="304048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288762" y="1033670"/>
            <a:ext cx="3831562" cy="4814962"/>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b="1" dirty="0" smtClean="0"/>
              <a:t>Iodine (I</a:t>
            </a:r>
            <a:r>
              <a:rPr lang="en-US" b="1" baseline="-25000" dirty="0" smtClean="0"/>
              <a:t>2</a:t>
            </a:r>
            <a:r>
              <a:rPr lang="en-US" b="1" dirty="0" smtClean="0"/>
              <a:t>)</a:t>
            </a:r>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a:p>
        </p:txBody>
      </p:sp>
      <p:sp>
        <p:nvSpPr>
          <p:cNvPr id="3" name="Rectangle 2"/>
          <p:cNvSpPr/>
          <p:nvPr/>
        </p:nvSpPr>
        <p:spPr>
          <a:xfrm>
            <a:off x="304800" y="1033670"/>
            <a:ext cx="3831562" cy="4814962"/>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b="1" dirty="0" smtClean="0"/>
              <a:t>Water (H</a:t>
            </a:r>
            <a:r>
              <a:rPr lang="en-US" b="1" baseline="-25000" dirty="0" smtClean="0"/>
              <a:t>2</a:t>
            </a:r>
            <a:r>
              <a:rPr lang="en-US" b="1" dirty="0" smtClean="0"/>
              <a:t>O)</a:t>
            </a:r>
            <a:endParaRPr lang="en-US" b="1"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a:p>
        </p:txBody>
      </p:sp>
      <p:sp>
        <p:nvSpPr>
          <p:cNvPr id="7" name="Title 6"/>
          <p:cNvSpPr>
            <a:spLocks noGrp="1"/>
          </p:cNvSpPr>
          <p:nvPr>
            <p:ph type="title"/>
          </p:nvPr>
        </p:nvSpPr>
        <p:spPr>
          <a:xfrm>
            <a:off x="498474" y="-96398"/>
            <a:ext cx="7556313" cy="1116106"/>
          </a:xfrm>
        </p:spPr>
        <p:txBody>
          <a:bodyPr/>
          <a:lstStyle/>
          <a:p>
            <a:r>
              <a:rPr lang="en-US" dirty="0" smtClean="0"/>
              <a:t>Molecular Compounds - Interactions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a:hlinkClick r:id="rId2"/>
              </a:rPr>
              <a:t>Source</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a:hlinkClick r:id="rId3"/>
              </a:rPr>
              <a:t>Video</a:t>
            </a:r>
            <a:endParaRPr lang="en-US" dirty="0"/>
          </a:p>
        </p:txBody>
      </p:sp>
      <p:sp>
        <p:nvSpPr>
          <p:cNvPr id="14" name="TextBox 13"/>
          <p:cNvSpPr txBox="1"/>
          <p:nvPr/>
        </p:nvSpPr>
        <p:spPr>
          <a:xfrm>
            <a:off x="0" y="6211669"/>
            <a:ext cx="9144000" cy="523220"/>
          </a:xfrm>
          <a:prstGeom prst="rect">
            <a:avLst/>
          </a:prstGeom>
          <a:noFill/>
        </p:spPr>
        <p:txBody>
          <a:bodyPr wrap="square" rtlCol="0">
            <a:spAutoFit/>
          </a:bodyPr>
          <a:lstStyle/>
          <a:p>
            <a:r>
              <a:rPr lang="en-US" sz="1400" dirty="0" smtClean="0"/>
              <a:t>LO 2.31</a:t>
            </a:r>
            <a:r>
              <a:rPr lang="en-US" sz="1400" dirty="0"/>
              <a:t>: The student can create a representation of a molecular solid that shows essential characteristics of the structure and interactions in the substance.</a:t>
            </a:r>
          </a:p>
        </p:txBody>
      </p:sp>
      <p:pic>
        <p:nvPicPr>
          <p:cNvPr id="2050" name="Picture 2" descr="http://www.chemguide.co.uk/atoms/structures/ic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09" y="3353510"/>
            <a:ext cx="3458089" cy="22534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hemguide.co.uk/atoms/structures/i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4383" y="1712243"/>
            <a:ext cx="1820317" cy="16860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stretch>
            <a:fillRect/>
          </a:stretch>
        </p:blipFill>
        <p:spPr>
          <a:xfrm>
            <a:off x="4409080" y="4272612"/>
            <a:ext cx="3590925" cy="1438275"/>
          </a:xfrm>
          <a:prstGeom prst="rect">
            <a:avLst/>
          </a:prstGeom>
        </p:spPr>
      </p:pic>
      <p:sp>
        <p:nvSpPr>
          <p:cNvPr id="6" name="TextBox 5"/>
          <p:cNvSpPr txBox="1"/>
          <p:nvPr/>
        </p:nvSpPr>
        <p:spPr>
          <a:xfrm>
            <a:off x="4409080" y="3515315"/>
            <a:ext cx="3462711" cy="523220"/>
          </a:xfrm>
          <a:prstGeom prst="rect">
            <a:avLst/>
          </a:prstGeom>
          <a:noFill/>
        </p:spPr>
        <p:txBody>
          <a:bodyPr wrap="square" rtlCol="0">
            <a:spAutoFit/>
          </a:bodyPr>
          <a:lstStyle/>
          <a:p>
            <a:pPr algn="ctr"/>
            <a:r>
              <a:rPr lang="en-US" sz="1400" dirty="0" smtClean="0">
                <a:solidFill>
                  <a:schemeClr val="bg1"/>
                </a:solidFill>
              </a:rPr>
              <a:t>Non-Polar Covalent compounds align according to LDF’s as a solid. </a:t>
            </a:r>
            <a:endParaRPr lang="en-US" sz="1400" dirty="0">
              <a:solidFill>
                <a:schemeClr val="bg1"/>
              </a:solidFill>
            </a:endParaRPr>
          </a:p>
        </p:txBody>
      </p:sp>
      <p:sp>
        <p:nvSpPr>
          <p:cNvPr id="15" name="TextBox 14"/>
          <p:cNvSpPr txBox="1"/>
          <p:nvPr/>
        </p:nvSpPr>
        <p:spPr>
          <a:xfrm>
            <a:off x="304801" y="2146844"/>
            <a:ext cx="3831562" cy="523220"/>
          </a:xfrm>
          <a:prstGeom prst="rect">
            <a:avLst/>
          </a:prstGeom>
          <a:noFill/>
        </p:spPr>
        <p:txBody>
          <a:bodyPr wrap="square" rtlCol="0">
            <a:spAutoFit/>
          </a:bodyPr>
          <a:lstStyle/>
          <a:p>
            <a:pPr algn="ctr"/>
            <a:r>
              <a:rPr lang="en-US" sz="1400" dirty="0" smtClean="0">
                <a:solidFill>
                  <a:schemeClr val="bg1"/>
                </a:solidFill>
              </a:rPr>
              <a:t>Polar Covalent compounds align according to dipole-dipole interactions. </a:t>
            </a:r>
            <a:endParaRPr lang="en-US" sz="1400" dirty="0">
              <a:solidFill>
                <a:schemeClr val="bg1"/>
              </a:solidFill>
            </a:endParaRPr>
          </a:p>
        </p:txBody>
      </p:sp>
    </p:spTree>
    <p:extLst>
      <p:ext uri="{BB962C8B-B14F-4D97-AF65-F5344CB8AC3E}">
        <p14:creationId xmlns:p14="http://schemas.microsoft.com/office/powerpoint/2010/main" val="34742448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5827" y="15670"/>
            <a:ext cx="7556313" cy="1116106"/>
          </a:xfrm>
        </p:spPr>
        <p:txBody>
          <a:bodyPr/>
          <a:lstStyle/>
          <a:p>
            <a:r>
              <a:rPr lang="en-US" dirty="0" smtClean="0"/>
              <a:t>Molecular Compound Interactions</a:t>
            </a:r>
            <a:endParaRPr lang="en-US" dirty="0"/>
          </a:p>
        </p:txBody>
      </p:sp>
      <p:sp>
        <p:nvSpPr>
          <p:cNvPr id="11" name="TextBox 10"/>
          <p:cNvSpPr txBox="1"/>
          <p:nvPr/>
        </p:nvSpPr>
        <p:spPr>
          <a:xfrm>
            <a:off x="0" y="6334780"/>
            <a:ext cx="9144000" cy="523220"/>
          </a:xfrm>
          <a:prstGeom prst="rect">
            <a:avLst/>
          </a:prstGeom>
          <a:noFill/>
        </p:spPr>
        <p:txBody>
          <a:bodyPr wrap="square" rtlCol="0">
            <a:spAutoFit/>
          </a:bodyPr>
          <a:lstStyle/>
          <a:p>
            <a:r>
              <a:rPr lang="en-US" sz="1400" dirty="0" smtClean="0"/>
              <a:t>LO 2.32</a:t>
            </a:r>
            <a:r>
              <a:rPr lang="en-US" sz="1400" dirty="0"/>
              <a:t>: The student is able to explain a representation that connects properties of a molecular solid to its structural attributes and to the interactions present at the atomic level.</a:t>
            </a:r>
          </a:p>
        </p:txBody>
      </p:sp>
      <p:sp>
        <p:nvSpPr>
          <p:cNvPr id="13" name="TextBox 12"/>
          <p:cNvSpPr txBox="1"/>
          <p:nvPr/>
        </p:nvSpPr>
        <p:spPr>
          <a:xfrm>
            <a:off x="8097582" y="-32652"/>
            <a:ext cx="979575" cy="369332"/>
          </a:xfrm>
          <a:prstGeom prst="rect">
            <a:avLst/>
          </a:prstGeom>
          <a:noFill/>
        </p:spPr>
        <p:txBody>
          <a:bodyPr wrap="square" rtlCol="0">
            <a:spAutoFit/>
          </a:bodyPr>
          <a:lstStyle/>
          <a:p>
            <a:r>
              <a:rPr lang="en-US" dirty="0">
                <a:hlinkClick r:id="rId2"/>
              </a:rPr>
              <a:t>Source</a:t>
            </a:r>
            <a:endParaRPr lang="en-US" dirty="0"/>
          </a:p>
        </p:txBody>
      </p:sp>
      <p:pic>
        <p:nvPicPr>
          <p:cNvPr id="2" name="Picture 1"/>
          <p:cNvPicPr>
            <a:picLocks noChangeAspect="1"/>
          </p:cNvPicPr>
          <p:nvPr/>
        </p:nvPicPr>
        <p:blipFill>
          <a:blip r:embed="rId3"/>
          <a:stretch>
            <a:fillRect/>
          </a:stretch>
        </p:blipFill>
        <p:spPr>
          <a:xfrm>
            <a:off x="1771694" y="708023"/>
            <a:ext cx="4839227" cy="1530853"/>
          </a:xfrm>
          <a:prstGeom prst="rect">
            <a:avLst/>
          </a:prstGeom>
        </p:spPr>
      </p:pic>
      <p:pic>
        <p:nvPicPr>
          <p:cNvPr id="3" name="Picture 2"/>
          <p:cNvPicPr>
            <a:picLocks noChangeAspect="1"/>
          </p:cNvPicPr>
          <p:nvPr/>
        </p:nvPicPr>
        <p:blipFill>
          <a:blip r:embed="rId4"/>
          <a:stretch>
            <a:fillRect/>
          </a:stretch>
        </p:blipFill>
        <p:spPr>
          <a:xfrm>
            <a:off x="343597" y="2918141"/>
            <a:ext cx="8302858" cy="497186"/>
          </a:xfrm>
          <a:prstGeom prst="rect">
            <a:avLst/>
          </a:prstGeom>
        </p:spPr>
      </p:pic>
      <p:pic>
        <p:nvPicPr>
          <p:cNvPr id="4" name="Picture 3"/>
          <p:cNvPicPr>
            <a:picLocks noChangeAspect="1"/>
          </p:cNvPicPr>
          <p:nvPr/>
        </p:nvPicPr>
        <p:blipFill>
          <a:blip r:embed="rId5"/>
          <a:stretch>
            <a:fillRect/>
          </a:stretch>
        </p:blipFill>
        <p:spPr>
          <a:xfrm>
            <a:off x="2828830" y="2391012"/>
            <a:ext cx="2895600" cy="238125"/>
          </a:xfrm>
          <a:prstGeom prst="rect">
            <a:avLst/>
          </a:prstGeom>
        </p:spPr>
      </p:pic>
      <p:sp>
        <p:nvSpPr>
          <p:cNvPr id="5" name="Rectangle 4"/>
          <p:cNvSpPr/>
          <p:nvPr/>
        </p:nvSpPr>
        <p:spPr>
          <a:xfrm>
            <a:off x="2235121" y="2389666"/>
            <a:ext cx="3991436" cy="4387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6"/>
          <a:stretch>
            <a:fillRect/>
          </a:stretch>
        </p:blipFill>
        <p:spPr>
          <a:xfrm>
            <a:off x="1471612" y="3508216"/>
            <a:ext cx="6200775" cy="2733675"/>
          </a:xfrm>
          <a:prstGeom prst="rect">
            <a:avLst/>
          </a:prstGeom>
        </p:spPr>
      </p:pic>
      <p:sp>
        <p:nvSpPr>
          <p:cNvPr id="14" name="Rectangle 13"/>
          <p:cNvSpPr/>
          <p:nvPr/>
        </p:nvSpPr>
        <p:spPr>
          <a:xfrm>
            <a:off x="1403045" y="3415327"/>
            <a:ext cx="6098532" cy="28265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195223" y="1038547"/>
            <a:ext cx="3984449"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atin typeface="Times New Roman"/>
                <a:cs typeface="Times New Roman"/>
              </a:rPr>
              <a:t>a. Covalent bonds</a:t>
            </a:r>
          </a:p>
          <a:p>
            <a:r>
              <a:rPr lang="en-US" dirty="0" smtClean="0">
                <a:latin typeface="Times New Roman"/>
                <a:cs typeface="Times New Roman"/>
              </a:rPr>
              <a:t>b. Hydrogen bonds</a:t>
            </a:r>
          </a:p>
          <a:p>
            <a:r>
              <a:rPr lang="en-US" dirty="0" smtClean="0">
                <a:latin typeface="Times New Roman"/>
                <a:cs typeface="Times New Roman"/>
              </a:rPr>
              <a:t>c. Dipole-dipole interactions</a:t>
            </a:r>
          </a:p>
          <a:p>
            <a:r>
              <a:rPr lang="en-US" dirty="0" smtClean="0">
                <a:latin typeface="Times New Roman"/>
                <a:cs typeface="Times New Roman"/>
              </a:rPr>
              <a:t>d. London Dispersion Forces</a:t>
            </a:r>
          </a:p>
        </p:txBody>
      </p:sp>
      <p:sp>
        <p:nvSpPr>
          <p:cNvPr id="15" name="TextBox 14"/>
          <p:cNvSpPr txBox="1"/>
          <p:nvPr/>
        </p:nvSpPr>
        <p:spPr>
          <a:xfrm>
            <a:off x="8111635" y="1816854"/>
            <a:ext cx="894959" cy="369332"/>
          </a:xfrm>
          <a:prstGeom prst="rect">
            <a:avLst/>
          </a:prstGeom>
          <a:noFill/>
        </p:spPr>
        <p:txBody>
          <a:bodyPr wrap="square" rtlCol="0">
            <a:spAutoFit/>
          </a:bodyPr>
          <a:lstStyle/>
          <a:p>
            <a:r>
              <a:rPr lang="en-US" dirty="0">
                <a:hlinkClick r:id="rId7"/>
              </a:rPr>
              <a:t>Video</a:t>
            </a:r>
            <a:endParaRPr lang="en-US" dirty="0"/>
          </a:p>
        </p:txBody>
      </p:sp>
    </p:spTree>
    <p:extLst>
      <p:ext uri="{BB962C8B-B14F-4D97-AF65-F5344CB8AC3E}">
        <p14:creationId xmlns:p14="http://schemas.microsoft.com/office/powerpoint/2010/main" val="131724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99226" y="3897522"/>
            <a:ext cx="3648262" cy="258532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endParaRPr lang="en-US" dirty="0" smtClean="0"/>
          </a:p>
          <a:p>
            <a:pPr algn="ctr"/>
            <a:endParaRPr lang="en-US" dirty="0" smtClean="0"/>
          </a:p>
          <a:p>
            <a:pPr algn="ctr"/>
            <a:r>
              <a:rPr lang="en-US" dirty="0"/>
              <a:t>T</a:t>
            </a:r>
            <a:r>
              <a:rPr lang="en-US" dirty="0" smtClean="0"/>
              <a:t>he increased number of oxygen atoms pulls </a:t>
            </a:r>
            <a:r>
              <a:rPr lang="en-US" dirty="0"/>
              <a:t>negative charge away from the O-H bond</a:t>
            </a:r>
            <a:r>
              <a:rPr lang="en-US" dirty="0" smtClean="0"/>
              <a:t>, weakening </a:t>
            </a:r>
            <a:r>
              <a:rPr lang="en-US" dirty="0"/>
              <a:t>the attraction of the proton for the electron </a:t>
            </a:r>
            <a:r>
              <a:rPr lang="en-US" dirty="0" smtClean="0"/>
              <a:t>pair</a:t>
            </a:r>
            <a:r>
              <a:rPr lang="en-US" dirty="0"/>
              <a:t> </a:t>
            </a:r>
            <a:r>
              <a:rPr lang="en-US" dirty="0" smtClean="0"/>
              <a:t>and thus strengthening </a:t>
            </a:r>
            <a:r>
              <a:rPr lang="en-US" dirty="0"/>
              <a:t>the acid. </a:t>
            </a:r>
            <a:r>
              <a:rPr lang="en-US" dirty="0" smtClean="0"/>
              <a:t>																</a:t>
            </a:r>
            <a:endParaRPr lang="en-US" dirty="0"/>
          </a:p>
        </p:txBody>
      </p:sp>
      <p:pic>
        <p:nvPicPr>
          <p:cNvPr id="2" name="Picture 1" descr="Screen Shot 2016-04-04 at 3.07.09 PM.png"/>
          <p:cNvPicPr>
            <a:picLocks noChangeAspect="1"/>
          </p:cNvPicPr>
          <p:nvPr/>
        </p:nvPicPr>
        <p:blipFill rotWithShape="1">
          <a:blip r:embed="rId2">
            <a:extLst>
              <a:ext uri="{28A0092B-C50C-407E-A947-70E740481C1C}">
                <a14:useLocalDpi xmlns:a14="http://schemas.microsoft.com/office/drawing/2010/main" val="0"/>
              </a:ext>
            </a:extLst>
          </a:blip>
          <a:srcRect l="1997"/>
          <a:stretch/>
        </p:blipFill>
        <p:spPr>
          <a:xfrm>
            <a:off x="24779" y="447780"/>
            <a:ext cx="4235293" cy="3969934"/>
          </a:xfrm>
          <a:prstGeom prst="rect">
            <a:avLst/>
          </a:prstGeom>
          <a:ln w="38100" cmpd="sng">
            <a:solidFill>
              <a:schemeClr val="tx1">
                <a:lumMod val="95000"/>
                <a:lumOff val="5000"/>
              </a:schemeClr>
            </a:solidFill>
          </a:ln>
        </p:spPr>
      </p:pic>
      <p:sp>
        <p:nvSpPr>
          <p:cNvPr id="10" name="TextBox 9"/>
          <p:cNvSpPr txBox="1"/>
          <p:nvPr/>
        </p:nvSpPr>
        <p:spPr>
          <a:xfrm>
            <a:off x="8097582" y="-70008"/>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2" name="TextBox 11"/>
          <p:cNvSpPr txBox="1"/>
          <p:nvPr/>
        </p:nvSpPr>
        <p:spPr>
          <a:xfrm>
            <a:off x="8012181" y="1816585"/>
            <a:ext cx="1089636" cy="369332"/>
          </a:xfrm>
          <a:prstGeom prst="rect">
            <a:avLst/>
          </a:prstGeom>
          <a:noFill/>
        </p:spPr>
        <p:txBody>
          <a:bodyPr wrap="square" rtlCol="0">
            <a:spAutoFit/>
          </a:bodyPr>
          <a:lstStyle/>
          <a:p>
            <a:r>
              <a:rPr lang="en-US" dirty="0" smtClean="0">
                <a:hlinkClick r:id="rId4"/>
              </a:rPr>
              <a:t>Reading</a:t>
            </a:r>
            <a:endParaRPr lang="en-US" dirty="0"/>
          </a:p>
        </p:txBody>
      </p:sp>
      <p:sp>
        <p:nvSpPr>
          <p:cNvPr id="16" name="TextBox 15"/>
          <p:cNvSpPr txBox="1"/>
          <p:nvPr/>
        </p:nvSpPr>
        <p:spPr>
          <a:xfrm>
            <a:off x="3959547" y="4806521"/>
            <a:ext cx="5105069" cy="203132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endParaRPr lang="en-US" dirty="0" smtClean="0"/>
          </a:p>
          <a:p>
            <a:pPr algn="ctr"/>
            <a:endParaRPr lang="en-US" dirty="0" smtClean="0"/>
          </a:p>
          <a:p>
            <a:pPr algn="ctr"/>
            <a:r>
              <a:rPr lang="en-US" dirty="0" smtClean="0"/>
              <a:t>The </a:t>
            </a:r>
            <a:r>
              <a:rPr lang="en-US" dirty="0"/>
              <a:t>greater the size of the negative ion, the weaker its attraction for the proton, and so the stronger the acid, and the weaker the conjugate base. HI is the strongest binary acid. </a:t>
            </a:r>
          </a:p>
          <a:p>
            <a:pPr algn="ctr"/>
            <a:r>
              <a:rPr lang="en-US" dirty="0" smtClean="0"/>
              <a:t>																</a:t>
            </a:r>
            <a:endParaRPr lang="en-US" dirty="0"/>
          </a:p>
        </p:txBody>
      </p:sp>
      <p:sp>
        <p:nvSpPr>
          <p:cNvPr id="3" name="TextBox 2"/>
          <p:cNvSpPr txBox="1"/>
          <p:nvPr/>
        </p:nvSpPr>
        <p:spPr>
          <a:xfrm>
            <a:off x="610109" y="-12451"/>
            <a:ext cx="3760324" cy="461665"/>
          </a:xfrm>
          <a:prstGeom prst="rect">
            <a:avLst/>
          </a:prstGeom>
          <a:noFill/>
        </p:spPr>
        <p:txBody>
          <a:bodyPr wrap="square" rtlCol="0">
            <a:spAutoFit/>
          </a:bodyPr>
          <a:lstStyle/>
          <a:p>
            <a:r>
              <a:rPr lang="en-US" sz="2400" dirty="0" smtClean="0"/>
              <a:t>Oxyacid Strength</a:t>
            </a:r>
            <a:endParaRPr lang="en-US" sz="2400" dirty="0"/>
          </a:p>
        </p:txBody>
      </p:sp>
      <p:sp>
        <p:nvSpPr>
          <p:cNvPr id="14" name="TextBox 13"/>
          <p:cNvSpPr txBox="1"/>
          <p:nvPr/>
        </p:nvSpPr>
        <p:spPr>
          <a:xfrm>
            <a:off x="4762285" y="35951"/>
            <a:ext cx="3206601" cy="461665"/>
          </a:xfrm>
          <a:prstGeom prst="rect">
            <a:avLst/>
          </a:prstGeom>
          <a:noFill/>
        </p:spPr>
        <p:txBody>
          <a:bodyPr wrap="square" rtlCol="0">
            <a:spAutoFit/>
          </a:bodyPr>
          <a:lstStyle/>
          <a:p>
            <a:r>
              <a:rPr lang="en-US" sz="2400" dirty="0" smtClean="0"/>
              <a:t>Binary Acid Strength</a:t>
            </a:r>
            <a:endParaRPr lang="en-US" sz="2400" dirty="0"/>
          </a:p>
        </p:txBody>
      </p:sp>
      <p:pic>
        <p:nvPicPr>
          <p:cNvPr id="8" name="Picture 7" descr="Screen Shot 2016-04-06 at 7.14.58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4510" y="509124"/>
            <a:ext cx="3303310" cy="4876315"/>
          </a:xfrm>
          <a:prstGeom prst="rect">
            <a:avLst/>
          </a:prstGeom>
          <a:ln w="38100" cmpd="sng">
            <a:solidFill>
              <a:schemeClr val="tx1"/>
            </a:solidFill>
          </a:ln>
        </p:spPr>
      </p:pic>
      <p:sp>
        <p:nvSpPr>
          <p:cNvPr id="17" name="TextBox 16"/>
          <p:cNvSpPr txBox="1"/>
          <p:nvPr/>
        </p:nvSpPr>
        <p:spPr>
          <a:xfrm>
            <a:off x="7998458" y="1069527"/>
            <a:ext cx="1165764" cy="6463308"/>
          </a:xfrm>
          <a:prstGeom prst="rect">
            <a:avLst/>
          </a:prstGeom>
          <a:noFill/>
        </p:spPr>
        <p:txBody>
          <a:bodyPr wrap="square" rtlCol="0">
            <a:spAutoFit/>
          </a:bodyPr>
          <a:lstStyle/>
          <a:p>
            <a:endParaRPr lang="en-US" sz="1400" dirty="0" smtClean="0"/>
          </a:p>
          <a:p>
            <a:endParaRPr lang="en-US" sz="1400" dirty="0"/>
          </a:p>
          <a:p>
            <a:endParaRPr lang="en-US" sz="1400" dirty="0"/>
          </a:p>
          <a:p>
            <a:endParaRPr lang="en-US" sz="1400" dirty="0" smtClean="0"/>
          </a:p>
          <a:p>
            <a:endParaRPr lang="en-US" sz="1400" dirty="0" smtClean="0"/>
          </a:p>
          <a:p>
            <a:r>
              <a:rPr lang="en-US" sz="1400" dirty="0" smtClean="0"/>
              <a:t>LO 2.2:  </a:t>
            </a:r>
            <a:r>
              <a:rPr lang="en-US" sz="1400" dirty="0"/>
              <a:t>student is able to explain the </a:t>
            </a:r>
            <a:endParaRPr lang="en-US" sz="1400" dirty="0" smtClean="0"/>
          </a:p>
          <a:p>
            <a:r>
              <a:rPr lang="en-US" sz="1400" dirty="0" smtClean="0"/>
              <a:t>relative </a:t>
            </a:r>
            <a:r>
              <a:rPr lang="en-US" sz="1400" dirty="0"/>
              <a:t>strengths of acids and bases based </a:t>
            </a:r>
            <a:r>
              <a:rPr lang="en-US" sz="1400" dirty="0" smtClean="0"/>
              <a:t>on </a:t>
            </a:r>
          </a:p>
          <a:p>
            <a:r>
              <a:rPr lang="en-US" sz="1400" dirty="0" smtClean="0"/>
              <a:t>structure</a:t>
            </a:r>
            <a:r>
              <a:rPr lang="en-US" sz="1400" dirty="0"/>
              <a:t>, </a:t>
            </a:r>
            <a:r>
              <a:rPr lang="en-US" sz="1400" dirty="0" smtClean="0"/>
              <a:t>IMF’s, &amp;  </a:t>
            </a:r>
            <a:r>
              <a:rPr lang="en-US" sz="1400" dirty="0"/>
              <a:t>equilibrium.</a:t>
            </a:r>
            <a:r>
              <a:rPr lang="en-US" sz="1400" dirty="0" smtClean="0"/>
              <a:t>	</a:t>
            </a:r>
            <a:r>
              <a:rPr lang="en-US" dirty="0" smtClean="0"/>
              <a:t>																</a:t>
            </a:r>
            <a:endParaRPr lang="en-US"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7200" y="2336800"/>
            <a:ext cx="5689600" cy="2184400"/>
          </a:xfrm>
          <a:prstGeom prst="rect">
            <a:avLst/>
          </a:prstGeom>
          <a:ln w="76200">
            <a:solidFill>
              <a:schemeClr val="accent1"/>
            </a:solidFill>
          </a:ln>
        </p:spPr>
      </p:pic>
      <p:sp>
        <p:nvSpPr>
          <p:cNvPr id="13" name="Frame 12"/>
          <p:cNvSpPr/>
          <p:nvPr/>
        </p:nvSpPr>
        <p:spPr>
          <a:xfrm>
            <a:off x="2023357" y="3692062"/>
            <a:ext cx="1543511" cy="410919"/>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7706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8640" y="1454820"/>
            <a:ext cx="8236227" cy="4683157"/>
          </a:xfrm>
          <a:prstGeom prst="rect">
            <a:avLst/>
          </a:prstGeom>
        </p:spPr>
      </p:pic>
      <p:sp>
        <p:nvSpPr>
          <p:cNvPr id="7" name="Title 6"/>
          <p:cNvSpPr>
            <a:spLocks noGrp="1"/>
          </p:cNvSpPr>
          <p:nvPr>
            <p:ph type="title"/>
          </p:nvPr>
        </p:nvSpPr>
        <p:spPr>
          <a:xfrm>
            <a:off x="498474" y="189998"/>
            <a:ext cx="7556313" cy="1116106"/>
          </a:xfrm>
        </p:spPr>
        <p:txBody>
          <a:bodyPr/>
          <a:lstStyle/>
          <a:p>
            <a:r>
              <a:rPr lang="en-US" dirty="0" smtClean="0"/>
              <a:t>Behaviors of Solids, Liquids, and Gases</a:t>
            </a:r>
            <a:endParaRPr lang="en-US" dirty="0"/>
          </a:p>
        </p:txBody>
      </p:sp>
      <p:sp>
        <p:nvSpPr>
          <p:cNvPr id="10" name="TextBox 9"/>
          <p:cNvSpPr txBox="1"/>
          <p:nvPr/>
        </p:nvSpPr>
        <p:spPr>
          <a:xfrm>
            <a:off x="8072922" y="-57310"/>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0" y="6208289"/>
            <a:ext cx="9144000" cy="923330"/>
          </a:xfrm>
          <a:prstGeom prst="rect">
            <a:avLst/>
          </a:prstGeom>
          <a:noFill/>
        </p:spPr>
        <p:txBody>
          <a:bodyPr wrap="square" rtlCol="0">
            <a:spAutoFit/>
          </a:bodyPr>
          <a:lstStyle/>
          <a:p>
            <a:r>
              <a:rPr lang="en-US" dirty="0" smtClean="0"/>
              <a:t>LO 2.3: </a:t>
            </a:r>
            <a:r>
              <a:rPr lang="en-US" dirty="0"/>
              <a:t>The student is able to </a:t>
            </a:r>
            <a:r>
              <a:rPr lang="en-US" dirty="0" smtClean="0"/>
              <a:t>use particulate models </a:t>
            </a:r>
            <a:r>
              <a:rPr lang="en-US" dirty="0"/>
              <a:t>to reason about observed differences between solid and liquid phases and among solid and </a:t>
            </a:r>
            <a:r>
              <a:rPr lang="en-US" dirty="0" smtClean="0"/>
              <a:t>liquid materials</a:t>
            </a:r>
            <a:r>
              <a:rPr lang="en-US" dirty="0"/>
              <a:t>.</a:t>
            </a:r>
            <a:r>
              <a:rPr lang="en-US" dirty="0" smtClean="0"/>
              <a:t>																	</a:t>
            </a:r>
            <a:endParaRPr lang="en-US" dirty="0"/>
          </a:p>
        </p:txBody>
      </p:sp>
      <p:sp>
        <p:nvSpPr>
          <p:cNvPr id="12" name="TextBox 11"/>
          <p:cNvSpPr txBox="1"/>
          <p:nvPr/>
        </p:nvSpPr>
        <p:spPr>
          <a:xfrm>
            <a:off x="8054788" y="1816854"/>
            <a:ext cx="997710" cy="369332"/>
          </a:xfrm>
          <a:prstGeom prst="rect">
            <a:avLst/>
          </a:prstGeom>
          <a:noFill/>
        </p:spPr>
        <p:txBody>
          <a:bodyPr wrap="square" rtlCol="0">
            <a:spAutoFit/>
          </a:bodyPr>
          <a:lstStyle/>
          <a:p>
            <a:r>
              <a:rPr lang="en-US" dirty="0" smtClean="0">
                <a:hlinkClick r:id="rId4"/>
              </a:rPr>
              <a:t>Video 1</a:t>
            </a:r>
            <a:endParaRPr lang="en-US" dirty="0"/>
          </a:p>
        </p:txBody>
      </p:sp>
      <p:sp>
        <p:nvSpPr>
          <p:cNvPr id="13" name="TextBox 12"/>
          <p:cNvSpPr txBox="1"/>
          <p:nvPr/>
        </p:nvSpPr>
        <p:spPr>
          <a:xfrm>
            <a:off x="8059228" y="2092544"/>
            <a:ext cx="997710" cy="369332"/>
          </a:xfrm>
          <a:prstGeom prst="rect">
            <a:avLst/>
          </a:prstGeom>
          <a:noFill/>
        </p:spPr>
        <p:txBody>
          <a:bodyPr wrap="square" rtlCol="0">
            <a:spAutoFit/>
          </a:bodyPr>
          <a:lstStyle/>
          <a:p>
            <a:r>
              <a:rPr lang="en-US" dirty="0" smtClean="0">
                <a:hlinkClick r:id="rId5"/>
              </a:rPr>
              <a:t>Video 2</a:t>
            </a:r>
            <a:endParaRPr lang="en-US" dirty="0"/>
          </a:p>
        </p:txBody>
      </p:sp>
    </p:spTree>
    <p:extLst>
      <p:ext uri="{BB962C8B-B14F-4D97-AF65-F5344CB8AC3E}">
        <p14:creationId xmlns:p14="http://schemas.microsoft.com/office/powerpoint/2010/main" val="2387166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4667" y="901260"/>
            <a:ext cx="2317980" cy="1116106"/>
          </a:xfrm>
        </p:spPr>
        <p:txBody>
          <a:bodyPr/>
          <a:lstStyle/>
          <a:p>
            <a:pPr algn="ctr"/>
            <a:r>
              <a:rPr lang="en-US" dirty="0" smtClean="0"/>
              <a:t>Kinetic</a:t>
            </a:r>
            <a:br>
              <a:rPr lang="en-US" dirty="0" smtClean="0"/>
            </a:br>
            <a:r>
              <a:rPr lang="en-US" dirty="0" smtClean="0"/>
              <a:t>Molecular</a:t>
            </a:r>
            <a:br>
              <a:rPr lang="en-US" dirty="0" smtClean="0"/>
            </a:br>
            <a:r>
              <a:rPr lang="en-US" dirty="0" smtClean="0"/>
              <a:t>Theory</a:t>
            </a:r>
            <a:br>
              <a:rPr lang="en-US" dirty="0" smtClean="0"/>
            </a:br>
            <a:r>
              <a:rPr lang="en-US" dirty="0" smtClean="0"/>
              <a:t>(KMT)</a:t>
            </a:r>
            <a:endParaRPr lang="en-US" dirty="0"/>
          </a:p>
        </p:txBody>
      </p:sp>
      <p:sp>
        <p:nvSpPr>
          <p:cNvPr id="8" name="Content Placeholder 7"/>
          <p:cNvSpPr>
            <a:spLocks noGrp="1"/>
          </p:cNvSpPr>
          <p:nvPr>
            <p:ph sz="half" idx="1"/>
          </p:nvPr>
        </p:nvSpPr>
        <p:spPr>
          <a:xfrm>
            <a:off x="86308" y="3674039"/>
            <a:ext cx="8966189" cy="2416481"/>
          </a:xfrm>
        </p:spPr>
        <p:txBody>
          <a:bodyPr>
            <a:normAutofit lnSpcReduction="10000"/>
          </a:bodyPr>
          <a:lstStyle/>
          <a:p>
            <a:r>
              <a:rPr lang="en-US" dirty="0" smtClean="0"/>
              <a:t>IF the temperature is not changed, </a:t>
            </a:r>
            <a:r>
              <a:rPr lang="en-US" i="1" dirty="0" smtClean="0"/>
              <a:t>no matter what else is listed in the problem, </a:t>
            </a:r>
            <a:r>
              <a:rPr lang="en-US" dirty="0" smtClean="0"/>
              <a:t>the average kinetic energy of a gas does not change. That is the definition of temperature!</a:t>
            </a:r>
          </a:p>
          <a:p>
            <a:r>
              <a:rPr lang="en-US" dirty="0" smtClean="0"/>
              <a:t>All gases begin to act non-ideally (aka real) when they are at low temperatures and/or high pressures because these conditions increase particle interactions</a:t>
            </a:r>
          </a:p>
          <a:p>
            <a:r>
              <a:rPr lang="en-US" dirty="0"/>
              <a:t>Under the same conditions, the stronger the intermolecular attractions between gas particles, the LESS ideal the behavior of the gas </a:t>
            </a:r>
          </a:p>
        </p:txBody>
      </p:sp>
      <p:sp>
        <p:nvSpPr>
          <p:cNvPr id="10" name="TextBox 9"/>
          <p:cNvSpPr txBox="1"/>
          <p:nvPr/>
        </p:nvSpPr>
        <p:spPr>
          <a:xfrm>
            <a:off x="8085252" y="-57310"/>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245276"/>
            <a:ext cx="9144000" cy="923330"/>
          </a:xfrm>
          <a:prstGeom prst="rect">
            <a:avLst/>
          </a:prstGeom>
          <a:noFill/>
        </p:spPr>
        <p:txBody>
          <a:bodyPr wrap="square" rtlCol="0">
            <a:spAutoFit/>
          </a:bodyPr>
          <a:lstStyle/>
          <a:p>
            <a:r>
              <a:rPr lang="en-US" dirty="0" smtClean="0"/>
              <a:t>LO 2.4: </a:t>
            </a:r>
            <a:r>
              <a:rPr lang="en-US" dirty="0"/>
              <a:t>The student is able to use KMT and </a:t>
            </a:r>
            <a:r>
              <a:rPr lang="en-US" dirty="0" smtClean="0"/>
              <a:t>IMF’s </a:t>
            </a:r>
            <a:r>
              <a:rPr lang="en-US" dirty="0"/>
              <a:t>to make predictions </a:t>
            </a:r>
            <a:r>
              <a:rPr lang="en-US" dirty="0" smtClean="0"/>
              <a:t>about the </a:t>
            </a:r>
            <a:r>
              <a:rPr lang="en-US" dirty="0"/>
              <a:t>macroscopic properties of gases, including both ideal and </a:t>
            </a:r>
            <a:r>
              <a:rPr lang="en-US" dirty="0" smtClean="0"/>
              <a:t>non-ideal </a:t>
            </a:r>
            <a:r>
              <a:rPr lang="en-US" dirty="0"/>
              <a:t>behaviors</a:t>
            </a:r>
            <a:r>
              <a:rPr lang="en-US" dirty="0" smtClean="0"/>
              <a:t>																	</a:t>
            </a:r>
            <a:endParaRPr lang="en-US" dirty="0"/>
          </a:p>
        </p:txBody>
      </p:sp>
      <p:sp>
        <p:nvSpPr>
          <p:cNvPr id="12" name="TextBox 11"/>
          <p:cNvSpPr txBox="1"/>
          <p:nvPr/>
        </p:nvSpPr>
        <p:spPr>
          <a:xfrm>
            <a:off x="8054788" y="1829183"/>
            <a:ext cx="1076882" cy="369332"/>
          </a:xfrm>
          <a:prstGeom prst="rect">
            <a:avLst/>
          </a:prstGeom>
          <a:noFill/>
        </p:spPr>
        <p:txBody>
          <a:bodyPr wrap="square" rtlCol="0">
            <a:spAutoFit/>
          </a:bodyPr>
          <a:lstStyle/>
          <a:p>
            <a:r>
              <a:rPr lang="en-US" dirty="0" smtClean="0">
                <a:hlinkClick r:id="rId3"/>
              </a:rPr>
              <a:t>Video 1</a:t>
            </a:r>
            <a:endParaRPr lang="en-US" dirty="0"/>
          </a:p>
        </p:txBody>
      </p:sp>
      <p:sp>
        <p:nvSpPr>
          <p:cNvPr id="13" name="TextBox 12"/>
          <p:cNvSpPr txBox="1"/>
          <p:nvPr/>
        </p:nvSpPr>
        <p:spPr>
          <a:xfrm>
            <a:off x="8059228" y="2092544"/>
            <a:ext cx="1076882" cy="369332"/>
          </a:xfrm>
          <a:prstGeom prst="rect">
            <a:avLst/>
          </a:prstGeom>
          <a:noFill/>
        </p:spPr>
        <p:txBody>
          <a:bodyPr wrap="square" rtlCol="0">
            <a:spAutoFit/>
          </a:bodyPr>
          <a:lstStyle/>
          <a:p>
            <a:r>
              <a:rPr lang="en-US" dirty="0" smtClean="0">
                <a:hlinkClick r:id="rId4"/>
              </a:rPr>
              <a:t>Video 2</a:t>
            </a:r>
            <a:endParaRPr lang="en-US" dirty="0"/>
          </a:p>
        </p:txBody>
      </p:sp>
      <p:pic>
        <p:nvPicPr>
          <p:cNvPr id="4" name="Picture 3" descr="Screen Shot 2016-04-04 at 8.52.4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0983" y="1"/>
            <a:ext cx="5797936" cy="345452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92300" y="2273300"/>
            <a:ext cx="5346700" cy="2311400"/>
          </a:xfrm>
          <a:prstGeom prst="rect">
            <a:avLst/>
          </a:prstGeom>
          <a:ln w="76200">
            <a:solidFill>
              <a:schemeClr val="accent1"/>
            </a:solidFill>
          </a:ln>
        </p:spPr>
      </p:pic>
      <p:sp>
        <p:nvSpPr>
          <p:cNvPr id="16" name="Frame 15"/>
          <p:cNvSpPr/>
          <p:nvPr/>
        </p:nvSpPr>
        <p:spPr>
          <a:xfrm>
            <a:off x="1859280" y="3877195"/>
            <a:ext cx="3023791" cy="410919"/>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4827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1147"/>
          <a:stretch/>
        </p:blipFill>
        <p:spPr>
          <a:xfrm>
            <a:off x="-36990" y="1910993"/>
            <a:ext cx="9144000" cy="4299276"/>
          </a:xfrm>
          <a:prstGeom prst="rect">
            <a:avLst/>
          </a:prstGeom>
        </p:spPr>
      </p:pic>
      <p:sp>
        <p:nvSpPr>
          <p:cNvPr id="7" name="Title 6"/>
          <p:cNvSpPr>
            <a:spLocks noGrp="1"/>
          </p:cNvSpPr>
          <p:nvPr>
            <p:ph type="title"/>
          </p:nvPr>
        </p:nvSpPr>
        <p:spPr>
          <a:xfrm>
            <a:off x="498474" y="189998"/>
            <a:ext cx="7556313" cy="1116106"/>
          </a:xfrm>
        </p:spPr>
        <p:txBody>
          <a:bodyPr/>
          <a:lstStyle/>
          <a:p>
            <a:r>
              <a:rPr lang="en-US" dirty="0" smtClean="0"/>
              <a:t>Properties of a Gas - Factors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0" y="6245276"/>
            <a:ext cx="9144000" cy="923330"/>
          </a:xfrm>
          <a:prstGeom prst="rect">
            <a:avLst/>
          </a:prstGeom>
          <a:noFill/>
        </p:spPr>
        <p:txBody>
          <a:bodyPr wrap="square" rtlCol="0">
            <a:spAutoFit/>
          </a:bodyPr>
          <a:lstStyle/>
          <a:p>
            <a:r>
              <a:rPr lang="en-US" dirty="0" smtClean="0"/>
              <a:t>LO 2.5: </a:t>
            </a:r>
            <a:r>
              <a:rPr lang="en-US" dirty="0"/>
              <a:t>R</a:t>
            </a:r>
            <a:r>
              <a:rPr lang="en-US" dirty="0" smtClean="0"/>
              <a:t>efine </a:t>
            </a:r>
            <a:r>
              <a:rPr lang="en-US" dirty="0"/>
              <a:t>multiple representations of a sample of matter in the gas phase </a:t>
            </a:r>
            <a:r>
              <a:rPr lang="en-US" dirty="0" smtClean="0"/>
              <a:t>to accurately </a:t>
            </a:r>
            <a:r>
              <a:rPr lang="en-US" dirty="0"/>
              <a:t>represent the effect of changes in macroscopic properties on the sample</a:t>
            </a:r>
            <a:r>
              <a:rPr lang="en-US" dirty="0" smtClean="0"/>
              <a:t>																	</a:t>
            </a:r>
            <a:endParaRPr lang="en-US" dirty="0"/>
          </a:p>
        </p:txBody>
      </p:sp>
      <p:sp>
        <p:nvSpPr>
          <p:cNvPr id="12" name="TextBox 11"/>
          <p:cNvSpPr txBox="1"/>
          <p:nvPr/>
        </p:nvSpPr>
        <p:spPr>
          <a:xfrm>
            <a:off x="8083558" y="1816854"/>
            <a:ext cx="894959" cy="646331"/>
          </a:xfrm>
          <a:prstGeom prst="rect">
            <a:avLst/>
          </a:prstGeom>
          <a:noFill/>
        </p:spPr>
        <p:txBody>
          <a:bodyPr wrap="square" rtlCol="0">
            <a:spAutoFit/>
          </a:bodyPr>
          <a:lstStyle/>
          <a:p>
            <a:pPr algn="ctr"/>
            <a:r>
              <a:rPr lang="en-US" dirty="0" smtClean="0">
                <a:hlinkClick r:id="rId4"/>
              </a:rPr>
              <a:t>Virtual Lab</a:t>
            </a:r>
            <a:endParaRPr lang="en-US" dirty="0"/>
          </a:p>
        </p:txBody>
      </p:sp>
      <p:sp>
        <p:nvSpPr>
          <p:cNvPr id="13" name="Content Placeholder 7"/>
          <p:cNvSpPr>
            <a:spLocks noGrp="1"/>
          </p:cNvSpPr>
          <p:nvPr>
            <p:ph sz="half" idx="1"/>
          </p:nvPr>
        </p:nvSpPr>
        <p:spPr>
          <a:xfrm>
            <a:off x="91639" y="1013456"/>
            <a:ext cx="8065900" cy="585296"/>
          </a:xfrm>
        </p:spPr>
        <p:txBody>
          <a:bodyPr>
            <a:normAutofit lnSpcReduction="10000"/>
          </a:bodyPr>
          <a:lstStyle/>
          <a:p>
            <a:r>
              <a:rPr lang="en-US" dirty="0" smtClean="0"/>
              <a:t>Don’t worry about individual gas law names, but do worry about the effect of changing moles, pressure and temperature on a sample of gas</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5300" y="1892300"/>
            <a:ext cx="5613400" cy="3060700"/>
          </a:xfrm>
          <a:prstGeom prst="rect">
            <a:avLst/>
          </a:prstGeom>
          <a:ln w="76200">
            <a:solidFill>
              <a:schemeClr val="tx1"/>
            </a:solidFill>
          </a:ln>
        </p:spPr>
      </p:pic>
      <p:sp>
        <p:nvSpPr>
          <p:cNvPr id="9" name="Frame 8"/>
          <p:cNvSpPr/>
          <p:nvPr/>
        </p:nvSpPr>
        <p:spPr>
          <a:xfrm>
            <a:off x="2156160" y="3817821"/>
            <a:ext cx="3023791" cy="410919"/>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1495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4-04 at 5.07.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8094"/>
            <a:ext cx="6842973" cy="6031958"/>
          </a:xfrm>
          <a:prstGeom prst="rect">
            <a:avLst/>
          </a:prstGeom>
        </p:spPr>
      </p:pic>
      <p:sp>
        <p:nvSpPr>
          <p:cNvPr id="7" name="Title 6"/>
          <p:cNvSpPr>
            <a:spLocks noGrp="1"/>
          </p:cNvSpPr>
          <p:nvPr>
            <p:ph type="title"/>
          </p:nvPr>
        </p:nvSpPr>
        <p:spPr>
          <a:xfrm>
            <a:off x="498474" y="66708"/>
            <a:ext cx="7556313" cy="1116106"/>
          </a:xfrm>
        </p:spPr>
        <p:txBody>
          <a:bodyPr/>
          <a:lstStyle/>
          <a:p>
            <a:r>
              <a:rPr lang="en-US" dirty="0" smtClean="0"/>
              <a:t>The Ideal Gas Law </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6781326" y="3804136"/>
            <a:ext cx="2482953" cy="2862323"/>
          </a:xfrm>
          <a:prstGeom prst="rect">
            <a:avLst/>
          </a:prstGeom>
          <a:noFill/>
        </p:spPr>
        <p:txBody>
          <a:bodyPr wrap="square" rtlCol="0">
            <a:spAutoFit/>
          </a:bodyPr>
          <a:lstStyle/>
          <a:p>
            <a:pPr algn="ctr"/>
            <a:r>
              <a:rPr lang="en-US" dirty="0" smtClean="0"/>
              <a:t>LO 2.6: </a:t>
            </a:r>
            <a:r>
              <a:rPr lang="en-US" dirty="0"/>
              <a:t>The student can </a:t>
            </a:r>
            <a:r>
              <a:rPr lang="en-US" dirty="0" smtClean="0"/>
              <a:t>apply mathematical </a:t>
            </a:r>
            <a:r>
              <a:rPr lang="en-US" dirty="0"/>
              <a:t>relationships or estimation to </a:t>
            </a:r>
            <a:r>
              <a:rPr lang="en-US" dirty="0" smtClean="0"/>
              <a:t>determine macroscopic variables </a:t>
            </a:r>
            <a:r>
              <a:rPr lang="en-US" dirty="0"/>
              <a:t>for ideal gases</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pic>
        <p:nvPicPr>
          <p:cNvPr id="2" name="Picture 1" descr="Screen Shot 2016-04-04 at 4.53.34 PM.png"/>
          <p:cNvPicPr>
            <a:picLocks noChangeAspect="1"/>
          </p:cNvPicPr>
          <p:nvPr/>
        </p:nvPicPr>
        <p:blipFill rotWithShape="1">
          <a:blip r:embed="rId5">
            <a:extLst>
              <a:ext uri="{28A0092B-C50C-407E-A947-70E740481C1C}">
                <a14:useLocalDpi xmlns:a14="http://schemas.microsoft.com/office/drawing/2010/main" val="0"/>
              </a:ext>
            </a:extLst>
          </a:blip>
          <a:srcRect t="7222"/>
          <a:stretch/>
        </p:blipFill>
        <p:spPr>
          <a:xfrm>
            <a:off x="3817007" y="1915486"/>
            <a:ext cx="3099946" cy="18795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Rounded Rectangle 12"/>
          <p:cNvSpPr/>
          <p:nvPr/>
        </p:nvSpPr>
        <p:spPr>
          <a:xfrm>
            <a:off x="36990" y="4884464"/>
            <a:ext cx="6608709" cy="1911891"/>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83325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Chromatography</a:t>
            </a:r>
            <a:endParaRPr lang="en-US" dirty="0"/>
          </a:p>
        </p:txBody>
      </p:sp>
      <p:pic>
        <p:nvPicPr>
          <p:cNvPr id="2" name="Content Placeholder 1" descr="paper-chromatography-rf-polar-molecules.gif"/>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5439" b="-2426"/>
          <a:stretch/>
        </p:blipFill>
        <p:spPr>
          <a:xfrm>
            <a:off x="145880" y="795306"/>
            <a:ext cx="8019536" cy="5344530"/>
          </a:xfrm>
        </p:spPr>
      </p:pic>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257835"/>
            <a:ext cx="9144000" cy="923330"/>
          </a:xfrm>
          <a:prstGeom prst="rect">
            <a:avLst/>
          </a:prstGeom>
          <a:noFill/>
        </p:spPr>
        <p:txBody>
          <a:bodyPr wrap="square" rtlCol="0">
            <a:spAutoFit/>
          </a:bodyPr>
          <a:lstStyle/>
          <a:p>
            <a:r>
              <a:rPr lang="en-US" dirty="0" smtClean="0"/>
              <a:t>LO 2.7: 	</a:t>
            </a:r>
            <a:r>
              <a:rPr lang="en-US" dirty="0"/>
              <a:t>The student is able to explain how solutes can be separated by chromatography based </a:t>
            </a:r>
            <a:r>
              <a:rPr lang="en-US" dirty="0" smtClean="0"/>
              <a:t>on intermolecular </a:t>
            </a:r>
            <a:r>
              <a:rPr lang="en-US" dirty="0"/>
              <a:t>interactions.</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0" name="TextBox 9"/>
          <p:cNvSpPr txBox="1"/>
          <p:nvPr/>
        </p:nvSpPr>
        <p:spPr>
          <a:xfrm>
            <a:off x="8169868" y="1829183"/>
            <a:ext cx="894959" cy="369332"/>
          </a:xfrm>
          <a:prstGeom prst="rect">
            <a:avLst/>
          </a:prstGeom>
          <a:noFill/>
        </p:spPr>
        <p:txBody>
          <a:bodyPr wrap="square" rtlCol="0">
            <a:spAutoFit/>
          </a:bodyPr>
          <a:lstStyle/>
          <a:p>
            <a:r>
              <a:rPr lang="en-US" dirty="0" smtClean="0">
                <a:hlinkClick r:id="rId4"/>
              </a:rPr>
              <a:t>Video</a:t>
            </a:r>
            <a:endParaRPr lang="en-US" dirty="0"/>
          </a:p>
        </p:txBody>
      </p:sp>
    </p:spTree>
    <p:extLst>
      <p:ext uri="{BB962C8B-B14F-4D97-AF65-F5344CB8AC3E}">
        <p14:creationId xmlns:p14="http://schemas.microsoft.com/office/powerpoint/2010/main" val="1056167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0</TotalTime>
  <Words>2142</Words>
  <Application>Microsoft Office PowerPoint</Application>
  <PresentationFormat>On-screen Show (4:3)</PresentationFormat>
  <Paragraphs>261</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Advantage</vt:lpstr>
      <vt:lpstr>AP Chemistry Exam Review </vt:lpstr>
      <vt:lpstr>Big Idea #2</vt:lpstr>
      <vt:lpstr>Properties Based on Bonding</vt:lpstr>
      <vt:lpstr>PowerPoint Presentation</vt:lpstr>
      <vt:lpstr>Behaviors of Solids, Liquids, and Gases</vt:lpstr>
      <vt:lpstr>Kinetic Molecular Theory (KMT)</vt:lpstr>
      <vt:lpstr>Properties of a Gas - Factors</vt:lpstr>
      <vt:lpstr>The Ideal Gas Law </vt:lpstr>
      <vt:lpstr>Chromatography</vt:lpstr>
      <vt:lpstr>Dissolving/Dissociation: Solute and Solvent</vt:lpstr>
      <vt:lpstr>Molarity and Particle Views</vt:lpstr>
      <vt:lpstr>Distillation to Separate Solutions</vt:lpstr>
      <vt:lpstr>London Dispersion Forces and Noble and Nonpolar Gases</vt:lpstr>
      <vt:lpstr>Deviations from Ideal Gas Behavior</vt:lpstr>
      <vt:lpstr>Hydrogen Bonding</vt:lpstr>
      <vt:lpstr>Coulomb’s Law and Solubility</vt:lpstr>
      <vt:lpstr>Entropy in Solutions</vt:lpstr>
      <vt:lpstr>Physical Properties and IMF’s </vt:lpstr>
      <vt:lpstr>Bonding and Electronegativity</vt:lpstr>
      <vt:lpstr>Ranking Bond Polarity</vt:lpstr>
      <vt:lpstr>Ionic Substances and their Properties</vt:lpstr>
      <vt:lpstr>Metallic Properties – Sea of Electrons</vt:lpstr>
      <vt:lpstr>Lewis Diagrams / VSEPR</vt:lpstr>
      <vt:lpstr>Ionic or Covalent? Bonding Tests</vt:lpstr>
      <vt:lpstr>Crystal Structure of Ionic Compounds</vt:lpstr>
      <vt:lpstr>Crystal Structure of Ionic Compounds</vt:lpstr>
      <vt:lpstr>Alloys and their Properties</vt:lpstr>
      <vt:lpstr>Alloys!</vt:lpstr>
      <vt:lpstr>Metallic Solids - Characteristics</vt:lpstr>
      <vt:lpstr>Properties of Metallic Solids</vt:lpstr>
      <vt:lpstr>Covalent Compounds - Interactions</vt:lpstr>
      <vt:lpstr>Covalent Solids</vt:lpstr>
      <vt:lpstr>Molecular Compounds - Interactions</vt:lpstr>
      <vt:lpstr>Molecular Compound Interactions</vt:lpstr>
    </vt:vector>
  </TitlesOfParts>
  <Company>bartow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Chemistry Exam Review</dc:title>
  <dc:creator>Freeman, Brandie</dc:creator>
  <cp:lastModifiedBy>Theisen, John</cp:lastModifiedBy>
  <cp:revision>113</cp:revision>
  <dcterms:created xsi:type="dcterms:W3CDTF">2016-03-26T15:33:54Z</dcterms:created>
  <dcterms:modified xsi:type="dcterms:W3CDTF">2017-03-27T13:13:17Z</dcterms:modified>
</cp:coreProperties>
</file>