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423" r:id="rId2"/>
    <p:sldId id="424" r:id="rId3"/>
    <p:sldId id="598" r:id="rId4"/>
    <p:sldId id="599" r:id="rId5"/>
    <p:sldId id="600" r:id="rId6"/>
    <p:sldId id="601" r:id="rId7"/>
    <p:sldId id="602" r:id="rId8"/>
    <p:sldId id="603" r:id="rId9"/>
    <p:sldId id="556" r:id="rId10"/>
    <p:sldId id="557" r:id="rId11"/>
    <p:sldId id="558" r:id="rId12"/>
    <p:sldId id="402" r:id="rId13"/>
    <p:sldId id="405" r:id="rId14"/>
    <p:sldId id="493" r:id="rId15"/>
    <p:sldId id="495" r:id="rId16"/>
    <p:sldId id="496" r:id="rId17"/>
    <p:sldId id="497" r:id="rId18"/>
    <p:sldId id="498" r:id="rId19"/>
    <p:sldId id="499" r:id="rId20"/>
    <p:sldId id="500" r:id="rId21"/>
    <p:sldId id="501" r:id="rId22"/>
    <p:sldId id="502" r:id="rId23"/>
    <p:sldId id="503"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FFF1"/>
    <a:srgbClr val="FB7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67"/>
    <p:restoredTop sz="95729" autoAdjust="0"/>
  </p:normalViewPr>
  <p:slideViewPr>
    <p:cSldViewPr snapToGrid="0" snapToObjects="1">
      <p:cViewPr>
        <p:scale>
          <a:sx n="107" d="100"/>
          <a:sy n="107" d="100"/>
        </p:scale>
        <p:origin x="1464" y="288"/>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9668BF-7BAD-684E-9A29-7B754B25BF1B}" type="datetimeFigureOut">
              <a:rPr lang="en-US" smtClean="0"/>
              <a:t>5/5/19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88ABB99-1A8D-C149-96DD-FD9847B03E4B}" type="slidenum">
              <a:rPr lang="en-US" smtClean="0"/>
              <a:t>‹#›</a:t>
            </a:fld>
            <a:endParaRPr lang="en-US"/>
          </a:p>
        </p:txBody>
      </p:sp>
    </p:spTree>
    <p:extLst>
      <p:ext uri="{BB962C8B-B14F-4D97-AF65-F5344CB8AC3E}">
        <p14:creationId xmlns:p14="http://schemas.microsoft.com/office/powerpoint/2010/main" val="76989064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3714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70" name="Shape 2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82" name="Shape 28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95" name="Shape 29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Shape 3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07" name="Shape 3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a:t>2014 #1 Released</a:t>
            </a:r>
            <a:r>
              <a:rPr lang="en-US" baseline="0" dirty="0"/>
              <a:t> FRQ’s http://</a:t>
            </a:r>
            <a:r>
              <a:rPr lang="en-US" baseline="0" dirty="0" err="1"/>
              <a:t>media.collegeboard.com</a:t>
            </a:r>
            <a:r>
              <a:rPr lang="en-US" baseline="0" dirty="0"/>
              <a:t>/</a:t>
            </a:r>
            <a:r>
              <a:rPr lang="en-US" baseline="0" dirty="0" err="1"/>
              <a:t>digitalServices</a:t>
            </a:r>
            <a:r>
              <a:rPr lang="en-US" baseline="0" dirty="0"/>
              <a:t>/pdf/</a:t>
            </a:r>
            <a:r>
              <a:rPr lang="en-US" baseline="0" dirty="0" err="1"/>
              <a:t>ap</a:t>
            </a:r>
            <a:r>
              <a:rPr lang="en-US" baseline="0" dirty="0"/>
              <a:t>/ap14_chemistry_scoring_guidelines.pdf</a:t>
            </a:r>
            <a:endParaRPr dirty="0"/>
          </a:p>
        </p:txBody>
      </p:sp>
      <p:sp>
        <p:nvSpPr>
          <p:cNvPr id="328" name="Shape 3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1236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00807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6060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88ABB99-1A8D-C149-96DD-FD9847B03E4B}"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Shape 22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21" name="Shape 2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Shape 25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258" name="Shape 2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5/5/19</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6E39C043-05BC-984D-B00A-4DB4E5D38E03}" type="datetimeFigureOut">
              <a:rPr lang="en-US" smtClean="0"/>
              <a:t>5/5/19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6E39C043-05BC-984D-B00A-4DB4E5D38E03}" type="datetimeFigureOut">
              <a:rPr lang="en-US" smtClean="0"/>
              <a:t>5/5/19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6E39C043-05BC-984D-B00A-4DB4E5D38E03}" type="datetimeFigureOut">
              <a:rPr lang="en-US" smtClean="0"/>
              <a:t>5/5/19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5/5/19</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5/5/19</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E39C043-05BC-984D-B00A-4DB4E5D38E03}" type="datetimeFigureOut">
              <a:rPr lang="en-US" smtClean="0"/>
              <a:t>5/5/19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6E39C043-05BC-984D-B00A-4DB4E5D38E03}" type="datetimeFigureOut">
              <a:rPr lang="en-US" smtClean="0"/>
              <a:t>5/5/19</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6E39C043-05BC-984D-B00A-4DB4E5D38E03}" type="datetimeFigureOut">
              <a:rPr lang="en-US" smtClean="0"/>
              <a:t>5/5/19</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6E39C043-05BC-984D-B00A-4DB4E5D38E03}" type="datetimeFigureOut">
              <a:rPr lang="en-US" smtClean="0"/>
              <a:t>5/5/19</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a:t>Drag picture to placeholder or click icon to add</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5/5/19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5/5/19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5/5/19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E39C043-05BC-984D-B00A-4DB4E5D38E03}" type="datetimeFigureOut">
              <a:rPr lang="en-US" smtClean="0"/>
              <a:t>5/5/19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60C9C-2EFA-F54B-A3A4-5B6436824CF9}"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6E39C043-05BC-984D-B00A-4DB4E5D38E03}" type="datetimeFigureOut">
              <a:rPr lang="en-US" smtClean="0"/>
              <a:t>5/5/19</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6E39C043-05BC-984D-B00A-4DB4E5D38E03}" type="datetimeFigureOut">
              <a:rPr lang="en-US" smtClean="0"/>
              <a:t>5/5/19</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24560C9C-2EFA-F54B-A3A4-5B6436824CF9}"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5/5/19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6E39C043-05BC-984D-B00A-4DB4E5D38E03}" type="datetimeFigureOut">
              <a:rPr lang="en-US" smtClean="0"/>
              <a:t>5/5/19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560C9C-2EFA-F54B-A3A4-5B6436824CF9}"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5/5/19</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24560C9C-2EFA-F54B-A3A4-5B6436824C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6E39C043-05BC-984D-B00A-4DB4E5D38E03}" type="datetimeFigureOut">
              <a:rPr lang="en-US" smtClean="0"/>
              <a:t>5/5/19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60C9C-2EFA-F54B-A3A4-5B6436824CF9}"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6E39C043-05BC-984D-B00A-4DB4E5D38E03}" type="datetimeFigureOut">
              <a:rPr lang="en-US" smtClean="0"/>
              <a:t>5/5/19</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24560C9C-2EFA-F54B-A3A4-5B6436824C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youtu.be/5CBs36jtZxY" TargetMode="External"/><Relationship Id="rId2" Type="http://schemas.openxmlformats.org/officeDocument/2006/relationships/hyperlink" Target="http://chemwiki.ucdavis.edu/Core/Physical_Chemistry/Physical_Properties_of_Matter/Atomic_and_Molecular_Properties/Ionization_Energy" TargetMode="Externa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hyperlink" Target="https://youtu.be/5CBs36jtZxY" TargetMode="External"/><Relationship Id="rId4" Type="http://schemas.openxmlformats.org/officeDocument/2006/relationships/hyperlink" Target="http://chemwiki.ucdavis.edu/Core/Physical_Chemistry/Physical_Properties_of_Matter/Atomic_and_Molecular_Properties/Ionization_Energy"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HmvpXdxAZrc" TargetMode="External"/><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file:////C:/Users/Kristie%202015/Downloads/Review%20Power%20POint%20Project/Sources%20fo%20LO%201.9%20Review%20slide"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HvVUtpdK7xw&amp;nohtml5=False" TargetMode="External"/><Relationship Id="rId2" Type="http://schemas.openxmlformats.org/officeDocument/2006/relationships/hyperlink" Target="https://gwapchem.wikispaces.com/22.1+Periodic+Trends+and+Chemical+Reactions"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hyperlink" Target="https://www.studyblue.com/notes/note/n/acidic-and-basic-oxides-on-the-periodic-table/deck/5945794" TargetMode="Externa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ww.youtube.com/watch?v=JW024hpjjBQ"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magician.ucsd.edu/Essentials_2/WebBook2ch3.html"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youtube.com/watch?v=accyCUzasa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cnx.org/contents/xq3piGJg@1.7:L6BY_xzt@5/Electron-Shell-Model-of-an-Ato"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hyperlink" Target="https://www.youtube.com/watch?v=2AFPfg0Como"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www.youtube.com/watch?v=xirPkCI1sMA" TargetMode="External"/><Relationship Id="rId5" Type="http://schemas.openxmlformats.org/officeDocument/2006/relationships/hyperlink" Target="http://webbook.nist.gov/cgi/cbook.cgi?Spec=C7726956&amp;Index=0&amp;Type=Mass&amp;Large=on" TargetMode="Externa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hyperlink" Target="http://www1.lsbu.ac.uk/water/water_vibrational_spectrum.html" TargetMode="External"/><Relationship Id="rId7"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33.gif"/><Relationship Id="rId5" Type="http://schemas.openxmlformats.org/officeDocument/2006/relationships/hyperlink" Target="https://www.youtube.com/watch?v=jVc-Kc5KMu4" TargetMode="External"/><Relationship Id="rId4" Type="http://schemas.openxmlformats.org/officeDocument/2006/relationships/hyperlink" Target="https://www.youtube.com/watch?v=xITzGUjong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hyperlink" Target="https://www.youtube.com/watch?v=0-lKTiQT0WE" TargetMode="External"/><Relationship Id="rId5" Type="http://schemas.openxmlformats.org/officeDocument/2006/relationships/hyperlink" Target="http://www.globisens.net/sites/default/files/docs/sample-activities/PDF%20versions/lambertbeerlaw.pdf" TargetMode="Externa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hyperlink" Target="http://www.softschools.com/notes/ap_chemistry/conservation_of_matter_and_gravimetric_analysis/"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hyperlink" Target="https://www.khanacademy.org/science/chemistry/chemical-reactions-stoichiome/stoichiometry-ideal/v/stoichiometry"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youtube.com/watch?v=S6UQX7ZdkTg" TargetMode="External"/><Relationship Id="rId4" Type="http://schemas.openxmlformats.org/officeDocument/2006/relationships/hyperlink" Target="http://www.slideshare.net/brockbanks12/ch-5-lecture"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hyperlink" Target="http://chemwiki.ucdavis.edu/Core/Analytical_Chemistry/Analytical_Chemistry_2.0/08:_Gravimetric_Methods/8B:_Precipitation_Gravimetry" TargetMode="External"/><Relationship Id="rId7"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hyperlink" Target="https://www.khanacademy.org/science/chemistry/chemical-reactions-stoichiome/limiting-reagent-stoichiometry/a/gravimetric-analysis-and-precipitation-gravimetry" TargetMode="External"/><Relationship Id="rId9" Type="http://schemas.openxmlformats.org/officeDocument/2006/relationships/hyperlink" Target="http://media.collegeboard.com/digitalServices/pdf/ap/ap14_chemistry_scoring_guidelines.pdf"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6.gif"/><Relationship Id="rId5" Type="http://schemas.openxmlformats.org/officeDocument/2006/relationships/hyperlink" Target="http://group.chem.iastate.edu/Greenbowe/sections/projectfolder/flashfiles/stoichiometry/acid_base.html" TargetMode="External"/><Relationship Id="rId4" Type="http://schemas.openxmlformats.org/officeDocument/2006/relationships/hyperlink" Target="https://groups.chem.ubc.ca/courseware/pH/section15/index.html"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indianapublicmedia.org/amomentofscience/full-glass/" TargetMode="Externa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tiff"/><Relationship Id="rId5" Type="http://schemas.openxmlformats.org/officeDocument/2006/relationships/hyperlink" Target="ww.youtube.com/watch?v=JW024hpjjBQ" TargetMode="External"/><Relationship Id="rId4" Type="http://schemas.openxmlformats.org/officeDocument/2006/relationships/hyperlink" Target="http://www.bozemanscience.com/ap-chem-001-molecules-elements"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tudy.com/academy/lesson/calculating-percent-composition-and-determining-empirical-formulas.html" TargetMode="External"/><Relationship Id="rId7"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4.tiff"/><Relationship Id="rId5" Type="http://schemas.openxmlformats.org/officeDocument/2006/relationships/hyperlink" Target="ww.youtube.com/watch?v=JW024hpjjBQ" TargetMode="External"/><Relationship Id="rId4" Type="http://schemas.openxmlformats.org/officeDocument/2006/relationships/hyperlink" Target="http://www.bozemanscience.com/ap-chem-002-chemical-analysi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ww.youtube.com/watch?v=JW024hpjjBQ" TargetMode="External"/><Relationship Id="rId5" Type="http://schemas.openxmlformats.org/officeDocument/2006/relationships/hyperlink" Target="https://www.youtube.com/watch?v=fcTfNhJCkog" TargetMode="External"/><Relationship Id="rId4" Type="http://schemas.openxmlformats.org/officeDocument/2006/relationships/hyperlink" Target="https://careychemblock2group5.wordpress.com/2013/03/15/empirical-formula-lab/"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mrkubuske.com/2012/10/" TargetMode="External"/><Relationship Id="rId7"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tiff"/><Relationship Id="rId5" Type="http://schemas.openxmlformats.org/officeDocument/2006/relationships/hyperlink" Target="ww.youtube.com/watch?v=JW024hpjjBQ" TargetMode="External"/><Relationship Id="rId4" Type="http://schemas.openxmlformats.org/officeDocument/2006/relationships/hyperlink" Target="http://www.bozemanscience.com/ap-chem-003-the-mole"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chemwiki.ucdavis.edu/Core/Inorganic_Chemistry/Electronic_Structure_of_Atoms_and_Molecules/Electronic_Configurations" TargetMode="External"/><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hyperlink" Target="https://youtu.be/2AFPfg0Como"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hyperlink" Target="https://youtu.be/5CBs36jtZxY" TargetMode="External"/><Relationship Id="rId4" Type="http://schemas.openxmlformats.org/officeDocument/2006/relationships/hyperlink" Target="http://chemwiki.ucdavis.edu/Core/Physical_Chemistry/Physical_Properties_of_Matter/Atomic_and_Molecular_Properties/Ionization_Energy"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youtu.be/bKBdLRzCpNM" TargetMode="External"/><Relationship Id="rId2" Type="http://schemas.openxmlformats.org/officeDocument/2006/relationships/hyperlink" Target="http://www.chem.qmul.ac.uk/surfaces/scc/scat5_3.htm" TargetMode="External"/><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70429" y="4678791"/>
            <a:ext cx="4506111" cy="2367666"/>
          </a:xfrm>
        </p:spPr>
        <p:txBody>
          <a:bodyPr>
            <a:noAutofit/>
          </a:bodyPr>
          <a:lstStyle/>
          <a:p>
            <a:pPr algn="r"/>
            <a:r>
              <a:rPr lang="en-US" sz="5000" dirty="0"/>
              <a:t>AP Chemistry</a:t>
            </a:r>
            <a:br>
              <a:rPr lang="en-US" sz="5000" dirty="0"/>
            </a:br>
            <a:r>
              <a:rPr lang="en-US" sz="5000" dirty="0"/>
              <a:t>Exam Review</a:t>
            </a:r>
            <a:br>
              <a:rPr lang="en-US" sz="5000" b="1" dirty="0"/>
            </a:br>
            <a:endParaRPr lang="en-US" sz="5000" b="1"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ackgroundRemoval t="10000" b="91667" l="862" r="98621"/>
                    </a14:imgEffect>
                    <a14:imgEffect>
                      <a14:saturation sat="200000"/>
                    </a14:imgEffect>
                  </a14:imgLayer>
                </a14:imgProps>
              </a:ext>
            </a:extLst>
          </a:blip>
          <a:stretch>
            <a:fillRect/>
          </a:stretch>
        </p:blipFill>
        <p:spPr>
          <a:xfrm rot="19767677">
            <a:off x="331703" y="1337544"/>
            <a:ext cx="6723463" cy="4173184"/>
          </a:xfrm>
          <a:prstGeom prst="rect">
            <a:avLst/>
          </a:prstGeom>
        </p:spPr>
      </p:pic>
    </p:spTree>
    <p:extLst>
      <p:ext uri="{BB962C8B-B14F-4D97-AF65-F5344CB8AC3E}">
        <p14:creationId xmlns:p14="http://schemas.microsoft.com/office/powerpoint/2010/main" val="18854623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Higher Ionization Energies</a:t>
            </a:r>
          </a:p>
        </p:txBody>
      </p:sp>
      <p:sp>
        <p:nvSpPr>
          <p:cNvPr id="6" name="Content Placeholder 5"/>
          <p:cNvSpPr>
            <a:spLocks noGrp="1"/>
          </p:cNvSpPr>
          <p:nvPr>
            <p:ph sz="half" idx="2"/>
          </p:nvPr>
        </p:nvSpPr>
        <p:spPr>
          <a:xfrm>
            <a:off x="5117521" y="1470526"/>
            <a:ext cx="3189429" cy="4959685"/>
          </a:xfrm>
        </p:spPr>
        <p:txBody>
          <a:bodyPr/>
          <a:lstStyle/>
          <a:p>
            <a:pPr>
              <a:spcBef>
                <a:spcPts val="600"/>
              </a:spcBef>
            </a:pPr>
            <a:r>
              <a:rPr lang="en-US" dirty="0"/>
              <a:t>2</a:t>
            </a:r>
            <a:r>
              <a:rPr lang="en-US" baseline="30000" dirty="0"/>
              <a:t>nd</a:t>
            </a:r>
            <a:r>
              <a:rPr lang="en-US" dirty="0"/>
              <a:t> &amp; subsequent IE’s increase as coulombic attraction of remaining e</a:t>
            </a:r>
            <a:r>
              <a:rPr lang="en-US" baseline="30000" dirty="0"/>
              <a:t>–</a:t>
            </a:r>
            <a:r>
              <a:rPr lang="en-US" dirty="0"/>
              <a:t>’s to nucleus increases</a:t>
            </a:r>
          </a:p>
          <a:p>
            <a:pPr marL="0" indent="0" algn="ctr">
              <a:spcBef>
                <a:spcPts val="600"/>
              </a:spcBef>
              <a:buNone/>
            </a:pPr>
            <a:r>
              <a:rPr lang="en-US" dirty="0"/>
              <a:t>X</a:t>
            </a:r>
            <a:r>
              <a:rPr lang="en-US" baseline="30000" dirty="0"/>
              <a:t>+</a:t>
            </a:r>
            <a:r>
              <a:rPr lang="en-US" dirty="0"/>
              <a:t> + IE             X</a:t>
            </a:r>
            <a:r>
              <a:rPr lang="en-US" baseline="30000" dirty="0"/>
              <a:t>2+</a:t>
            </a:r>
            <a:r>
              <a:rPr lang="en-US" dirty="0"/>
              <a:t> + e</a:t>
            </a:r>
            <a:r>
              <a:rPr lang="en-US" baseline="30000" dirty="0"/>
              <a:t>–</a:t>
            </a:r>
            <a:endParaRPr lang="en-US" dirty="0"/>
          </a:p>
          <a:p>
            <a:pPr marL="0" indent="0" algn="ctr">
              <a:spcBef>
                <a:spcPts val="600"/>
              </a:spcBef>
              <a:buNone/>
            </a:pPr>
            <a:r>
              <a:rPr lang="en-US" dirty="0"/>
              <a:t>X</a:t>
            </a:r>
            <a:r>
              <a:rPr lang="en-US" baseline="30000" dirty="0"/>
              <a:t>2+</a:t>
            </a:r>
            <a:r>
              <a:rPr lang="en-US" dirty="0"/>
              <a:t> + IE             X</a:t>
            </a:r>
            <a:r>
              <a:rPr lang="en-US" baseline="30000" dirty="0"/>
              <a:t>3+</a:t>
            </a:r>
            <a:r>
              <a:rPr lang="en-US" dirty="0"/>
              <a:t> + e</a:t>
            </a:r>
            <a:r>
              <a:rPr lang="en-US" baseline="30000" dirty="0"/>
              <a:t>–</a:t>
            </a:r>
            <a:endParaRPr lang="en-US" dirty="0"/>
          </a:p>
          <a:p>
            <a:pPr lvl="1"/>
            <a:r>
              <a:rPr lang="en-US" dirty="0"/>
              <a:t>Large jump in IE when removing less-shielded core electrons </a:t>
            </a:r>
          </a:p>
          <a:p>
            <a:pPr>
              <a:spcBef>
                <a:spcPts val="0"/>
              </a:spcBef>
            </a:pPr>
            <a:endParaRPr lang="en-US" dirty="0"/>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1.8: </a:t>
            </a:r>
            <a:r>
              <a:rPr lang="en-US" dirty="0">
                <a:solidFill>
                  <a:srgbClr val="000000"/>
                </a:solidFill>
                <a:latin typeface="Calibri"/>
                <a:ea typeface="Calibri"/>
                <a:cs typeface="Calibri"/>
              </a:rPr>
              <a:t>The student is able to explain the distribution of electrons using Coulomb’s law to analyze measured energies.</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10" name="Picture 9" descr="Ionization Energy Tabl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773" y="1880672"/>
            <a:ext cx="5075801" cy="3548446"/>
          </a:xfrm>
          <a:prstGeom prst="rect">
            <a:avLst/>
          </a:prstGeom>
        </p:spPr>
      </p:pic>
      <p:cxnSp>
        <p:nvCxnSpPr>
          <p:cNvPr id="12" name="Straight Arrow Connector 11"/>
          <p:cNvCxnSpPr/>
          <p:nvPr/>
        </p:nvCxnSpPr>
        <p:spPr>
          <a:xfrm>
            <a:off x="6415421" y="2828636"/>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6427872" y="3200400"/>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pic>
        <p:nvPicPr>
          <p:cNvPr id="5" name="Picture 4" descr="Successive IE Ques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5163" y="1880672"/>
            <a:ext cx="6969624" cy="308571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1149741" y="3913909"/>
            <a:ext cx="6840088" cy="105140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Click reveals answer and explanation.</a:t>
            </a:r>
          </a:p>
        </p:txBody>
      </p:sp>
    </p:spTree>
    <p:extLst>
      <p:ext uri="{BB962C8B-B14F-4D97-AF65-F5344CB8AC3E}">
        <p14:creationId xmlns:p14="http://schemas.microsoft.com/office/powerpoint/2010/main" val="110486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br>
              <a:rPr lang="en-US" dirty="0"/>
            </a:br>
            <a:r>
              <a:rPr lang="en-US" dirty="0"/>
              <a:t>1</a:t>
            </a:r>
            <a:r>
              <a:rPr lang="en-US" baseline="30000" dirty="0"/>
              <a:t>st</a:t>
            </a:r>
            <a:r>
              <a:rPr lang="en-US" dirty="0"/>
              <a:t> Ionization Energy Irregularities </a:t>
            </a:r>
          </a:p>
        </p:txBody>
      </p:sp>
      <p:pic>
        <p:nvPicPr>
          <p:cNvPr id="3" name="Content Placeholder 2" descr="P Table Ionization Energy.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01" b="-601"/>
          <a:stretch/>
        </p:blipFill>
        <p:spPr>
          <a:xfrm>
            <a:off x="127768" y="1470526"/>
            <a:ext cx="4382947" cy="2972383"/>
          </a:xfrm>
        </p:spPr>
      </p:pic>
      <p:sp>
        <p:nvSpPr>
          <p:cNvPr id="6" name="Content Placeholder 5"/>
          <p:cNvSpPr>
            <a:spLocks noGrp="1"/>
          </p:cNvSpPr>
          <p:nvPr>
            <p:ph sz="half" idx="2"/>
          </p:nvPr>
        </p:nvSpPr>
        <p:spPr>
          <a:xfrm>
            <a:off x="4399878" y="1470526"/>
            <a:ext cx="4008965" cy="4959685"/>
          </a:xfrm>
        </p:spPr>
        <p:txBody>
          <a:bodyPr/>
          <a:lstStyle/>
          <a:p>
            <a:r>
              <a:rPr lang="en-US" dirty="0"/>
              <a:t>1</a:t>
            </a:r>
            <a:r>
              <a:rPr lang="en-US" baseline="30000" dirty="0"/>
              <a:t>st</a:t>
            </a:r>
            <a:r>
              <a:rPr lang="en-US" dirty="0"/>
              <a:t> Ionization Energy Energy (IE) decreases from Be to B and Mg to Al</a:t>
            </a:r>
          </a:p>
          <a:p>
            <a:pPr lvl="1"/>
            <a:r>
              <a:rPr lang="en-US" dirty="0"/>
              <a:t>Electron in 2p or 3p shielded by 2s</a:t>
            </a:r>
            <a:r>
              <a:rPr lang="en-US" baseline="30000" dirty="0"/>
              <a:t>2</a:t>
            </a:r>
            <a:r>
              <a:rPr lang="en-US" dirty="0"/>
              <a:t> or 3s</a:t>
            </a:r>
            <a:r>
              <a:rPr lang="en-US" baseline="30000" dirty="0"/>
              <a:t>2</a:t>
            </a:r>
            <a:r>
              <a:rPr lang="en-US" dirty="0"/>
              <a:t> electrons, decreasing coulombic attraction despite additional proton in nucleus.</a:t>
            </a:r>
          </a:p>
          <a:p>
            <a:pPr lvl="1"/>
            <a:r>
              <a:rPr lang="en-US" dirty="0"/>
              <a:t>Same effect seen in 3d</a:t>
            </a:r>
            <a:r>
              <a:rPr lang="en-US" baseline="30000" dirty="0"/>
              <a:t>10</a:t>
            </a:r>
            <a:r>
              <a:rPr lang="en-US" dirty="0"/>
              <a:t>-4p, 4d</a:t>
            </a:r>
            <a:r>
              <a:rPr lang="en-US" baseline="30000" dirty="0"/>
              <a:t>10</a:t>
            </a:r>
            <a:r>
              <a:rPr lang="en-US" dirty="0"/>
              <a:t>-5p and 5d</a:t>
            </a:r>
            <a:r>
              <a:rPr lang="en-US" baseline="30000" dirty="0"/>
              <a:t>10</a:t>
            </a:r>
            <a:r>
              <a:rPr lang="en-US" dirty="0"/>
              <a:t>-6p</a:t>
            </a:r>
          </a:p>
          <a:p>
            <a:pPr>
              <a:spcBef>
                <a:spcPts val="600"/>
              </a:spcBef>
            </a:pPr>
            <a:r>
              <a:rPr lang="en-US" dirty="0"/>
              <a:t>1</a:t>
            </a:r>
            <a:r>
              <a:rPr lang="en-US" baseline="30000" dirty="0"/>
              <a:t>st</a:t>
            </a:r>
            <a:r>
              <a:rPr lang="en-US" dirty="0"/>
              <a:t> Ionization Energy decreases from N to O and P to S</a:t>
            </a:r>
          </a:p>
          <a:p>
            <a:pPr lvl="1"/>
            <a:r>
              <a:rPr lang="en-US" dirty="0"/>
              <a:t>np</a:t>
            </a:r>
            <a:r>
              <a:rPr lang="en-US" baseline="30000" dirty="0"/>
              <a:t>4</a:t>
            </a:r>
            <a:r>
              <a:rPr lang="en-US" dirty="0"/>
              <a:t> contains first paired p electrons, e</a:t>
            </a:r>
            <a:r>
              <a:rPr lang="en-US" baseline="30000" dirty="0"/>
              <a:t>–</a:t>
            </a:r>
            <a:r>
              <a:rPr lang="en-US" dirty="0"/>
              <a:t>-e</a:t>
            </a:r>
            <a:r>
              <a:rPr lang="en-US" baseline="30000" dirty="0"/>
              <a:t>–</a:t>
            </a:r>
            <a:r>
              <a:rPr lang="en-US" dirty="0"/>
              <a:t> repulsion decreases coulombic attraction despite additional proton</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1.8: </a:t>
            </a:r>
            <a:r>
              <a:rPr lang="en-US" dirty="0">
                <a:solidFill>
                  <a:srgbClr val="000000"/>
                </a:solidFill>
                <a:latin typeface="Calibri"/>
                <a:ea typeface="Calibri"/>
                <a:cs typeface="Calibri"/>
              </a:rPr>
              <a:t>The student is able to explain the distribution of electrons using Coulomb’s law to analyze measured energies.</a:t>
            </a:r>
            <a:r>
              <a:rPr lang="en-US" dirty="0"/>
              <a:t>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4"/>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5"/>
              </a:rPr>
              <a:t>Video</a:t>
            </a:r>
            <a:endParaRPr lang="en-US" dirty="0"/>
          </a:p>
        </p:txBody>
      </p:sp>
      <p:sp>
        <p:nvSpPr>
          <p:cNvPr id="5" name="Oval 4"/>
          <p:cNvSpPr/>
          <p:nvPr/>
        </p:nvSpPr>
        <p:spPr>
          <a:xfrm>
            <a:off x="715818" y="3105727"/>
            <a:ext cx="288637" cy="438728"/>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1066800" y="3352800"/>
            <a:ext cx="288637" cy="438728"/>
          </a:xfrm>
          <a:prstGeom prst="ellipse">
            <a:avLst/>
          </a:prstGeom>
          <a:noFill/>
          <a:ln w="1905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1794164" y="3175000"/>
            <a:ext cx="399472" cy="616528"/>
          </a:xfrm>
          <a:prstGeom prst="ellipse">
            <a:avLst/>
          </a:prstGeom>
          <a:noFill/>
          <a:ln w="19050" cmpd="sng">
            <a:solidFill>
              <a:srgbClr val="7A790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2556164" y="3175000"/>
            <a:ext cx="376381" cy="616528"/>
          </a:xfrm>
          <a:prstGeom prst="ellipse">
            <a:avLst/>
          </a:prstGeom>
          <a:no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3906982" y="3175000"/>
            <a:ext cx="376381" cy="616528"/>
          </a:xfrm>
          <a:prstGeom prst="ellipse">
            <a:avLst/>
          </a:prstGeom>
          <a:noFill/>
          <a:ln w="1905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ES Comparison Questi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51000" y="592461"/>
            <a:ext cx="5837196" cy="5673078"/>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7" name="Rounded Rectangle 16"/>
          <p:cNvSpPr/>
          <p:nvPr/>
        </p:nvSpPr>
        <p:spPr>
          <a:xfrm>
            <a:off x="1651000" y="5449455"/>
            <a:ext cx="5837570" cy="80344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Click reveals answer and explanation.</a:t>
            </a:r>
          </a:p>
        </p:txBody>
      </p:sp>
    </p:spTree>
    <p:extLst>
      <p:ext uri="{BB962C8B-B14F-4D97-AF65-F5344CB8AC3E}">
        <p14:creationId xmlns:p14="http://schemas.microsoft.com/office/powerpoint/2010/main" val="344748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7"/>
                                        </p:tgtEl>
                                      </p:cBhvr>
                                    </p:animEffect>
                                    <p:set>
                                      <p:cBhvr>
                                        <p:cTn id="15"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slideplayer.com/2/719518/slides/slide_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6" y="505015"/>
            <a:ext cx="6170364" cy="37753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5464" y="-33724"/>
            <a:ext cx="7556313" cy="1116106"/>
          </a:xfrm>
        </p:spPr>
        <p:txBody>
          <a:bodyPr/>
          <a:lstStyle/>
          <a:p>
            <a:r>
              <a:rPr lang="en-US" dirty="0"/>
              <a:t>Predictions with Periodic Trends</a:t>
            </a:r>
          </a:p>
        </p:txBody>
      </p:sp>
      <p:sp>
        <p:nvSpPr>
          <p:cNvPr id="4" name="Text Placeholder 3"/>
          <p:cNvSpPr>
            <a:spLocks noGrp="1"/>
          </p:cNvSpPr>
          <p:nvPr>
            <p:ph type="body" idx="2"/>
          </p:nvPr>
        </p:nvSpPr>
        <p:spPr>
          <a:xfrm>
            <a:off x="0" y="4093224"/>
            <a:ext cx="9144000" cy="2330180"/>
          </a:xfrm>
        </p:spPr>
        <p:txBody>
          <a:bodyPr>
            <a:normAutofit fontScale="92500" lnSpcReduction="20000"/>
          </a:bodyPr>
          <a:lstStyle/>
          <a:p>
            <a:r>
              <a:rPr lang="en-US" dirty="0"/>
              <a:t>The following explains these trends:</a:t>
            </a:r>
          </a:p>
          <a:p>
            <a:pPr lvl="1"/>
            <a:r>
              <a:rPr lang="en-US" dirty="0"/>
              <a:t>Electrons attracted to the protons in the nucleus of an atom</a:t>
            </a:r>
          </a:p>
          <a:p>
            <a:pPr lvl="2"/>
            <a:r>
              <a:rPr lang="en-US" dirty="0"/>
              <a:t>So the closer an electron is to a nucleus, the more strongly it is attracted (Coulomb’s law)</a:t>
            </a:r>
          </a:p>
          <a:p>
            <a:pPr lvl="2"/>
            <a:r>
              <a:rPr lang="en-US" dirty="0"/>
              <a:t>The more protons in a nucleus (effective nuclear force), the more strongly it attracts electrons</a:t>
            </a:r>
          </a:p>
          <a:p>
            <a:pPr lvl="1"/>
            <a:r>
              <a:rPr lang="en-US" dirty="0"/>
              <a:t>Electrons  are repelled by other electrons in an atom. If valence electrons are shielded from nucleus by other electrons, you will have less attraction of the nucleus (again Coulomb’s law-greater the atomic radius, the greater the distance)</a:t>
            </a:r>
          </a:p>
          <a:p>
            <a:pPr marL="228600" lvl="1" indent="0">
              <a:buNone/>
            </a:pPr>
            <a:endParaRPr lang="en-US" dirty="0"/>
          </a:p>
        </p:txBody>
      </p:sp>
      <p:sp>
        <p:nvSpPr>
          <p:cNvPr id="5" name="TextBox 4"/>
          <p:cNvSpPr txBox="1"/>
          <p:nvPr/>
        </p:nvSpPr>
        <p:spPr>
          <a:xfrm>
            <a:off x="46918" y="6274033"/>
            <a:ext cx="8595360" cy="523220"/>
          </a:xfrm>
          <a:prstGeom prst="rect">
            <a:avLst/>
          </a:prstGeom>
          <a:noFill/>
        </p:spPr>
        <p:txBody>
          <a:bodyPr wrap="square" rtlCol="0">
            <a:spAutoFit/>
          </a:bodyPr>
          <a:lstStyle/>
          <a:p>
            <a:r>
              <a:rPr lang="en-US" dirty="0"/>
              <a:t> L.O. 1.9 The student is able to predict and/or justify trends in atomic properties based on location on periodic table and/or the shell model</a:t>
            </a:r>
          </a:p>
        </p:txBody>
      </p:sp>
      <p:sp>
        <p:nvSpPr>
          <p:cNvPr id="6" name="TextBox 5"/>
          <p:cNvSpPr txBox="1"/>
          <p:nvPr/>
        </p:nvSpPr>
        <p:spPr>
          <a:xfrm>
            <a:off x="8054786" y="1846700"/>
            <a:ext cx="1089214" cy="319725"/>
          </a:xfrm>
          <a:prstGeom prst="rect">
            <a:avLst/>
          </a:prstGeom>
          <a:noFill/>
        </p:spPr>
        <p:txBody>
          <a:bodyPr wrap="square" rtlCol="0">
            <a:spAutoFit/>
          </a:bodyPr>
          <a:lstStyle/>
          <a:p>
            <a:r>
              <a:rPr lang="en-US" dirty="0">
                <a:hlinkClick r:id="rId3"/>
              </a:rPr>
              <a:t>Video</a:t>
            </a:r>
            <a:endParaRPr lang="en-US" dirty="0"/>
          </a:p>
        </p:txBody>
      </p:sp>
      <p:sp>
        <p:nvSpPr>
          <p:cNvPr id="7" name="TextBox 6"/>
          <p:cNvSpPr txBox="1"/>
          <p:nvPr/>
        </p:nvSpPr>
        <p:spPr>
          <a:xfrm>
            <a:off x="8030126" y="-36987"/>
            <a:ext cx="1089214" cy="307777"/>
          </a:xfrm>
          <a:prstGeom prst="rect">
            <a:avLst/>
          </a:prstGeom>
          <a:noFill/>
        </p:spPr>
        <p:txBody>
          <a:bodyPr wrap="square" rtlCol="0">
            <a:spAutoFit/>
          </a:bodyPr>
          <a:lstStyle/>
          <a:p>
            <a:r>
              <a:rPr lang="en-US" dirty="0">
                <a:hlinkClick r:id="rId4" action="ppaction://hlinkfile"/>
              </a:rPr>
              <a:t>Sources</a:t>
            </a:r>
            <a:endParaRPr lang="en-US" dirty="0"/>
          </a:p>
        </p:txBody>
      </p:sp>
      <p:pic>
        <p:nvPicPr>
          <p:cNvPr id="8" name="Picture 7" descr="Screen Shot 2016-04-09 at 1.17.5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3512" y="2196682"/>
            <a:ext cx="2930566" cy="2145343"/>
          </a:xfrm>
          <a:prstGeom prst="rect">
            <a:avLst/>
          </a:prstGeom>
          <a:ln>
            <a:solidFill>
              <a:schemeClr val="tx2"/>
            </a:solidFill>
          </a:ln>
        </p:spPr>
      </p:pic>
      <p:pic>
        <p:nvPicPr>
          <p:cNvPr id="12" name="Picture 11" descr="Screen Shot 2016-04-07 at 8.31.13 PM.png"/>
          <p:cNvPicPr>
            <a:picLocks noChangeAspect="1"/>
          </p:cNvPicPr>
          <p:nvPr/>
        </p:nvPicPr>
        <p:blipFill rotWithShape="1">
          <a:blip r:embed="rId6">
            <a:extLst>
              <a:ext uri="{28A0092B-C50C-407E-A947-70E740481C1C}">
                <a14:useLocalDpi xmlns:a14="http://schemas.microsoft.com/office/drawing/2010/main" val="0"/>
              </a:ext>
            </a:extLst>
          </a:blip>
          <a:srcRect b="28941"/>
          <a:stretch/>
        </p:blipFill>
        <p:spPr>
          <a:xfrm>
            <a:off x="498524" y="550863"/>
            <a:ext cx="7823200" cy="396176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9" name="TextBox 8"/>
          <p:cNvSpPr txBox="1"/>
          <p:nvPr/>
        </p:nvSpPr>
        <p:spPr>
          <a:xfrm>
            <a:off x="4407798" y="5416670"/>
            <a:ext cx="672375" cy="292388"/>
          </a:xfrm>
          <a:prstGeom prst="rect">
            <a:avLst/>
          </a:prstGeom>
          <a:solidFill>
            <a:schemeClr val="bg1"/>
          </a:solidFill>
        </p:spPr>
        <p:txBody>
          <a:bodyPr wrap="square" rtlCol="0">
            <a:spAutoFit/>
          </a:bodyPr>
          <a:lstStyle/>
          <a:p>
            <a:r>
              <a:rPr lang="en-US" sz="1300" dirty="0">
                <a:latin typeface="Times New Roman"/>
                <a:cs typeface="Times New Roman"/>
              </a:rPr>
              <a:t>attracts</a:t>
            </a:r>
          </a:p>
        </p:txBody>
      </p:sp>
      <p:sp>
        <p:nvSpPr>
          <p:cNvPr id="14" name="TextBox 13"/>
          <p:cNvSpPr txBox="1"/>
          <p:nvPr/>
        </p:nvSpPr>
        <p:spPr>
          <a:xfrm>
            <a:off x="7818873" y="5177066"/>
            <a:ext cx="447218" cy="292388"/>
          </a:xfrm>
          <a:prstGeom prst="rect">
            <a:avLst/>
          </a:prstGeom>
          <a:solidFill>
            <a:schemeClr val="bg1"/>
          </a:solidFill>
        </p:spPr>
        <p:txBody>
          <a:bodyPr wrap="square" rtlCol="0">
            <a:spAutoFit/>
          </a:bodyPr>
          <a:lstStyle/>
          <a:p>
            <a:r>
              <a:rPr lang="en-US" sz="1300" dirty="0">
                <a:latin typeface="Times New Roman"/>
                <a:cs typeface="Times New Roman"/>
              </a:rPr>
              <a:t>its</a:t>
            </a:r>
          </a:p>
        </p:txBody>
      </p:sp>
      <p:sp>
        <p:nvSpPr>
          <p:cNvPr id="15" name="Frame 14"/>
          <p:cNvSpPr/>
          <p:nvPr/>
        </p:nvSpPr>
        <p:spPr>
          <a:xfrm>
            <a:off x="798927" y="2859060"/>
            <a:ext cx="2668667" cy="285893"/>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5440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linds(horizontal)">
                                      <p:cBhvr>
                                        <p:cTn id="11" dur="500"/>
                                        <p:tgtEl>
                                          <p:spTgt spid="12"/>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474" y="60726"/>
            <a:ext cx="7556313" cy="1116106"/>
          </a:xfrm>
        </p:spPr>
        <p:txBody>
          <a:bodyPr/>
          <a:lstStyle/>
          <a:p>
            <a:r>
              <a:rPr lang="en-US" dirty="0"/>
              <a:t>Chemical Reactivity </a:t>
            </a:r>
          </a:p>
        </p:txBody>
      </p:sp>
      <p:sp>
        <p:nvSpPr>
          <p:cNvPr id="3" name="Content Placeholder 2"/>
          <p:cNvSpPr>
            <a:spLocks noGrp="1"/>
          </p:cNvSpPr>
          <p:nvPr>
            <p:ph idx="1"/>
          </p:nvPr>
        </p:nvSpPr>
        <p:spPr>
          <a:xfrm>
            <a:off x="199654" y="622606"/>
            <a:ext cx="6461848" cy="5896182"/>
          </a:xfrm>
        </p:spPr>
        <p:txBody>
          <a:bodyPr>
            <a:normAutofit fontScale="85000" lnSpcReduction="10000"/>
          </a:bodyPr>
          <a:lstStyle/>
          <a:p>
            <a:r>
              <a:rPr lang="en-US" b="1" dirty="0"/>
              <a:t>Using Trends</a:t>
            </a:r>
          </a:p>
          <a:p>
            <a:r>
              <a:rPr lang="en-US" dirty="0"/>
              <a:t>Nonmetals have higher </a:t>
            </a:r>
            <a:r>
              <a:rPr lang="en-US" dirty="0" err="1"/>
              <a:t>electronegativities</a:t>
            </a:r>
            <a:r>
              <a:rPr lang="en-US" dirty="0"/>
              <a:t> than metals --&gt; causes the formation of ionic solids</a:t>
            </a:r>
          </a:p>
          <a:p>
            <a:r>
              <a:rPr lang="en-US" dirty="0"/>
              <a:t>Compounds formed between nonmetals are </a:t>
            </a:r>
            <a:r>
              <a:rPr lang="en-US" b="1" dirty="0"/>
              <a:t>molecular</a:t>
            </a:r>
            <a:endParaRPr lang="en-US" dirty="0"/>
          </a:p>
          <a:p>
            <a:pPr lvl="1"/>
            <a:r>
              <a:rPr lang="en-US" dirty="0"/>
              <a:t>Usually gases, liquids, or volatile solids at room temperature</a:t>
            </a:r>
          </a:p>
          <a:p>
            <a:r>
              <a:rPr lang="en-US" dirty="0"/>
              <a:t>Elements in the 3rd period and below can accommodate a larger number of bonds</a:t>
            </a:r>
          </a:p>
          <a:p>
            <a:r>
              <a:rPr lang="en-US" dirty="0"/>
              <a:t>The first element in a group (upper most element of a group) forms pi bonds more easily (most significant in 2nd row, non-metals)</a:t>
            </a:r>
          </a:p>
          <a:p>
            <a:pPr lvl="1"/>
            <a:r>
              <a:rPr lang="en-US" dirty="0"/>
              <a:t>Accounts for stronger bonds in molecules containing these elements</a:t>
            </a:r>
          </a:p>
          <a:p>
            <a:pPr lvl="1"/>
            <a:r>
              <a:rPr lang="en-US" dirty="0"/>
              <a:t>Major factor in determining the structures of compounds formed from these elements</a:t>
            </a:r>
          </a:p>
          <a:p>
            <a:r>
              <a:rPr lang="en-US" dirty="0"/>
              <a:t>Elements in periods 3-6 tend to form only single bonds</a:t>
            </a:r>
          </a:p>
          <a:p>
            <a:r>
              <a:rPr lang="en-US" dirty="0"/>
              <a:t>Reactivity tends to increase as you go down a group for metals and up a group for non-metals.</a:t>
            </a:r>
          </a:p>
          <a:p>
            <a:endParaRPr lang="en-US" dirty="0"/>
          </a:p>
        </p:txBody>
      </p:sp>
      <p:sp>
        <p:nvSpPr>
          <p:cNvPr id="5" name="TextBox 4">
            <a:hlinkClick r:id="rId2"/>
          </p:cNvPr>
          <p:cNvSpPr txBox="1"/>
          <p:nvPr/>
        </p:nvSpPr>
        <p:spPr>
          <a:xfrm>
            <a:off x="116570" y="6233130"/>
            <a:ext cx="8935868" cy="646331"/>
          </a:xfrm>
          <a:prstGeom prst="rect">
            <a:avLst/>
          </a:prstGeom>
          <a:noFill/>
        </p:spPr>
        <p:txBody>
          <a:bodyPr wrap="square" rtlCol="0">
            <a:spAutoFit/>
          </a:bodyPr>
          <a:lstStyle/>
          <a:p>
            <a:r>
              <a:rPr lang="en-US" dirty="0"/>
              <a:t>L.O. 1.10: Students can justify with evidence the arrangement of the periodic table and can apply periodic properties to chemical reactivity</a:t>
            </a:r>
          </a:p>
        </p:txBody>
      </p:sp>
      <p:sp>
        <p:nvSpPr>
          <p:cNvPr id="10" name="TextBox 9"/>
          <p:cNvSpPr txBox="1"/>
          <p:nvPr/>
        </p:nvSpPr>
        <p:spPr>
          <a:xfrm>
            <a:off x="8026837" y="-74712"/>
            <a:ext cx="1116967" cy="369332"/>
          </a:xfrm>
          <a:prstGeom prst="rect">
            <a:avLst/>
          </a:prstGeom>
          <a:noFill/>
        </p:spPr>
        <p:txBody>
          <a:bodyPr wrap="square" rtlCol="0">
            <a:spAutoFit/>
          </a:bodyPr>
          <a:lstStyle/>
          <a:p>
            <a:r>
              <a:rPr lang="en-US" dirty="0">
                <a:hlinkClick r:id="rId2"/>
              </a:rPr>
              <a:t>Source</a:t>
            </a:r>
            <a:endParaRPr lang="en-US" dirty="0"/>
          </a:p>
        </p:txBody>
      </p:sp>
      <p:sp>
        <p:nvSpPr>
          <p:cNvPr id="8" name="Shape 335"/>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Video</a:t>
            </a:r>
            <a:endParaRPr lang="en-US" sz="1800" dirty="0">
              <a:solidFill>
                <a:schemeClr val="dk1"/>
              </a:solidFill>
              <a:ea typeface="Rokkitt"/>
              <a:cs typeface="Rokkitt"/>
              <a:sym typeface="Rokkitt"/>
            </a:endParaRPr>
          </a:p>
        </p:txBody>
      </p:sp>
      <p:pic>
        <p:nvPicPr>
          <p:cNvPr id="4" name="Picture 3" descr="Screen Shot 2016-04-09 at 3.36.4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1502" y="2369287"/>
            <a:ext cx="2215211" cy="2374967"/>
          </a:xfrm>
          <a:prstGeom prst="rect">
            <a:avLst/>
          </a:prstGeom>
        </p:spPr>
      </p:pic>
      <p:sp>
        <p:nvSpPr>
          <p:cNvPr id="11" name="Content Placeholder 2"/>
          <p:cNvSpPr txBox="1">
            <a:spLocks/>
          </p:cNvSpPr>
          <p:nvPr/>
        </p:nvSpPr>
        <p:spPr>
          <a:xfrm>
            <a:off x="1880162" y="910318"/>
            <a:ext cx="4006702" cy="4406714"/>
          </a:xfrm>
          <a:prstGeom prst="rect">
            <a:avLst/>
          </a:prstGeom>
          <a:ln w="149225" cmpd="sng">
            <a:solidFill>
              <a:schemeClr val="tx1"/>
            </a:solidFill>
          </a:ln>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Font typeface="Wingdings" pitchFamily="2" charset="2"/>
              <a:buNone/>
            </a:pPr>
            <a:endParaRPr lang="en-US" dirty="0"/>
          </a:p>
          <a:p>
            <a:pPr marL="0" indent="0">
              <a:buFont typeface="Wingdings" pitchFamily="2" charset="2"/>
              <a:buNone/>
            </a:pPr>
            <a:r>
              <a:rPr lang="en-US" dirty="0"/>
              <a:t>46) Of the elements below, __________ reacts the most quickly with water.</a:t>
            </a:r>
          </a:p>
          <a:p>
            <a:pPr marL="0" indent="0">
              <a:buFont typeface="Wingdings" pitchFamily="2" charset="2"/>
              <a:buNone/>
            </a:pPr>
            <a:r>
              <a:rPr lang="en-US" dirty="0"/>
              <a:t> A) sodium </a:t>
            </a:r>
          </a:p>
          <a:p>
            <a:pPr marL="0" indent="0">
              <a:buFont typeface="Wingdings" pitchFamily="2" charset="2"/>
              <a:buNone/>
            </a:pPr>
            <a:r>
              <a:rPr lang="en-US" dirty="0"/>
              <a:t>B) barium </a:t>
            </a:r>
          </a:p>
          <a:p>
            <a:pPr marL="0" indent="0">
              <a:buFont typeface="Wingdings" pitchFamily="2" charset="2"/>
              <a:buNone/>
            </a:pPr>
            <a:r>
              <a:rPr lang="en-US" dirty="0"/>
              <a:t>C) calcium </a:t>
            </a:r>
          </a:p>
          <a:p>
            <a:pPr marL="0" indent="0">
              <a:buFont typeface="Wingdings" pitchFamily="2" charset="2"/>
              <a:buNone/>
            </a:pPr>
            <a:r>
              <a:rPr lang="en-US" dirty="0"/>
              <a:t>D) cesium</a:t>
            </a:r>
          </a:p>
          <a:p>
            <a:pPr marL="0" indent="0">
              <a:buFont typeface="Wingdings" pitchFamily="2" charset="2"/>
              <a:buNone/>
            </a:pPr>
            <a:r>
              <a:rPr lang="en-US" dirty="0"/>
              <a:t> E) magnesium</a:t>
            </a:r>
          </a:p>
        </p:txBody>
      </p:sp>
      <p:sp>
        <p:nvSpPr>
          <p:cNvPr id="9" name="Frame 8"/>
          <p:cNvSpPr/>
          <p:nvPr/>
        </p:nvSpPr>
        <p:spPr>
          <a:xfrm>
            <a:off x="2229264" y="4333335"/>
            <a:ext cx="1543511"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8889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Chemical Properties within a Group and across a Period</a:t>
            </a:r>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5154600" y="1191406"/>
            <a:ext cx="3915522" cy="4691100"/>
          </a:xfrm>
          <a:prstGeom prst="rect">
            <a:avLst/>
          </a:prstGeom>
        </p:spPr>
        <p:txBody>
          <a:bodyPr lIns="91425" tIns="91425" rIns="91425" bIns="91425" anchor="t" anchorCtr="0">
            <a:noAutofit/>
          </a:bodyPr>
          <a:lstStyle/>
          <a:p>
            <a:pPr marL="457200" lvl="0" indent="-228600" rtl="0">
              <a:spcBef>
                <a:spcPts val="0"/>
              </a:spcBef>
            </a:pPr>
            <a:r>
              <a:rPr lang="en-US" dirty="0"/>
              <a:t>Group 1 metals more </a:t>
            </a:r>
          </a:p>
          <a:p>
            <a:pPr lvl="0" indent="0" rtl="0">
              <a:spcBef>
                <a:spcPts val="0"/>
              </a:spcBef>
              <a:buNone/>
            </a:pPr>
            <a:r>
              <a:rPr lang="en-US" dirty="0"/>
              <a:t>reactive than group 2 </a:t>
            </a:r>
          </a:p>
          <a:p>
            <a:pPr lvl="0" indent="0" rtl="0">
              <a:spcBef>
                <a:spcPts val="0"/>
              </a:spcBef>
              <a:buNone/>
            </a:pPr>
            <a:r>
              <a:rPr lang="en-US" dirty="0"/>
              <a:t>metals</a:t>
            </a:r>
          </a:p>
          <a:p>
            <a:pPr marL="457200" lvl="0" indent="-228600" rtl="0">
              <a:spcBef>
                <a:spcPts val="0"/>
              </a:spcBef>
            </a:pPr>
            <a:r>
              <a:rPr lang="en-US" dirty="0"/>
              <a:t>Reactivity increases as you go down a group</a:t>
            </a:r>
          </a:p>
          <a:p>
            <a:pPr marL="457200" lvl="0" indent="-228600" rtl="0">
              <a:spcBef>
                <a:spcPts val="0"/>
              </a:spcBef>
            </a:pPr>
            <a:r>
              <a:rPr lang="en-US" dirty="0"/>
              <a:t>Metals on left form basic oxides</a:t>
            </a:r>
          </a:p>
          <a:p>
            <a:pPr marL="914400" lvl="1" indent="-228600" rtl="0">
              <a:spcBef>
                <a:spcPts val="0"/>
              </a:spcBef>
            </a:pPr>
            <a:r>
              <a:rPr lang="en-US" dirty="0"/>
              <a:t>Ex.  Na</a:t>
            </a:r>
            <a:r>
              <a:rPr lang="en-US" baseline="-25000" dirty="0"/>
              <a:t>2</a:t>
            </a:r>
            <a:r>
              <a:rPr lang="en-US" dirty="0"/>
              <a:t>O + H</a:t>
            </a:r>
            <a:r>
              <a:rPr lang="en-US" baseline="-25000" dirty="0"/>
              <a:t>2</a:t>
            </a:r>
            <a:r>
              <a:rPr lang="en-US" dirty="0"/>
              <a:t>O → 2 </a:t>
            </a:r>
            <a:r>
              <a:rPr lang="en-US" dirty="0" err="1"/>
              <a:t>NaOH</a:t>
            </a:r>
            <a:endParaRPr lang="en-US" dirty="0"/>
          </a:p>
          <a:p>
            <a:pPr marL="457200" lvl="0" indent="-228600" rtl="0">
              <a:spcBef>
                <a:spcPts val="0"/>
              </a:spcBef>
            </a:pPr>
            <a:r>
              <a:rPr lang="en-US" dirty="0"/>
              <a:t>Nonmetals on right form form acidic oxides</a:t>
            </a:r>
          </a:p>
          <a:p>
            <a:pPr marL="914400" lvl="1" indent="-228600" rtl="0">
              <a:spcBef>
                <a:spcPts val="0"/>
              </a:spcBef>
            </a:pPr>
            <a:r>
              <a:rPr lang="en-US" dirty="0"/>
              <a:t>Ex. SO</a:t>
            </a:r>
            <a:r>
              <a:rPr lang="en-US" baseline="-25000" dirty="0"/>
              <a:t>3</a:t>
            </a:r>
            <a:r>
              <a:rPr lang="en-US" dirty="0"/>
              <a:t> + H</a:t>
            </a:r>
            <a:r>
              <a:rPr lang="en-US" baseline="-25000" dirty="0"/>
              <a:t>2</a:t>
            </a:r>
            <a:r>
              <a:rPr lang="en-US" dirty="0"/>
              <a:t>O → H</a:t>
            </a:r>
            <a:r>
              <a:rPr lang="en-US" baseline="-25000" dirty="0"/>
              <a:t>2</a:t>
            </a:r>
            <a:r>
              <a:rPr lang="en-US" dirty="0"/>
              <a:t>SO</a:t>
            </a:r>
            <a:r>
              <a:rPr lang="en-US" baseline="-25000" dirty="0"/>
              <a:t>4</a:t>
            </a:r>
          </a:p>
          <a:p>
            <a:pPr marL="457200" lvl="0" indent="-228600" rtl="0">
              <a:spcBef>
                <a:spcPts val="0"/>
              </a:spcBef>
            </a:pPr>
            <a:r>
              <a:rPr lang="en-US" dirty="0"/>
              <a:t>Elements in the middle, like Al, </a:t>
            </a:r>
            <a:r>
              <a:rPr lang="en-US" dirty="0" err="1"/>
              <a:t>Ga</a:t>
            </a:r>
            <a:r>
              <a:rPr lang="en-US" dirty="0"/>
              <a:t>, </a:t>
            </a:r>
            <a:r>
              <a:rPr lang="en-US" dirty="0" err="1"/>
              <a:t>etc</a:t>
            </a:r>
            <a:r>
              <a:rPr lang="en-US" dirty="0"/>
              <a:t> can behave </a:t>
            </a:r>
            <a:r>
              <a:rPr lang="en-US" dirty="0" err="1"/>
              <a:t>amphoterically</a:t>
            </a:r>
            <a:endParaRPr lang="en-US" dirty="0"/>
          </a:p>
          <a:p>
            <a:pPr marL="457200" lvl="0" indent="-228600" rtl="0">
              <a:spcBef>
                <a:spcPts val="0"/>
              </a:spcBef>
            </a:pPr>
            <a:r>
              <a:rPr lang="en-US" dirty="0"/>
              <a:t>If SiO</a:t>
            </a:r>
            <a:r>
              <a:rPr lang="en-US" baseline="-25000" dirty="0"/>
              <a:t>2</a:t>
            </a:r>
            <a:r>
              <a:rPr lang="en-US" dirty="0"/>
              <a:t> can be a ceramic then SnO</a:t>
            </a:r>
            <a:r>
              <a:rPr lang="en-US" baseline="-25000" dirty="0"/>
              <a:t>2</a:t>
            </a:r>
            <a:r>
              <a:rPr lang="en-US" dirty="0"/>
              <a:t> may be as well since both in the same group</a:t>
            </a:r>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9402" y="6212330"/>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1.11: Analyze data, based on periodicity &amp; properties of binary compounds, to identify patterns &amp; generate hypotheses related to molecular design of compounds </a:t>
            </a:r>
            <a:r>
              <a:rPr lang="en-US" sz="1800" dirty="0">
                <a:solidFill>
                  <a:schemeClr val="dk1"/>
                </a:solidFill>
                <a:latin typeface="Rokkitt"/>
                <a:ea typeface="Rokkitt"/>
                <a:cs typeface="Rokkitt"/>
                <a:sym typeface="Rokkitt"/>
              </a:rPr>
              <a:t>		</a:t>
            </a:r>
          </a:p>
        </p:txBody>
      </p:sp>
      <p:sp>
        <p:nvSpPr>
          <p:cNvPr id="226" name="Shape 226"/>
          <p:cNvSpPr txBox="1"/>
          <p:nvPr/>
        </p:nvSpPr>
        <p:spPr>
          <a:xfrm>
            <a:off x="8090622" y="-24659"/>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99882"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latin typeface="Rokkitt"/>
                <a:ea typeface="Rokkitt"/>
                <a:cs typeface="Rokkitt"/>
                <a:sym typeface="Rokkitt"/>
                <a:hlinkClick r:id="rId4"/>
              </a:rPr>
              <a:t>Video</a:t>
            </a:r>
          </a:p>
        </p:txBody>
      </p:sp>
      <p:pic>
        <p:nvPicPr>
          <p:cNvPr id="230" name="Shape 230"/>
          <p:cNvPicPr preferRelativeResize="0"/>
          <p:nvPr/>
        </p:nvPicPr>
        <p:blipFill>
          <a:blip r:embed="rId5">
            <a:alphaModFix/>
          </a:blip>
          <a:stretch>
            <a:fillRect/>
          </a:stretch>
        </p:blipFill>
        <p:spPr>
          <a:xfrm>
            <a:off x="70525" y="1523900"/>
            <a:ext cx="5418550" cy="4363950"/>
          </a:xfrm>
          <a:prstGeom prst="rect">
            <a:avLst/>
          </a:prstGeom>
          <a:noFill/>
          <a:ln>
            <a:noFill/>
          </a:ln>
        </p:spPr>
      </p:pic>
      <p:sp>
        <p:nvSpPr>
          <p:cNvPr id="3" name="TextBox 2"/>
          <p:cNvSpPr txBox="1"/>
          <p:nvPr/>
        </p:nvSpPr>
        <p:spPr>
          <a:xfrm>
            <a:off x="4414026" y="5424755"/>
            <a:ext cx="641144" cy="276999"/>
          </a:xfrm>
          <a:prstGeom prst="rect">
            <a:avLst/>
          </a:prstGeom>
          <a:solidFill>
            <a:schemeClr val="bg1"/>
          </a:solidFill>
        </p:spPr>
        <p:txBody>
          <a:bodyPr wrap="square" rtlCol="0">
            <a:spAutoFit/>
          </a:bodyPr>
          <a:lstStyle/>
          <a:p>
            <a:pPr algn="dist"/>
            <a:r>
              <a:rPr lang="en-US" sz="1200" dirty="0">
                <a:latin typeface="Times New Roman"/>
                <a:cs typeface="Times New Roman"/>
              </a:rPr>
              <a:t>attracts</a:t>
            </a:r>
          </a:p>
        </p:txBody>
      </p:sp>
      <p:sp>
        <p:nvSpPr>
          <p:cNvPr id="12" name="TextBox 11"/>
          <p:cNvSpPr txBox="1"/>
          <p:nvPr/>
        </p:nvSpPr>
        <p:spPr>
          <a:xfrm>
            <a:off x="7821476" y="5176866"/>
            <a:ext cx="353746" cy="276999"/>
          </a:xfrm>
          <a:prstGeom prst="rect">
            <a:avLst/>
          </a:prstGeom>
          <a:solidFill>
            <a:schemeClr val="bg1"/>
          </a:solidFill>
        </p:spPr>
        <p:txBody>
          <a:bodyPr wrap="square" rtlCol="0">
            <a:spAutoFit/>
          </a:bodyPr>
          <a:lstStyle/>
          <a:p>
            <a:pPr algn="dist"/>
            <a:r>
              <a:rPr lang="en-US" sz="1200" dirty="0">
                <a:latin typeface="Times"/>
                <a:cs typeface="Times"/>
              </a:rPr>
              <a:t>its</a:t>
            </a:r>
          </a:p>
        </p:txBody>
      </p:sp>
      <p:pic>
        <p:nvPicPr>
          <p:cNvPr id="4" name="Picture 3" descr="Screen Shot 2016-04-09 at 3.54.28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516" y="1110447"/>
            <a:ext cx="8529798" cy="484687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519135" y="4101127"/>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Click reveals answer and explanation.</a:t>
            </a:r>
          </a:p>
        </p:txBody>
      </p:sp>
    </p:spTree>
    <p:extLst>
      <p:ext uri="{BB962C8B-B14F-4D97-AF65-F5344CB8AC3E}">
        <p14:creationId xmlns:p14="http://schemas.microsoft.com/office/powerpoint/2010/main" val="193421614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1" presetClass="entr" presetSubtype="0" fill="hold" grpId="1" nodeType="with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Shape 248"/>
          <p:cNvSpPr txBox="1">
            <a:spLocks noGrp="1"/>
          </p:cNvSpPr>
          <p:nvPr>
            <p:ph type="title"/>
          </p:nvPr>
        </p:nvSpPr>
        <p:spPr>
          <a:xfrm>
            <a:off x="498474" y="163262"/>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Classic Shell Model of Atom </a:t>
            </a:r>
            <a:r>
              <a:rPr lang="en-US" dirty="0" err="1"/>
              <a:t>vs</a:t>
            </a:r>
            <a:endParaRPr lang="en-US" dirty="0"/>
          </a:p>
          <a:p>
            <a:pPr marL="0" marR="0" lvl="0" indent="0" algn="l" rtl="0">
              <a:spcBef>
                <a:spcPts val="0"/>
              </a:spcBef>
              <a:buClr>
                <a:schemeClr val="accent1"/>
              </a:buClr>
              <a:buSzPct val="25000"/>
              <a:buFont typeface="Rokkitt"/>
              <a:buNone/>
            </a:pPr>
            <a:r>
              <a:rPr lang="en-US" dirty="0"/>
              <a:t>Quantum Mechanical Model</a:t>
            </a:r>
          </a:p>
        </p:txBody>
      </p:sp>
      <p:sp>
        <p:nvSpPr>
          <p:cNvPr id="250" name="Shape 250"/>
          <p:cNvSpPr txBox="1">
            <a:spLocks noGrp="1"/>
          </p:cNvSpPr>
          <p:nvPr>
            <p:ph type="body" idx="2"/>
          </p:nvPr>
        </p:nvSpPr>
        <p:spPr>
          <a:xfrm>
            <a:off x="4165604" y="1310247"/>
            <a:ext cx="4858149" cy="47535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r>
              <a:rPr lang="en-US" dirty="0"/>
              <a:t>Developed by Schrodinger and the position of an electron is now </a:t>
            </a:r>
          </a:p>
          <a:p>
            <a:pPr marL="114300" marR="0" lvl="0" indent="0" algn="l" rtl="0">
              <a:spcBef>
                <a:spcPts val="0"/>
              </a:spcBef>
              <a:buClr>
                <a:srgbClr val="595959"/>
              </a:buClr>
              <a:buSzPct val="100000"/>
              <a:buNone/>
            </a:pPr>
            <a:r>
              <a:rPr lang="en-US" dirty="0"/>
              <a:t>represented by a wave equation</a:t>
            </a:r>
          </a:p>
          <a:p>
            <a:pPr marL="457200" marR="0" lvl="0" indent="-228600" algn="l" rtl="0">
              <a:spcBef>
                <a:spcPts val="0"/>
              </a:spcBef>
            </a:pPr>
            <a:r>
              <a:rPr lang="en-US" dirty="0"/>
              <a:t>Most </a:t>
            </a:r>
            <a:r>
              <a:rPr lang="en-US" b="1" i="1" dirty="0"/>
              <a:t>probable</a:t>
            </a:r>
            <a:r>
              <a:rPr lang="en-US" dirty="0"/>
              <a:t> place of finding an electron is called an </a:t>
            </a:r>
            <a:r>
              <a:rPr lang="en-US" b="1" dirty="0"/>
              <a:t>ORBITAL</a:t>
            </a:r>
            <a:r>
              <a:rPr lang="en-US" dirty="0"/>
              <a:t> (90% probability)</a:t>
            </a:r>
          </a:p>
          <a:p>
            <a:pPr marL="457200" marR="0" lvl="0" indent="-228600" algn="l" rtl="0">
              <a:spcBef>
                <a:spcPts val="0"/>
              </a:spcBef>
            </a:pPr>
            <a:r>
              <a:rPr lang="en-US" dirty="0"/>
              <a:t>Each orbital can only hold 2 electrons with opposing spins (S, P, D &amp; F orbitals)</a:t>
            </a:r>
          </a:p>
          <a:p>
            <a:pPr marL="0" marR="0" lvl="0" indent="0" algn="l" rtl="0">
              <a:spcBef>
                <a:spcPts val="0"/>
              </a:spcBef>
              <a:buNone/>
            </a:pPr>
            <a:r>
              <a:rPr lang="en-US" b="1" u="sng" dirty="0"/>
              <a:t>Evidence for this theory:</a:t>
            </a:r>
          </a:p>
          <a:p>
            <a:pPr marL="457200" marR="0" lvl="0" indent="-228600" algn="l" rtl="0">
              <a:spcBef>
                <a:spcPts val="0"/>
              </a:spcBef>
            </a:pPr>
            <a:r>
              <a:rPr lang="en-US" dirty="0"/>
              <a:t>Work of </a:t>
            </a:r>
            <a:r>
              <a:rPr lang="en-US" dirty="0" err="1"/>
              <a:t>DeBroglie</a:t>
            </a:r>
            <a:r>
              <a:rPr lang="en-US" dirty="0"/>
              <a:t> and </a:t>
            </a:r>
            <a:r>
              <a:rPr lang="en-US" dirty="0" err="1"/>
              <a:t>PLanck</a:t>
            </a:r>
            <a:r>
              <a:rPr lang="en-US" dirty="0"/>
              <a:t> that electron had wavelike characteristics</a:t>
            </a:r>
          </a:p>
          <a:p>
            <a:pPr marL="457200" marR="0" lvl="0" indent="-228600" algn="l" rtl="0">
              <a:spcBef>
                <a:spcPts val="0"/>
              </a:spcBef>
            </a:pPr>
            <a:r>
              <a:rPr lang="en-US" dirty="0"/>
              <a:t>Heisenberg Uncertainty Principle - impossible to predict exact location of electron- contradicted Bohr</a:t>
            </a:r>
          </a:p>
          <a:p>
            <a:pPr marL="457200" marR="0" lvl="0" indent="-228600" algn="l" rtl="0">
              <a:spcBef>
                <a:spcPts val="0"/>
              </a:spcBef>
            </a:pPr>
            <a:r>
              <a:rPr lang="en-US" dirty="0"/>
              <a:t>This new evidence caused the Shell Theory to be replaced by the Quantum Mechanical Model of the atom</a:t>
            </a:r>
          </a:p>
        </p:txBody>
      </p:sp>
      <p:sp>
        <p:nvSpPr>
          <p:cNvPr id="251" name="Shape 251"/>
          <p:cNvSpPr/>
          <p:nvPr/>
        </p:nvSpPr>
        <p:spPr>
          <a:xfrm>
            <a:off x="328725" y="1383410"/>
            <a:ext cx="3779400" cy="1523100"/>
          </a:xfrm>
          <a:prstGeom prst="rect">
            <a:avLst/>
          </a:prstGeom>
          <a:no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000" b="1" dirty="0">
                <a:solidFill>
                  <a:schemeClr val="accent3"/>
                </a:solidFill>
                <a:ea typeface="Rokkitt"/>
                <a:cs typeface="Rokkitt"/>
                <a:sym typeface="Rokkitt"/>
              </a:rPr>
              <a:t>Quantum Mechanical Model</a:t>
            </a:r>
          </a:p>
        </p:txBody>
      </p:sp>
      <p:sp>
        <p:nvSpPr>
          <p:cNvPr id="252" name="Shape 252"/>
          <p:cNvSpPr txBox="1"/>
          <p:nvPr/>
        </p:nvSpPr>
        <p:spPr>
          <a:xfrm>
            <a:off x="0" y="6223928"/>
            <a:ext cx="9144000" cy="5757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1.12: Explain why data suggests (or not) the need to refine a model from a classical shell model with the quantum mechanical model</a:t>
            </a:r>
            <a:r>
              <a:rPr lang="en-US" sz="1800" dirty="0">
                <a:solidFill>
                  <a:schemeClr val="dk1"/>
                </a:solidFill>
                <a:latin typeface="Rokkitt"/>
                <a:ea typeface="Rokkitt"/>
                <a:cs typeface="Rokkitt"/>
                <a:sym typeface="Rokkitt"/>
              </a:rPr>
              <a:t>																</a:t>
            </a:r>
          </a:p>
        </p:txBody>
      </p:sp>
      <p:sp>
        <p:nvSpPr>
          <p:cNvPr id="253" name="Shape 253"/>
          <p:cNvSpPr txBox="1"/>
          <p:nvPr/>
        </p:nvSpPr>
        <p:spPr>
          <a:xfrm>
            <a:off x="7963964" y="-32650"/>
            <a:ext cx="1036719"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u="sng" dirty="0">
                <a:solidFill>
                  <a:schemeClr val="hlink"/>
                </a:solidFill>
                <a:latin typeface="Rokkitt"/>
                <a:ea typeface="Rokkitt"/>
                <a:cs typeface="Rokkitt"/>
                <a:sym typeface="Rokkitt"/>
                <a:hlinkClick r:id="rId3"/>
              </a:rPr>
              <a:t> </a:t>
            </a:r>
            <a:r>
              <a:rPr lang="en-US" sz="1800" u="sng" dirty="0">
                <a:solidFill>
                  <a:schemeClr val="hlink"/>
                </a:solidFill>
                <a:ea typeface="Rokkitt"/>
                <a:cs typeface="Rokkitt"/>
                <a:sym typeface="Rokkitt"/>
                <a:hlinkClick r:id="rId3"/>
              </a:rPr>
              <a:t>Source</a:t>
            </a:r>
          </a:p>
        </p:txBody>
      </p:sp>
      <p:sp>
        <p:nvSpPr>
          <p:cNvPr id="254" name="Shape 254"/>
          <p:cNvSpPr txBox="1"/>
          <p:nvPr/>
        </p:nvSpPr>
        <p:spPr>
          <a:xfrm>
            <a:off x="8128854" y="1847056"/>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p>
        </p:txBody>
      </p:sp>
      <p:pic>
        <p:nvPicPr>
          <p:cNvPr id="255" name="Shape 255"/>
          <p:cNvPicPr preferRelativeResize="0"/>
          <p:nvPr/>
        </p:nvPicPr>
        <p:blipFill>
          <a:blip r:embed="rId5">
            <a:alphaModFix/>
          </a:blip>
          <a:stretch>
            <a:fillRect/>
          </a:stretch>
        </p:blipFill>
        <p:spPr>
          <a:xfrm>
            <a:off x="172620" y="2132915"/>
            <a:ext cx="4537323" cy="3634936"/>
          </a:xfrm>
          <a:prstGeom prst="rect">
            <a:avLst/>
          </a:prstGeom>
          <a:noFill/>
          <a:ln>
            <a:noFill/>
          </a:ln>
        </p:spPr>
      </p:pic>
      <p:sp>
        <p:nvSpPr>
          <p:cNvPr id="9" name="Shape 250"/>
          <p:cNvSpPr txBox="1">
            <a:spLocks/>
          </p:cNvSpPr>
          <p:nvPr/>
        </p:nvSpPr>
        <p:spPr>
          <a:xfrm>
            <a:off x="4143690" y="1387935"/>
            <a:ext cx="4858149" cy="4753500"/>
          </a:xfrm>
          <a:prstGeom prst="rect">
            <a:avLst/>
          </a:prstGeom>
          <a:solidFill>
            <a:schemeClr val="bg1"/>
          </a:solidFill>
          <a:ln>
            <a:noFill/>
          </a:ln>
        </p:spPr>
        <p:txBody>
          <a:bodyPr vert="horz" lIns="91425" tIns="45700" rIns="91425" bIns="45700" rtlCol="0" anchor="t" anchorCtr="0">
            <a:noAutofit/>
          </a:bodyPr>
          <a:lstStyle>
            <a:lvl1pPr marL="228600" indent="-228600" algn="l" defTabSz="914400" rtl="0" eaLnBrk="1" latinLnBrk="0" hangingPunct="1">
              <a:spcBef>
                <a:spcPts val="20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a:solidFill>
                  <a:schemeClr val="tx1">
                    <a:lumMod val="65000"/>
                    <a:lumOff val="35000"/>
                  </a:schemeClr>
                </a:solidFill>
                <a:latin typeface="+mn-lt"/>
                <a:ea typeface="+mn-ea"/>
                <a:cs typeface="+mn-cs"/>
              </a:defRPr>
            </a:lvl9pPr>
          </a:lstStyle>
          <a:p>
            <a:pPr marL="114300" indent="0">
              <a:spcBef>
                <a:spcPts val="0"/>
              </a:spcBef>
              <a:buClr>
                <a:srgbClr val="595959"/>
              </a:buClr>
              <a:buSzPct val="100000"/>
              <a:buFont typeface="Wingdings" pitchFamily="2" charset="2"/>
              <a:buNone/>
            </a:pPr>
            <a:r>
              <a:rPr lang="en-US" dirty="0"/>
              <a:t>Developed by Schrodinger and the position of an electron is now </a:t>
            </a:r>
          </a:p>
          <a:p>
            <a:pPr marL="114300" indent="0">
              <a:spcBef>
                <a:spcPts val="0"/>
              </a:spcBef>
              <a:buClr>
                <a:srgbClr val="595959"/>
              </a:buClr>
              <a:buSzPct val="100000"/>
              <a:buFont typeface="Wingdings" pitchFamily="2" charset="2"/>
              <a:buNone/>
            </a:pPr>
            <a:r>
              <a:rPr lang="en-US" dirty="0"/>
              <a:t>represented by a wave equation</a:t>
            </a:r>
          </a:p>
          <a:p>
            <a:pPr marL="457200">
              <a:spcBef>
                <a:spcPts val="0"/>
              </a:spcBef>
            </a:pPr>
            <a:r>
              <a:rPr lang="en-US" dirty="0"/>
              <a:t>Most </a:t>
            </a:r>
            <a:r>
              <a:rPr lang="en-US" b="1" i="1" dirty="0"/>
              <a:t>probable</a:t>
            </a:r>
            <a:r>
              <a:rPr lang="en-US" dirty="0"/>
              <a:t> place of finding an electron is called an </a:t>
            </a:r>
            <a:r>
              <a:rPr lang="en-US" b="1" dirty="0"/>
              <a:t>ORBITAL</a:t>
            </a:r>
            <a:r>
              <a:rPr lang="en-US" dirty="0"/>
              <a:t> (90% probability)</a:t>
            </a:r>
          </a:p>
          <a:p>
            <a:pPr marL="457200">
              <a:spcBef>
                <a:spcPts val="0"/>
              </a:spcBef>
            </a:pPr>
            <a:r>
              <a:rPr lang="en-US" dirty="0"/>
              <a:t>Each orbital can only hold 2 electrons with opposing spins (S, P, D &amp; F orbitals)</a:t>
            </a:r>
          </a:p>
          <a:p>
            <a:pPr marL="0" indent="0">
              <a:spcBef>
                <a:spcPts val="0"/>
              </a:spcBef>
              <a:buFont typeface="Wingdings" pitchFamily="2" charset="2"/>
              <a:buNone/>
            </a:pPr>
            <a:r>
              <a:rPr lang="en-US" b="1" u="sng" dirty="0"/>
              <a:t>Evidence for this theory:</a:t>
            </a:r>
          </a:p>
          <a:p>
            <a:pPr marL="457200">
              <a:spcBef>
                <a:spcPts val="0"/>
              </a:spcBef>
            </a:pPr>
            <a:r>
              <a:rPr lang="en-US" dirty="0"/>
              <a:t>Work of </a:t>
            </a:r>
            <a:r>
              <a:rPr lang="en-US" dirty="0" err="1"/>
              <a:t>DeBroglie</a:t>
            </a:r>
            <a:r>
              <a:rPr lang="en-US" dirty="0"/>
              <a:t> and Planck that electron had wavelike characteristics</a:t>
            </a:r>
          </a:p>
          <a:p>
            <a:pPr marL="457200">
              <a:spcBef>
                <a:spcPts val="0"/>
              </a:spcBef>
            </a:pPr>
            <a:r>
              <a:rPr lang="en-US" dirty="0"/>
              <a:t>Heisenberg Uncertainty Principle - impossible to predict exact location of electron- contradicted Bohr</a:t>
            </a:r>
          </a:p>
          <a:p>
            <a:pPr marL="457200">
              <a:spcBef>
                <a:spcPts val="0"/>
              </a:spcBef>
            </a:pPr>
            <a:r>
              <a:rPr lang="en-US" dirty="0"/>
              <a:t>This new evidence caused the Shell Theory to be replaced by the Quantum Mechanical Model of the atom</a:t>
            </a:r>
          </a:p>
        </p:txBody>
      </p:sp>
      <p:pic>
        <p:nvPicPr>
          <p:cNvPr id="10" name="Shape 242"/>
          <p:cNvPicPr preferRelativeResize="0"/>
          <p:nvPr/>
        </p:nvPicPr>
        <p:blipFill>
          <a:blip r:embed="rId6">
            <a:alphaModFix/>
          </a:blip>
          <a:stretch>
            <a:fillRect/>
          </a:stretch>
        </p:blipFill>
        <p:spPr>
          <a:xfrm>
            <a:off x="161727" y="2388873"/>
            <a:ext cx="4039900" cy="3536206"/>
          </a:xfrm>
          <a:prstGeom prst="rect">
            <a:avLst/>
          </a:prstGeom>
          <a:noFill/>
          <a:ln>
            <a:noFill/>
          </a:ln>
        </p:spPr>
      </p:pic>
      <p:sp>
        <p:nvSpPr>
          <p:cNvPr id="11" name="Shape 238"/>
          <p:cNvSpPr/>
          <p:nvPr/>
        </p:nvSpPr>
        <p:spPr>
          <a:xfrm>
            <a:off x="199679" y="1386071"/>
            <a:ext cx="3875400" cy="1154160"/>
          </a:xfrm>
          <a:prstGeom prst="rect">
            <a:avLst/>
          </a:prstGeom>
          <a:solidFill>
            <a:schemeClr val="bg1"/>
          </a:solidFill>
          <a:ln>
            <a:noFill/>
          </a:ln>
        </p:spPr>
        <p:txBody>
          <a:bodyPr lIns="91425" tIns="45700" rIns="91425" bIns="45700" anchor="t" anchorCtr="0">
            <a:noAutofit/>
          </a:bodyPr>
          <a:lstStyle/>
          <a:p>
            <a:pPr marL="0" marR="0" lvl="0" indent="0" algn="ctr" rtl="0">
              <a:spcBef>
                <a:spcPts val="0"/>
              </a:spcBef>
              <a:buClr>
                <a:schemeClr val="accent1"/>
              </a:buClr>
              <a:buSzPct val="25000"/>
              <a:buFont typeface="Noto Sans Symbols"/>
              <a:buNone/>
            </a:pPr>
            <a:r>
              <a:rPr lang="en-US" sz="3600" b="1" dirty="0">
                <a:solidFill>
                  <a:schemeClr val="accent3"/>
                </a:solidFill>
                <a:ea typeface="Rokkitt"/>
                <a:cs typeface="Rokkitt"/>
                <a:sym typeface="Rokkitt"/>
              </a:rPr>
              <a:t>Shell Model - Bohr</a:t>
            </a:r>
          </a:p>
        </p:txBody>
      </p:sp>
    </p:spTree>
    <p:extLst>
      <p:ext uri="{BB962C8B-B14F-4D97-AF65-F5344CB8AC3E}">
        <p14:creationId xmlns:p14="http://schemas.microsoft.com/office/powerpoint/2010/main" val="36527854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1" nodeType="clickEffect">
                                  <p:stCondLst>
                                    <p:cond delay="0"/>
                                  </p:stCondLst>
                                  <p:childTnLst>
                                    <p:animEffect transition="out" filter="dissolv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9" presetClass="exit" presetSubtype="0" fill="hold" nodeType="withEffect">
                                  <p:stCondLst>
                                    <p:cond delay="0"/>
                                  </p:stCondLst>
                                  <p:childTnLst>
                                    <p:animEffect transition="out" filter="dissolv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Shape 260"/>
          <p:cNvSpPr txBox="1">
            <a:spLocks noGrp="1"/>
          </p:cNvSpPr>
          <p:nvPr>
            <p:ph type="title"/>
          </p:nvPr>
        </p:nvSpPr>
        <p:spPr>
          <a:xfrm>
            <a:off x="498374" y="163262"/>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Shell Model is consistent with Ionization Energy Data</a:t>
            </a:r>
          </a:p>
        </p:txBody>
      </p:sp>
      <p:sp>
        <p:nvSpPr>
          <p:cNvPr id="261" name="Shape 261"/>
          <p:cNvSpPr txBox="1">
            <a:spLocks noGrp="1"/>
          </p:cNvSpPr>
          <p:nvPr>
            <p:ph type="body" idx="1"/>
          </p:nvPr>
        </p:nvSpPr>
        <p:spPr>
          <a:xfrm>
            <a:off x="280737" y="1470525"/>
            <a:ext cx="3875381" cy="4959684"/>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262" name="Shape 262"/>
          <p:cNvSpPr txBox="1">
            <a:spLocks noGrp="1"/>
          </p:cNvSpPr>
          <p:nvPr>
            <p:ph type="body" idx="2"/>
          </p:nvPr>
        </p:nvSpPr>
        <p:spPr>
          <a:xfrm>
            <a:off x="4790334" y="1046859"/>
            <a:ext cx="4567893" cy="50706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endParaRPr lang="en-US" dirty="0"/>
          </a:p>
          <a:p>
            <a:pPr marL="114300" marR="0" lvl="0" indent="0" algn="l" rtl="0">
              <a:spcBef>
                <a:spcPts val="0"/>
              </a:spcBef>
              <a:buClr>
                <a:srgbClr val="595959"/>
              </a:buClr>
              <a:buSzPct val="100000"/>
              <a:buNone/>
            </a:pPr>
            <a:r>
              <a:rPr lang="en-US" dirty="0"/>
              <a:t>The patterns  shown by </a:t>
            </a:r>
          </a:p>
          <a:p>
            <a:pPr marL="114300" marR="0" lvl="0" indent="0" algn="l" rtl="0">
              <a:spcBef>
                <a:spcPts val="0"/>
              </a:spcBef>
              <a:buClr>
                <a:srgbClr val="595959"/>
              </a:buClr>
              <a:buSzPct val="100000"/>
              <a:buNone/>
            </a:pPr>
            <a:r>
              <a:rPr lang="en-US" dirty="0"/>
              <a:t>the IE graph can be </a:t>
            </a:r>
          </a:p>
          <a:p>
            <a:pPr marL="114300" marR="0" lvl="0" indent="0" algn="l" rtl="0">
              <a:spcBef>
                <a:spcPts val="0"/>
              </a:spcBef>
              <a:buClr>
                <a:srgbClr val="595959"/>
              </a:buClr>
              <a:buSzPct val="100000"/>
              <a:buNone/>
            </a:pPr>
            <a:r>
              <a:rPr lang="en-US" dirty="0"/>
              <a:t>explained by Coulomb’s law</a:t>
            </a:r>
          </a:p>
          <a:p>
            <a:pPr marL="457200" marR="0" lvl="0" indent="-228600" algn="l" rtl="0">
              <a:spcBef>
                <a:spcPts val="0"/>
              </a:spcBef>
            </a:pPr>
            <a:r>
              <a:rPr lang="en-US" dirty="0"/>
              <a:t>As atomic number increases, would expect the ionization energy to constantly increase</a:t>
            </a:r>
          </a:p>
          <a:p>
            <a:pPr marL="457200" marR="0" lvl="0" indent="-228600" algn="l" rtl="0">
              <a:spcBef>
                <a:spcPts val="0"/>
              </a:spcBef>
            </a:pPr>
            <a:r>
              <a:rPr lang="en-US" dirty="0"/>
              <a:t>Graph shows that this is NOT observed. WHY NOT?</a:t>
            </a:r>
          </a:p>
          <a:p>
            <a:pPr marL="457200" marR="0" lvl="0" indent="-228600" algn="l" rtl="0">
              <a:spcBef>
                <a:spcPts val="0"/>
              </a:spcBef>
            </a:pPr>
            <a:r>
              <a:rPr lang="en-US" dirty="0"/>
              <a:t>The data implies that a shell becomes full at the end of each period</a:t>
            </a:r>
          </a:p>
          <a:p>
            <a:pPr marL="457200" marR="0" lvl="0" indent="-228600" algn="l" rtl="0">
              <a:spcBef>
                <a:spcPts val="0"/>
              </a:spcBef>
            </a:pPr>
            <a:r>
              <a:rPr lang="en-US" dirty="0"/>
              <a:t>Therefore the next electron added must be in a new shell farther away from the nucleus.</a:t>
            </a:r>
          </a:p>
          <a:p>
            <a:pPr marL="457200" marR="0" lvl="0" indent="-228600" algn="l" rtl="0">
              <a:spcBef>
                <a:spcPts val="0"/>
              </a:spcBef>
            </a:pPr>
            <a:r>
              <a:rPr lang="en-US" dirty="0"/>
              <a:t>This is supported by the fact that the ionization energy drops despite the addition positive charge in the nucleus</a:t>
            </a:r>
          </a:p>
        </p:txBody>
      </p:sp>
      <p:sp>
        <p:nvSpPr>
          <p:cNvPr id="263" name="Shape 263"/>
          <p:cNvSpPr/>
          <p:nvPr/>
        </p:nvSpPr>
        <p:spPr>
          <a:xfrm>
            <a:off x="376645" y="1313125"/>
            <a:ext cx="4584600" cy="7746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Font typeface="Noto Sans Symbols"/>
              <a:buNone/>
            </a:pPr>
            <a:endParaRPr sz="2400" b="0" i="0" u="none" strike="noStrike" cap="none">
              <a:solidFill>
                <a:schemeClr val="accent3"/>
              </a:solidFill>
              <a:latin typeface="Rokkitt"/>
              <a:ea typeface="Rokkitt"/>
              <a:cs typeface="Rokkitt"/>
              <a:sym typeface="Rokkitt"/>
            </a:endParaRPr>
          </a:p>
        </p:txBody>
      </p:sp>
      <p:sp>
        <p:nvSpPr>
          <p:cNvPr id="264" name="Shape 264"/>
          <p:cNvSpPr txBox="1"/>
          <p:nvPr/>
        </p:nvSpPr>
        <p:spPr>
          <a:xfrm>
            <a:off x="0" y="623042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1.13 Given information about a particular model of the atom, the student is able to determine if the model is consistent with specified evidence</a:t>
            </a:r>
            <a:r>
              <a:rPr lang="en-US" sz="1800" dirty="0">
                <a:solidFill>
                  <a:schemeClr val="dk1"/>
                </a:solidFill>
                <a:latin typeface="Rokkitt"/>
                <a:ea typeface="Rokkitt"/>
                <a:cs typeface="Rokkitt"/>
                <a:sym typeface="Rokkitt"/>
              </a:rPr>
              <a:t>																</a:t>
            </a:r>
          </a:p>
        </p:txBody>
      </p:sp>
      <p:sp>
        <p:nvSpPr>
          <p:cNvPr id="265" name="Shape 265"/>
          <p:cNvSpPr txBox="1"/>
          <p:nvPr/>
        </p:nvSpPr>
        <p:spPr>
          <a:xfrm>
            <a:off x="8054774" y="-49316"/>
            <a:ext cx="963428"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Source</a:t>
            </a:r>
          </a:p>
        </p:txBody>
      </p:sp>
      <p:sp>
        <p:nvSpPr>
          <p:cNvPr id="266" name="Shape 266"/>
          <p:cNvSpPr txBox="1"/>
          <p:nvPr/>
        </p:nvSpPr>
        <p:spPr>
          <a:xfrm>
            <a:off x="8141084" y="180444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p>
        </p:txBody>
      </p:sp>
      <p:pic>
        <p:nvPicPr>
          <p:cNvPr id="267" name="Shape 267"/>
          <p:cNvPicPr preferRelativeResize="0"/>
          <p:nvPr/>
        </p:nvPicPr>
        <p:blipFill>
          <a:blip r:embed="rId5">
            <a:alphaModFix/>
          </a:blip>
          <a:stretch>
            <a:fillRect/>
          </a:stretch>
        </p:blipFill>
        <p:spPr>
          <a:xfrm>
            <a:off x="0" y="1404351"/>
            <a:ext cx="4961124" cy="4454243"/>
          </a:xfrm>
          <a:prstGeom prst="rect">
            <a:avLst/>
          </a:prstGeom>
          <a:noFill/>
          <a:ln>
            <a:no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939" y="1724175"/>
            <a:ext cx="8863263" cy="3584770"/>
          </a:xfrm>
          <a:prstGeom prst="rect">
            <a:avLst/>
          </a:prstGeom>
          <a:ln w="76200">
            <a:solidFill>
              <a:schemeClr val="accent1"/>
            </a:solidFill>
          </a:ln>
        </p:spPr>
      </p:pic>
      <p:sp>
        <p:nvSpPr>
          <p:cNvPr id="11" name="Frame 10"/>
          <p:cNvSpPr/>
          <p:nvPr/>
        </p:nvSpPr>
        <p:spPr>
          <a:xfrm>
            <a:off x="4961124" y="4101199"/>
            <a:ext cx="1962190" cy="410919"/>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Frame 11"/>
          <p:cNvSpPr/>
          <p:nvPr/>
        </p:nvSpPr>
        <p:spPr>
          <a:xfrm>
            <a:off x="498374" y="3799535"/>
            <a:ext cx="818052" cy="301664"/>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86762282"/>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pic>
        <p:nvPicPr>
          <p:cNvPr id="279" name="Shape 279"/>
          <p:cNvPicPr preferRelativeResize="0"/>
          <p:nvPr/>
        </p:nvPicPr>
        <p:blipFill>
          <a:blip r:embed="rId3">
            <a:alphaModFix/>
          </a:blip>
          <a:stretch>
            <a:fillRect/>
          </a:stretch>
        </p:blipFill>
        <p:spPr>
          <a:xfrm>
            <a:off x="4943361" y="4996451"/>
            <a:ext cx="4201895" cy="1110680"/>
          </a:xfrm>
          <a:prstGeom prst="rect">
            <a:avLst/>
          </a:prstGeom>
          <a:noFill/>
          <a:ln>
            <a:noFill/>
          </a:ln>
        </p:spPr>
      </p:pic>
      <p:pic>
        <p:nvPicPr>
          <p:cNvPr id="278" name="Shape 278"/>
          <p:cNvPicPr preferRelativeResize="0"/>
          <p:nvPr/>
        </p:nvPicPr>
        <p:blipFill>
          <a:blip r:embed="rId4">
            <a:alphaModFix/>
          </a:blip>
          <a:stretch>
            <a:fillRect/>
          </a:stretch>
        </p:blipFill>
        <p:spPr>
          <a:xfrm>
            <a:off x="0" y="1309786"/>
            <a:ext cx="5067026" cy="4526100"/>
          </a:xfrm>
          <a:prstGeom prst="rect">
            <a:avLst/>
          </a:prstGeom>
          <a:noFill/>
          <a:ln>
            <a:noFill/>
          </a:ln>
        </p:spPr>
      </p:pic>
      <p:sp>
        <p:nvSpPr>
          <p:cNvPr id="272" name="Shape 272"/>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Mass Spectrometry - evidence for isotopes</a:t>
            </a:r>
          </a:p>
        </p:txBody>
      </p:sp>
      <p:sp>
        <p:nvSpPr>
          <p:cNvPr id="274" name="Shape 274"/>
          <p:cNvSpPr txBox="1">
            <a:spLocks noGrp="1"/>
          </p:cNvSpPr>
          <p:nvPr>
            <p:ph type="body" idx="2"/>
          </p:nvPr>
        </p:nvSpPr>
        <p:spPr>
          <a:xfrm>
            <a:off x="4845091" y="1581024"/>
            <a:ext cx="3657600" cy="4157100"/>
          </a:xfrm>
          <a:prstGeom prst="rect">
            <a:avLst/>
          </a:prstGeom>
          <a:noFill/>
          <a:ln>
            <a:noFill/>
          </a:ln>
        </p:spPr>
        <p:txBody>
          <a:bodyPr lIns="91425" tIns="45700" rIns="91425" bIns="45700" anchor="t" anchorCtr="0">
            <a:noAutofit/>
          </a:bodyPr>
          <a:lstStyle/>
          <a:p>
            <a:pPr marL="114300" marR="0" lvl="0" indent="0" algn="l" rtl="0">
              <a:spcBef>
                <a:spcPts val="0"/>
              </a:spcBef>
              <a:buClr>
                <a:srgbClr val="595959"/>
              </a:buClr>
              <a:buSzPct val="100000"/>
              <a:buNone/>
            </a:pPr>
            <a:r>
              <a:rPr lang="en-US" dirty="0"/>
              <a:t>Mass spectrometry showed</a:t>
            </a:r>
          </a:p>
          <a:p>
            <a:pPr marL="114300" marR="0" lvl="0" indent="0" algn="l" rtl="0">
              <a:spcBef>
                <a:spcPts val="0"/>
              </a:spcBef>
              <a:buClr>
                <a:srgbClr val="595959"/>
              </a:buClr>
              <a:buSzPct val="100000"/>
              <a:buNone/>
            </a:pPr>
            <a:r>
              <a:rPr lang="en-US" dirty="0"/>
              <a:t> that elements have isotopes</a:t>
            </a:r>
          </a:p>
          <a:p>
            <a:pPr marL="457200" marR="0" lvl="0" indent="-228600" algn="l" rtl="0">
              <a:spcBef>
                <a:spcPts val="0"/>
              </a:spcBef>
            </a:pPr>
            <a:r>
              <a:rPr lang="en-US" dirty="0"/>
              <a:t>This contradicted Dalton’s early model of the atom which stated that all atoms of an element are identical</a:t>
            </a:r>
          </a:p>
          <a:p>
            <a:pPr marL="457200" marR="0" lvl="0" indent="-228600" algn="l" rtl="0">
              <a:spcBef>
                <a:spcPts val="0"/>
              </a:spcBef>
            </a:pPr>
            <a:r>
              <a:rPr lang="en-US" dirty="0"/>
              <a:t>3 Br</a:t>
            </a:r>
            <a:r>
              <a:rPr lang="en-US" baseline="-25000" dirty="0"/>
              <a:t>2</a:t>
            </a:r>
            <a:r>
              <a:rPr lang="en-US" dirty="0"/>
              <a:t> &amp; two Br isotopes shown in diagram</a:t>
            </a:r>
          </a:p>
          <a:p>
            <a:pPr marL="457200" marR="0" lvl="0" indent="-228600" algn="l" rtl="0">
              <a:spcBef>
                <a:spcPts val="0"/>
              </a:spcBef>
            </a:pPr>
            <a:r>
              <a:rPr lang="en-US" dirty="0"/>
              <a:t>The average atomic mass of the element can be estimated from mass spectroscopy</a:t>
            </a:r>
          </a:p>
        </p:txBody>
      </p:sp>
      <p:sp>
        <p:nvSpPr>
          <p:cNvPr id="275" name="Shape 275"/>
          <p:cNvSpPr txBox="1"/>
          <p:nvPr/>
        </p:nvSpPr>
        <p:spPr>
          <a:xfrm>
            <a:off x="8054787" y="-57833"/>
            <a:ext cx="979500" cy="3692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5"/>
              </a:rPr>
              <a:t>Source</a:t>
            </a:r>
          </a:p>
        </p:txBody>
      </p:sp>
      <p:sp>
        <p:nvSpPr>
          <p:cNvPr id="276" name="Shape 276"/>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1.14: The student is able to use the data from mass spectrometry to identify the elements and the masses of individual atoms of a specific element</a:t>
            </a:r>
            <a:r>
              <a:rPr lang="en-US" sz="1800" dirty="0">
                <a:solidFill>
                  <a:schemeClr val="dk1"/>
                </a:solidFill>
                <a:latin typeface="Rokkitt"/>
                <a:ea typeface="Rokkitt"/>
                <a:cs typeface="Rokkitt"/>
                <a:sym typeface="Rokkitt"/>
              </a:rPr>
              <a:t>																</a:t>
            </a:r>
          </a:p>
        </p:txBody>
      </p:sp>
      <p:sp>
        <p:nvSpPr>
          <p:cNvPr id="277" name="Shape 277"/>
          <p:cNvSpPr txBox="1"/>
          <p:nvPr/>
        </p:nvSpPr>
        <p:spPr>
          <a:xfrm>
            <a:off x="8146531" y="1848740"/>
            <a:ext cx="887755" cy="46497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6"/>
              </a:rPr>
              <a:t>Video</a:t>
            </a:r>
          </a:p>
        </p:txBody>
      </p:sp>
      <p:pic>
        <p:nvPicPr>
          <p:cNvPr id="2" name="Picture 1" descr="Screen Shot 2016-04-07 at 8.33.52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593" y="-237762"/>
            <a:ext cx="7907003" cy="6858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pic>
        <p:nvPicPr>
          <p:cNvPr id="3" name="Picture 2" descr="Screen Shot 2016-04-07 at 8.33.59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29" y="2463800"/>
            <a:ext cx="9144000" cy="192239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18952794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498475" y="190000"/>
            <a:ext cx="7556400" cy="13206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dirty="0"/>
              <a:t>Using Spectroscopy to measure properties associated with vibrational or electronic motions of  molecules</a:t>
            </a:r>
          </a:p>
        </p:txBody>
      </p:sp>
      <p:sp>
        <p:nvSpPr>
          <p:cNvPr id="285" name="Shape 285"/>
          <p:cNvSpPr txBox="1">
            <a:spLocks noGrp="1"/>
          </p:cNvSpPr>
          <p:nvPr>
            <p:ph type="body" idx="1"/>
          </p:nvPr>
        </p:nvSpPr>
        <p:spPr>
          <a:xfrm>
            <a:off x="51666" y="2319495"/>
            <a:ext cx="8190900" cy="24414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IR Radiation</a:t>
            </a:r>
            <a:r>
              <a:rPr lang="en-US" dirty="0"/>
              <a:t> - detects different types of bonds by analyzing molecular vibrations</a:t>
            </a:r>
          </a:p>
        </p:txBody>
      </p:sp>
      <p:sp>
        <p:nvSpPr>
          <p:cNvPr id="286" name="Shape 286"/>
          <p:cNvSpPr txBox="1">
            <a:spLocks noGrp="1"/>
          </p:cNvSpPr>
          <p:nvPr>
            <p:ph type="body" idx="4294967295"/>
          </p:nvPr>
        </p:nvSpPr>
        <p:spPr>
          <a:xfrm>
            <a:off x="-65400" y="3093694"/>
            <a:ext cx="5182927" cy="2008800"/>
          </a:xfrm>
          <a:prstGeom prst="rect">
            <a:avLst/>
          </a:prstGeom>
          <a:noFill/>
          <a:ln>
            <a:noFill/>
          </a:ln>
        </p:spPr>
        <p:txBody>
          <a:bodyPr lIns="91425" tIns="45700" rIns="91425" bIns="45700" anchor="t" anchorCtr="0">
            <a:noAutofit/>
          </a:bodyPr>
          <a:lstStyle/>
          <a:p>
            <a:pPr marL="0" marR="0" lvl="0" indent="-85725" algn="l" rtl="0">
              <a:spcBef>
                <a:spcPts val="0"/>
              </a:spcBef>
              <a:buClr>
                <a:schemeClr val="accent1"/>
              </a:buClr>
              <a:buSzPct val="56250"/>
              <a:buFont typeface="Noto Sans Symbols"/>
              <a:buNone/>
            </a:pPr>
            <a:endParaRPr lang="en-US" sz="2400" b="1" dirty="0"/>
          </a:p>
          <a:p>
            <a:pPr marL="0" marR="0" lvl="0" indent="-85725" algn="l" rtl="0">
              <a:spcBef>
                <a:spcPts val="0"/>
              </a:spcBef>
              <a:buClr>
                <a:schemeClr val="accent1"/>
              </a:buClr>
              <a:buSzPct val="56250"/>
              <a:buFont typeface="Noto Sans Symbols"/>
              <a:buNone/>
            </a:pPr>
            <a:endParaRPr lang="en-US" sz="2400" b="1" dirty="0"/>
          </a:p>
          <a:p>
            <a:pPr marL="0" marR="0" lvl="0" indent="-85725" algn="l" rtl="0">
              <a:spcBef>
                <a:spcPts val="0"/>
              </a:spcBef>
              <a:buClr>
                <a:schemeClr val="accent1"/>
              </a:buClr>
              <a:buSzPct val="56250"/>
              <a:buFont typeface="Noto Sans Symbols"/>
              <a:buNone/>
            </a:pPr>
            <a:r>
              <a:rPr lang="en-US" sz="2400" b="1" dirty="0"/>
              <a:t>UV or X-Ray Radiation</a:t>
            </a:r>
            <a:r>
              <a:rPr lang="en-US" dirty="0"/>
              <a:t> </a:t>
            </a:r>
          </a:p>
          <a:p>
            <a:pPr marL="457200" marR="0" lvl="0" indent="-228600" algn="l" rtl="0">
              <a:spcBef>
                <a:spcPts val="0"/>
              </a:spcBef>
            </a:pPr>
            <a:r>
              <a:rPr lang="en-US" sz="1850" dirty="0"/>
              <a:t>Photoelectron Spectroscopy(PES)</a:t>
            </a:r>
          </a:p>
          <a:p>
            <a:pPr marL="457200" marR="0" lvl="0" indent="-228600" algn="l" rtl="0">
              <a:spcBef>
                <a:spcPts val="0"/>
              </a:spcBef>
            </a:pPr>
            <a:r>
              <a:rPr lang="en-US" sz="1850" dirty="0"/>
              <a:t>Causes electron transitions</a:t>
            </a:r>
          </a:p>
          <a:p>
            <a:pPr marL="457200" marR="0" lvl="0" indent="-228600" algn="l" rtl="0">
              <a:spcBef>
                <a:spcPts val="0"/>
              </a:spcBef>
            </a:pPr>
            <a:r>
              <a:rPr lang="en-US" sz="1850" dirty="0"/>
              <a:t> Transitions  provides info on </a:t>
            </a:r>
          </a:p>
          <a:p>
            <a:pPr marR="0" lvl="0" indent="0" algn="l" rtl="0">
              <a:spcBef>
                <a:spcPts val="0"/>
              </a:spcBef>
              <a:buNone/>
            </a:pPr>
            <a:r>
              <a:rPr lang="en-US" sz="1850" dirty="0"/>
              <a:t>electron configurations</a:t>
            </a:r>
          </a:p>
        </p:txBody>
      </p:sp>
      <p:sp>
        <p:nvSpPr>
          <p:cNvPr id="287" name="Shape 287"/>
          <p:cNvSpPr txBox="1"/>
          <p:nvPr/>
        </p:nvSpPr>
        <p:spPr>
          <a:xfrm>
            <a:off x="8097582" y="-32651"/>
            <a:ext cx="97957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Source</a:t>
            </a:r>
          </a:p>
        </p:txBody>
      </p:sp>
      <p:sp>
        <p:nvSpPr>
          <p:cNvPr id="288" name="Shape 288"/>
          <p:cNvSpPr txBox="1"/>
          <p:nvPr/>
        </p:nvSpPr>
        <p:spPr>
          <a:xfrm>
            <a:off x="0" y="6173879"/>
            <a:ext cx="9144000" cy="625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1.15 Justify the selection of a particular type of spectroscopy to measure properties associated with vibrational or electronic motions of molecules</a:t>
            </a:r>
            <a:r>
              <a:rPr lang="en-US" sz="1800" dirty="0">
                <a:solidFill>
                  <a:schemeClr val="dk1"/>
                </a:solidFill>
                <a:latin typeface="Rokkitt"/>
                <a:ea typeface="Rokkitt"/>
                <a:cs typeface="Rokkitt"/>
                <a:sym typeface="Rokkitt"/>
              </a:rPr>
              <a:t>																</a:t>
            </a:r>
          </a:p>
        </p:txBody>
      </p:sp>
      <p:sp>
        <p:nvSpPr>
          <p:cNvPr id="289" name="Shape 289"/>
          <p:cNvSpPr txBox="1"/>
          <p:nvPr/>
        </p:nvSpPr>
        <p:spPr>
          <a:xfrm>
            <a:off x="8023890" y="1795016"/>
            <a:ext cx="1403700" cy="625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IR Video</a:t>
            </a:r>
          </a:p>
          <a:p>
            <a:pPr marL="0" marR="0" lvl="0" indent="0" algn="l" rtl="0">
              <a:spcBef>
                <a:spcPts val="0"/>
              </a:spcBef>
              <a:buSzPct val="25000"/>
              <a:buNone/>
            </a:pPr>
            <a:r>
              <a:rPr lang="en-US" sz="1800" u="sng" dirty="0">
                <a:solidFill>
                  <a:schemeClr val="hlink"/>
                </a:solidFill>
                <a:ea typeface="Rokkitt"/>
                <a:cs typeface="Rokkitt"/>
                <a:sym typeface="Rokkitt"/>
                <a:hlinkClick r:id="rId5"/>
              </a:rPr>
              <a:t>UV Video</a:t>
            </a:r>
          </a:p>
        </p:txBody>
      </p:sp>
      <p:pic>
        <p:nvPicPr>
          <p:cNvPr id="290" name="Shape 290"/>
          <p:cNvPicPr preferRelativeResize="0"/>
          <p:nvPr/>
        </p:nvPicPr>
        <p:blipFill>
          <a:blip r:embed="rId6">
            <a:alphaModFix/>
          </a:blip>
          <a:stretch>
            <a:fillRect/>
          </a:stretch>
        </p:blipFill>
        <p:spPr>
          <a:xfrm>
            <a:off x="4071613" y="3227453"/>
            <a:ext cx="4935425" cy="1998771"/>
          </a:xfrm>
          <a:prstGeom prst="rect">
            <a:avLst/>
          </a:prstGeom>
          <a:noFill/>
          <a:ln>
            <a:noFill/>
          </a:ln>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89100" y="1422400"/>
            <a:ext cx="5765800" cy="4013200"/>
          </a:xfrm>
          <a:prstGeom prst="rect">
            <a:avLst/>
          </a:prstGeom>
          <a:ln w="76200">
            <a:solidFill>
              <a:schemeClr val="accent1"/>
            </a:solidFill>
          </a:ln>
        </p:spPr>
      </p:pic>
      <p:sp>
        <p:nvSpPr>
          <p:cNvPr id="11" name="Frame 10"/>
          <p:cNvSpPr/>
          <p:nvPr/>
        </p:nvSpPr>
        <p:spPr>
          <a:xfrm>
            <a:off x="2232561" y="4101199"/>
            <a:ext cx="4690753" cy="793455"/>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52394064"/>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303" name="Shape 303"/>
          <p:cNvPicPr preferRelativeResize="0"/>
          <p:nvPr/>
        </p:nvPicPr>
        <p:blipFill>
          <a:blip r:embed="rId3">
            <a:alphaModFix/>
          </a:blip>
          <a:stretch>
            <a:fillRect/>
          </a:stretch>
        </p:blipFill>
        <p:spPr>
          <a:xfrm>
            <a:off x="98636" y="2186185"/>
            <a:ext cx="4301241" cy="3920939"/>
          </a:xfrm>
          <a:prstGeom prst="rect">
            <a:avLst/>
          </a:prstGeom>
          <a:noFill/>
          <a:ln>
            <a:noFill/>
          </a:ln>
        </p:spPr>
      </p:pic>
      <p:pic>
        <p:nvPicPr>
          <p:cNvPr id="304" name="Shape 304"/>
          <p:cNvPicPr preferRelativeResize="0"/>
          <p:nvPr/>
        </p:nvPicPr>
        <p:blipFill>
          <a:blip r:embed="rId4">
            <a:alphaModFix/>
          </a:blip>
          <a:stretch>
            <a:fillRect/>
          </a:stretch>
        </p:blipFill>
        <p:spPr>
          <a:xfrm>
            <a:off x="3662595" y="1661745"/>
            <a:ext cx="4379949" cy="2176203"/>
          </a:xfrm>
          <a:prstGeom prst="rect">
            <a:avLst/>
          </a:prstGeom>
          <a:noFill/>
          <a:ln>
            <a:noFill/>
          </a:ln>
        </p:spPr>
      </p:pic>
      <p:sp>
        <p:nvSpPr>
          <p:cNvPr id="297" name="Shape 297"/>
          <p:cNvSpPr txBox="1">
            <a:spLocks noGrp="1"/>
          </p:cNvSpPr>
          <p:nvPr>
            <p:ph type="title"/>
          </p:nvPr>
        </p:nvSpPr>
        <p:spPr>
          <a:xfrm>
            <a:off x="498474" y="-21395"/>
            <a:ext cx="7556313" cy="1116106"/>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Beer-Lambert Law - used to measure the concentration of </a:t>
            </a:r>
            <a:r>
              <a:rPr lang="en-US" b="1" i="1" dirty="0"/>
              <a:t>colored</a:t>
            </a:r>
            <a:r>
              <a:rPr lang="en-US" dirty="0"/>
              <a:t> solutions</a:t>
            </a:r>
          </a:p>
        </p:txBody>
      </p:sp>
      <p:sp>
        <p:nvSpPr>
          <p:cNvPr id="299" name="Shape 299"/>
          <p:cNvSpPr txBox="1">
            <a:spLocks noGrp="1"/>
          </p:cNvSpPr>
          <p:nvPr>
            <p:ph type="body" idx="2"/>
          </p:nvPr>
        </p:nvSpPr>
        <p:spPr>
          <a:xfrm>
            <a:off x="4399878" y="1985963"/>
            <a:ext cx="3987906" cy="41402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0" marR="0" lvl="0" indent="-85725" algn="ctr" rtl="0">
              <a:spcBef>
                <a:spcPts val="0"/>
              </a:spcBef>
              <a:buClr>
                <a:schemeClr val="accent1"/>
              </a:buClr>
              <a:buSzPct val="37500"/>
              <a:buFont typeface="Noto Sans Symbols"/>
              <a:buNone/>
            </a:pPr>
            <a:r>
              <a:rPr lang="en-US" sz="3600" b="1" dirty="0"/>
              <a:t>A = </a:t>
            </a:r>
            <a:r>
              <a:rPr lang="en-US" sz="3600" b="1" dirty="0" err="1"/>
              <a:t>abc</a:t>
            </a:r>
            <a:endParaRPr lang="en-US" sz="3600" b="1" dirty="0"/>
          </a:p>
          <a:p>
            <a:pPr marL="228600" marR="0" lvl="0" indent="-228600" algn="l" rtl="0">
              <a:spcBef>
                <a:spcPts val="0"/>
              </a:spcBef>
              <a:buClr>
                <a:schemeClr val="accent1"/>
              </a:buClr>
              <a:buSzPct val="75000"/>
              <a:buFont typeface="Noto Sans Symbols"/>
              <a:buNone/>
            </a:pPr>
            <a:r>
              <a:rPr lang="en-US" dirty="0"/>
              <a:t>A = absorbance</a:t>
            </a:r>
          </a:p>
          <a:p>
            <a:pPr marL="228600" marR="0" lvl="0" indent="-228600" algn="l" rtl="0">
              <a:spcBef>
                <a:spcPts val="0"/>
              </a:spcBef>
              <a:buClr>
                <a:schemeClr val="accent1"/>
              </a:buClr>
              <a:buSzPct val="75000"/>
              <a:buFont typeface="Noto Sans Symbols"/>
              <a:buNone/>
            </a:pPr>
            <a:r>
              <a:rPr lang="en-US" dirty="0"/>
              <a:t>a = molar absorptivity (constant for material being tested)</a:t>
            </a:r>
          </a:p>
          <a:p>
            <a:pPr marL="228600" marR="0" lvl="0" indent="-228600" algn="l" rtl="0">
              <a:spcBef>
                <a:spcPts val="0"/>
              </a:spcBef>
              <a:buClr>
                <a:schemeClr val="accent1"/>
              </a:buClr>
              <a:buSzPct val="75000"/>
              <a:buFont typeface="Noto Sans Symbols"/>
              <a:buNone/>
            </a:pPr>
            <a:r>
              <a:rPr lang="en-US" dirty="0"/>
              <a:t>b = path length (cuvette = 1 cm)</a:t>
            </a:r>
          </a:p>
          <a:p>
            <a:pPr marL="228600" marR="0" lvl="0" indent="-228600" algn="l" rtl="0">
              <a:spcBef>
                <a:spcPts val="0"/>
              </a:spcBef>
              <a:buClr>
                <a:schemeClr val="accent1"/>
              </a:buClr>
              <a:buSzPct val="75000"/>
              <a:buFont typeface="Noto Sans Symbols"/>
              <a:buNone/>
            </a:pPr>
            <a:r>
              <a:rPr lang="en-US" dirty="0"/>
              <a:t>c = concentration</a:t>
            </a:r>
          </a:p>
          <a:p>
            <a:pPr marL="457200" marR="0" lvl="0" indent="-228600" algn="l" rtl="0">
              <a:spcBef>
                <a:spcPts val="0"/>
              </a:spcBef>
            </a:pPr>
            <a:r>
              <a:rPr lang="en-US" dirty="0"/>
              <a:t>Taken at fixed wavelength</a:t>
            </a:r>
          </a:p>
        </p:txBody>
      </p:sp>
      <p:sp>
        <p:nvSpPr>
          <p:cNvPr id="300" name="Shape 300"/>
          <p:cNvSpPr txBox="1"/>
          <p:nvPr/>
        </p:nvSpPr>
        <p:spPr>
          <a:xfrm>
            <a:off x="7737128" y="-47370"/>
            <a:ext cx="1406872" cy="46916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rPr>
              <a:t>Source </a:t>
            </a:r>
            <a:r>
              <a:rPr lang="en-US" u="sng" dirty="0">
                <a:solidFill>
                  <a:schemeClr val="hlink"/>
                </a:solidFill>
                <a:ea typeface="Rokkitt"/>
                <a:cs typeface="Rokkitt"/>
                <a:sym typeface="Rokkitt"/>
              </a:rPr>
              <a:t>1</a:t>
            </a:r>
            <a:r>
              <a:rPr lang="en-US" sz="1800" u="sng" dirty="0">
                <a:solidFill>
                  <a:schemeClr val="hlink"/>
                </a:solidFill>
                <a:ea typeface="Rokkitt"/>
                <a:cs typeface="Rokkitt"/>
                <a:sym typeface="Rokkitt"/>
              </a:rPr>
              <a:t>, </a:t>
            </a:r>
            <a:r>
              <a:rPr lang="en-US" sz="1800" u="sng" dirty="0">
                <a:solidFill>
                  <a:schemeClr val="hlink"/>
                </a:solidFill>
                <a:ea typeface="Rokkitt"/>
                <a:cs typeface="Rokkitt"/>
                <a:sym typeface="Rokkitt"/>
                <a:hlinkClick r:id="rId5" invalidUrl="http://www.globisens.net/sites/default/files/docs/sample-activities/PDF versions/lambertbeerlaw.pdf"/>
              </a:rPr>
              <a:t>2</a:t>
            </a:r>
          </a:p>
        </p:txBody>
      </p:sp>
      <p:sp>
        <p:nvSpPr>
          <p:cNvPr id="301" name="Shape 301"/>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LO1.16: Design and/or interpret the results of an experiment regarding the absorption of light to determine the concentration of an absorbing species in solution</a:t>
            </a:r>
            <a:r>
              <a:rPr lang="en-US" sz="1800" dirty="0">
                <a:solidFill>
                  <a:schemeClr val="dk1"/>
                </a:solidFill>
                <a:latin typeface="Rokkitt"/>
                <a:ea typeface="Rokkitt"/>
                <a:cs typeface="Rokkitt"/>
                <a:sym typeface="Rokkitt"/>
              </a:rPr>
              <a:t>																</a:t>
            </a:r>
          </a:p>
        </p:txBody>
      </p:sp>
      <p:sp>
        <p:nvSpPr>
          <p:cNvPr id="302" name="Shape 302"/>
          <p:cNvSpPr txBox="1"/>
          <p:nvPr/>
        </p:nvSpPr>
        <p:spPr>
          <a:xfrm>
            <a:off x="8157538" y="1816853"/>
            <a:ext cx="894959"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6"/>
              </a:rPr>
              <a:t>Video</a:t>
            </a:r>
          </a:p>
        </p:txBody>
      </p:sp>
      <p:pic>
        <p:nvPicPr>
          <p:cNvPr id="2" name="Picture 1" descr="Screen Shot 2016-04-07 at 8.30.44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05580" y="199868"/>
            <a:ext cx="6330709" cy="655143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1405580" y="5671335"/>
            <a:ext cx="6732006" cy="1038718"/>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Click reveals answer and explanation.</a:t>
            </a:r>
          </a:p>
        </p:txBody>
      </p:sp>
    </p:spTree>
    <p:extLst>
      <p:ext uri="{BB962C8B-B14F-4D97-AF65-F5344CB8AC3E}">
        <p14:creationId xmlns:p14="http://schemas.microsoft.com/office/powerpoint/2010/main" val="28661997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0"/>
                                        </p:tgtEl>
                                      </p:cBhvr>
                                    </p:animEffect>
                                    <p:set>
                                      <p:cBhvr>
                                        <p:cTn id="15"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96768" y="3124200"/>
            <a:ext cx="5638800" cy="1362075"/>
          </a:xfrm>
        </p:spPr>
        <p:txBody>
          <a:bodyPr>
            <a:normAutofit/>
          </a:bodyPr>
          <a:lstStyle/>
          <a:p>
            <a:r>
              <a:rPr lang="en-US" sz="4000" dirty="0"/>
              <a:t>Big Idea #1</a:t>
            </a:r>
          </a:p>
        </p:txBody>
      </p:sp>
      <p:sp>
        <p:nvSpPr>
          <p:cNvPr id="6" name="Text Placeholder 5"/>
          <p:cNvSpPr>
            <a:spLocks noGrp="1"/>
          </p:cNvSpPr>
          <p:nvPr>
            <p:ph type="body" idx="1"/>
          </p:nvPr>
        </p:nvSpPr>
        <p:spPr>
          <a:xfrm>
            <a:off x="1296769" y="4495800"/>
            <a:ext cx="6628032" cy="1500187"/>
          </a:xfrm>
        </p:spPr>
        <p:txBody>
          <a:bodyPr>
            <a:normAutofit/>
          </a:bodyPr>
          <a:lstStyle/>
          <a:p>
            <a:r>
              <a:rPr lang="en-US" sz="5000" dirty="0"/>
              <a:t>Properties of Matter</a:t>
            </a:r>
          </a:p>
        </p:txBody>
      </p:sp>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66000"/>
                    </a14:imgEffect>
                  </a14:imgLayer>
                </a14:imgProps>
              </a:ext>
            </a:extLst>
          </a:blip>
          <a:stretch>
            <a:fillRect/>
          </a:stretch>
        </p:blipFill>
        <p:spPr>
          <a:xfrm rot="758750">
            <a:off x="3415489" y="1306147"/>
            <a:ext cx="4727211" cy="2192901"/>
          </a:xfrm>
          <a:prstGeom prst="rect">
            <a:avLst/>
          </a:prstGeom>
        </p:spPr>
      </p:pic>
    </p:spTree>
    <p:extLst>
      <p:ext uri="{BB962C8B-B14F-4D97-AF65-F5344CB8AC3E}">
        <p14:creationId xmlns:p14="http://schemas.microsoft.com/office/powerpoint/2010/main" val="2571907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Shape 309"/>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a:t>Law of Conservation of Mass</a:t>
            </a:r>
          </a:p>
        </p:txBody>
      </p:sp>
      <p:sp>
        <p:nvSpPr>
          <p:cNvPr id="310" name="Shape 310"/>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sz="1800" b="0" i="0" u="none" strike="noStrike" cap="none">
              <a:solidFill>
                <a:srgbClr val="595959"/>
              </a:solidFill>
              <a:latin typeface="Rokkitt"/>
              <a:ea typeface="Rokkitt"/>
              <a:cs typeface="Rokkitt"/>
              <a:sym typeface="Rokkitt"/>
            </a:endParaRPr>
          </a:p>
        </p:txBody>
      </p:sp>
      <p:sp>
        <p:nvSpPr>
          <p:cNvPr id="311" name="Shape 311"/>
          <p:cNvSpPr txBox="1">
            <a:spLocks noGrp="1"/>
          </p:cNvSpPr>
          <p:nvPr>
            <p:ph type="body" idx="4294967295"/>
          </p:nvPr>
        </p:nvSpPr>
        <p:spPr>
          <a:xfrm>
            <a:off x="436866" y="4263596"/>
            <a:ext cx="7569156" cy="1965959"/>
          </a:xfrm>
          <a:prstGeom prst="rect">
            <a:avLst/>
          </a:prstGeom>
          <a:noFill/>
          <a:ln>
            <a:noFill/>
          </a:ln>
        </p:spPr>
        <p:txBody>
          <a:bodyPr lIns="91425" tIns="45700" rIns="91425" bIns="45700" anchor="t" anchorCtr="0">
            <a:noAutofit/>
          </a:bodyPr>
          <a:lstStyle/>
          <a:p>
            <a:pPr marL="0" lvl="0" indent="0" algn="ctr" rtl="0">
              <a:lnSpc>
                <a:spcPct val="115000"/>
              </a:lnSpc>
              <a:spcBef>
                <a:spcPts val="0"/>
              </a:spcBef>
              <a:buNone/>
            </a:pPr>
            <a:r>
              <a:rPr lang="en-US" sz="2400" b="1" dirty="0">
                <a:solidFill>
                  <a:srgbClr val="333333"/>
                </a:solidFill>
                <a:latin typeface="Verdana"/>
                <a:ea typeface="Verdana"/>
                <a:cs typeface="Verdana"/>
                <a:sym typeface="Verdana"/>
              </a:rPr>
              <a:t>N</a:t>
            </a:r>
            <a:r>
              <a:rPr lang="en-US" sz="2400" b="1" baseline="-25000" dirty="0">
                <a:solidFill>
                  <a:srgbClr val="333333"/>
                </a:solidFill>
                <a:latin typeface="Verdana"/>
                <a:ea typeface="Verdana"/>
                <a:cs typeface="Verdana"/>
                <a:sym typeface="Verdana"/>
              </a:rPr>
              <a:t>2</a:t>
            </a:r>
            <a:r>
              <a:rPr lang="en-US" sz="2400" b="1" dirty="0">
                <a:solidFill>
                  <a:srgbClr val="333333"/>
                </a:solidFill>
                <a:latin typeface="Verdana"/>
                <a:ea typeface="Verdana"/>
                <a:cs typeface="Verdana"/>
                <a:sym typeface="Verdana"/>
              </a:rPr>
              <a:t> + 3H</a:t>
            </a:r>
            <a:r>
              <a:rPr lang="en-US" sz="2400" b="1" baseline="-25000" dirty="0">
                <a:solidFill>
                  <a:srgbClr val="333333"/>
                </a:solidFill>
                <a:latin typeface="Verdana"/>
                <a:ea typeface="Verdana"/>
                <a:cs typeface="Verdana"/>
                <a:sym typeface="Verdana"/>
              </a:rPr>
              <a:t>2</a:t>
            </a:r>
            <a:r>
              <a:rPr lang="en-US" sz="2400" b="1" dirty="0">
                <a:solidFill>
                  <a:srgbClr val="333333"/>
                </a:solidFill>
                <a:latin typeface="Verdana"/>
                <a:ea typeface="Verdana"/>
                <a:cs typeface="Verdana"/>
                <a:sym typeface="Verdana"/>
              </a:rPr>
              <a:t> → 2NH</a:t>
            </a:r>
            <a:r>
              <a:rPr lang="en-US" sz="2400" b="1" baseline="-25000" dirty="0">
                <a:solidFill>
                  <a:srgbClr val="333333"/>
                </a:solidFill>
                <a:latin typeface="Verdana"/>
                <a:ea typeface="Verdana"/>
                <a:cs typeface="Verdana"/>
                <a:sym typeface="Verdana"/>
              </a:rPr>
              <a:t>3</a:t>
            </a:r>
          </a:p>
          <a:p>
            <a:pPr marL="228600" marR="0" lvl="0" indent="-228600" algn="l" rtl="0">
              <a:spcBef>
                <a:spcPts val="0"/>
              </a:spcBef>
              <a:buClr>
                <a:schemeClr val="accent1"/>
              </a:buClr>
              <a:buSzPct val="75000"/>
              <a:buFont typeface="Noto Sans Symbols"/>
              <a:buNone/>
            </a:pPr>
            <a:endParaRPr dirty="0"/>
          </a:p>
        </p:txBody>
      </p:sp>
      <p:sp>
        <p:nvSpPr>
          <p:cNvPr id="312" name="Shape 312"/>
          <p:cNvSpPr txBox="1"/>
          <p:nvPr/>
        </p:nvSpPr>
        <p:spPr>
          <a:xfrm>
            <a:off x="8054787" y="-45479"/>
            <a:ext cx="979500" cy="369299"/>
          </a:xfrm>
          <a:prstGeom prst="rect">
            <a:avLst/>
          </a:prstGeom>
          <a:noFill/>
          <a:ln>
            <a:noFill/>
          </a:ln>
        </p:spPr>
        <p:txBody>
          <a:bodyPr lIns="91425" tIns="45700" rIns="91425" bIns="45700" anchor="t" anchorCtr="0">
            <a:noAutofit/>
          </a:bodyPr>
          <a:lstStyle/>
          <a:p>
            <a:pPr lvl="0" rtl="0">
              <a:spcBef>
                <a:spcPts val="0"/>
              </a:spcBef>
              <a:buSzPct val="25000"/>
              <a:buNone/>
            </a:pPr>
            <a:r>
              <a:rPr lang="en-US" sz="1800" u="sng" dirty="0">
                <a:solidFill>
                  <a:schemeClr val="hlink"/>
                </a:solidFill>
                <a:ea typeface="Rokkitt"/>
                <a:cs typeface="Rokkitt"/>
                <a:sym typeface="Rokkitt"/>
                <a:hlinkClick r:id="rId3"/>
              </a:rPr>
              <a:t>Source</a:t>
            </a:r>
          </a:p>
          <a:p>
            <a:pPr marL="0" marR="0" lvl="0" indent="0" algn="l" rtl="0">
              <a:spcBef>
                <a:spcPts val="0"/>
              </a:spcBef>
              <a:buNone/>
            </a:pPr>
            <a:endParaRPr sz="1800" dirty="0">
              <a:solidFill>
                <a:schemeClr val="dk1"/>
              </a:solidFill>
              <a:ea typeface="Rokkitt"/>
              <a:cs typeface="Rokkitt"/>
              <a:sym typeface="Rokkitt"/>
            </a:endParaRPr>
          </a:p>
        </p:txBody>
      </p:sp>
      <p:sp>
        <p:nvSpPr>
          <p:cNvPr id="313" name="Shape 313"/>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LO1.17: Express the law of conservation of mass quantitatively and qualitatively using symbolic representations and particulate drawings</a:t>
            </a:r>
            <a:r>
              <a:rPr lang="en-US" sz="1800" dirty="0">
                <a:solidFill>
                  <a:schemeClr val="dk1"/>
                </a:solidFill>
                <a:latin typeface="Rokkitt"/>
                <a:ea typeface="Rokkitt"/>
                <a:cs typeface="Rokkitt"/>
                <a:sym typeface="Rokkitt"/>
              </a:rPr>
              <a:t>															</a:t>
            </a:r>
          </a:p>
        </p:txBody>
      </p:sp>
      <p:sp>
        <p:nvSpPr>
          <p:cNvPr id="314" name="Shape 314"/>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4"/>
              </a:rPr>
              <a:t>Video</a:t>
            </a:r>
            <a:endParaRPr lang="en-US" sz="1800" dirty="0">
              <a:solidFill>
                <a:schemeClr val="dk1"/>
              </a:solidFill>
              <a:ea typeface="Rokkitt"/>
              <a:cs typeface="Rokkitt"/>
              <a:sym typeface="Rokkitt"/>
            </a:endParaRPr>
          </a:p>
        </p:txBody>
      </p:sp>
      <p:pic>
        <p:nvPicPr>
          <p:cNvPr id="315" name="Shape 315"/>
          <p:cNvPicPr preferRelativeResize="0"/>
          <p:nvPr/>
        </p:nvPicPr>
        <p:blipFill>
          <a:blip r:embed="rId5">
            <a:alphaModFix/>
          </a:blip>
          <a:stretch>
            <a:fillRect/>
          </a:stretch>
        </p:blipFill>
        <p:spPr>
          <a:xfrm>
            <a:off x="197275" y="1216149"/>
            <a:ext cx="7278098" cy="3123655"/>
          </a:xfrm>
          <a:prstGeom prst="rect">
            <a:avLst/>
          </a:prstGeom>
          <a:noFill/>
          <a:ln>
            <a:noFill/>
          </a:ln>
        </p:spPr>
      </p:pic>
      <p:pic>
        <p:nvPicPr>
          <p:cNvPr id="2" name="Picture 1" descr="Screen Shot 2016-04-07 at 8.32.15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1370" y="200530"/>
            <a:ext cx="6054003" cy="653418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0" name="Rounded Rectangle 9"/>
          <p:cNvSpPr/>
          <p:nvPr/>
        </p:nvSpPr>
        <p:spPr>
          <a:xfrm>
            <a:off x="1421370" y="5864833"/>
            <a:ext cx="6275808" cy="94008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Click reveals answer and explanation.</a:t>
            </a:r>
          </a:p>
        </p:txBody>
      </p:sp>
    </p:spTree>
    <p:extLst>
      <p:ext uri="{BB962C8B-B14F-4D97-AF65-F5344CB8AC3E}">
        <p14:creationId xmlns:p14="http://schemas.microsoft.com/office/powerpoint/2010/main" val="384084701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5"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checkerboard(across)">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xit" presetSubtype="32" fill="hold" grpId="0" nodeType="clickEffect">
                                  <p:stCondLst>
                                    <p:cond delay="0"/>
                                  </p:stCondLst>
                                  <p:childTnLst>
                                    <p:animEffect transition="out" filter="circle(out)">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5" name="Shape 325"/>
          <p:cNvPicPr preferRelativeResize="0"/>
          <p:nvPr/>
        </p:nvPicPr>
        <p:blipFill>
          <a:blip r:embed="rId3">
            <a:alphaModFix/>
          </a:blip>
          <a:stretch>
            <a:fillRect/>
          </a:stretch>
        </p:blipFill>
        <p:spPr>
          <a:xfrm>
            <a:off x="547795" y="1168906"/>
            <a:ext cx="6936323" cy="5051774"/>
          </a:xfrm>
          <a:prstGeom prst="rect">
            <a:avLst/>
          </a:prstGeom>
          <a:noFill/>
          <a:ln>
            <a:noFill/>
          </a:ln>
        </p:spPr>
      </p:pic>
      <p:sp>
        <p:nvSpPr>
          <p:cNvPr id="320" name="Shape 320"/>
          <p:cNvSpPr txBox="1">
            <a:spLocks noGrp="1"/>
          </p:cNvSpPr>
          <p:nvPr>
            <p:ph type="title"/>
          </p:nvPr>
        </p:nvSpPr>
        <p:spPr>
          <a:xfrm>
            <a:off x="443877" y="118486"/>
            <a:ext cx="8408849"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sz="3200" dirty="0"/>
              <a:t>Use Mole Ratio in balanced equation </a:t>
            </a:r>
            <a:br>
              <a:rPr lang="en-US" sz="3200" dirty="0"/>
            </a:br>
            <a:r>
              <a:rPr lang="en-US" sz="3200" dirty="0"/>
              <a:t>to calculate moles of unknown substance</a:t>
            </a:r>
          </a:p>
        </p:txBody>
      </p:sp>
      <p:sp>
        <p:nvSpPr>
          <p:cNvPr id="322" name="Shape 322"/>
          <p:cNvSpPr txBox="1"/>
          <p:nvPr/>
        </p:nvSpPr>
        <p:spPr>
          <a:xfrm>
            <a:off x="8097582" y="-32652"/>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a:solidFill>
                  <a:schemeClr val="hlink"/>
                </a:solidFill>
                <a:ea typeface="Rokkitt"/>
                <a:cs typeface="Rokkitt"/>
                <a:sym typeface="Rokkitt"/>
                <a:hlinkClick r:id="rId4"/>
              </a:rPr>
              <a:t>Source</a:t>
            </a:r>
          </a:p>
        </p:txBody>
      </p:sp>
      <p:sp>
        <p:nvSpPr>
          <p:cNvPr id="323" name="Shape 323"/>
          <p:cNvSpPr txBox="1"/>
          <p:nvPr/>
        </p:nvSpPr>
        <p:spPr>
          <a:xfrm>
            <a:off x="0" y="6257671"/>
            <a:ext cx="91440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LO1.18: Apply the conservation of atoms to the rearrangement of atoms in various processes.</a:t>
            </a:r>
            <a:r>
              <a:rPr lang="en-US" sz="1800" dirty="0">
                <a:solidFill>
                  <a:schemeClr val="dk1"/>
                </a:solidFill>
                <a:latin typeface="Rokkitt"/>
                <a:ea typeface="Rokkitt"/>
                <a:cs typeface="Rokkitt"/>
                <a:sym typeface="Rokkitt"/>
              </a:rPr>
              <a:t>																</a:t>
            </a:r>
          </a:p>
        </p:txBody>
      </p:sp>
      <p:sp>
        <p:nvSpPr>
          <p:cNvPr id="324" name="Shape 324"/>
          <p:cNvSpPr txBox="1"/>
          <p:nvPr/>
        </p:nvSpPr>
        <p:spPr>
          <a:xfrm>
            <a:off x="813287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5"/>
              </a:rPr>
              <a:t>Video</a:t>
            </a:r>
            <a:endParaRPr lang="en-US" sz="1800" dirty="0">
              <a:solidFill>
                <a:schemeClr val="dk1"/>
              </a:solidFill>
              <a:ea typeface="Rokkitt"/>
              <a:cs typeface="Rokkitt"/>
              <a:sym typeface="Rokkitt"/>
            </a:endParaRPr>
          </a:p>
        </p:txBody>
      </p:sp>
    </p:spTree>
    <p:extLst>
      <p:ext uri="{BB962C8B-B14F-4D97-AF65-F5344CB8AC3E}">
        <p14:creationId xmlns:p14="http://schemas.microsoft.com/office/powerpoint/2010/main" val="3553321289"/>
      </p:ext>
    </p:extLst>
  </p:cSld>
  <p:clrMapOvr>
    <a:masterClrMapping/>
  </p:clrMapOvr>
  <p:transition spd="slow">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a:t>Gravimetric Analysis</a:t>
            </a:r>
          </a:p>
        </p:txBody>
      </p:sp>
      <p:sp>
        <p:nvSpPr>
          <p:cNvPr id="331" name="Shape 331"/>
          <p:cNvSpPr txBox="1">
            <a:spLocks noGrp="1"/>
          </p:cNvSpPr>
          <p:nvPr>
            <p:ph type="body" idx="1"/>
          </p:nvPr>
        </p:nvSpPr>
        <p:spPr>
          <a:xfrm>
            <a:off x="301249" y="1147604"/>
            <a:ext cx="4357200" cy="4140300"/>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Buchner Filtration Apparatus</a:t>
            </a:r>
          </a:p>
        </p:txBody>
      </p:sp>
      <p:sp>
        <p:nvSpPr>
          <p:cNvPr id="332" name="Shape 332"/>
          <p:cNvSpPr txBox="1">
            <a:spLocks noGrp="1"/>
          </p:cNvSpPr>
          <p:nvPr>
            <p:ph type="body" idx="2"/>
          </p:nvPr>
        </p:nvSpPr>
        <p:spPr>
          <a:xfrm>
            <a:off x="4902923" y="1914911"/>
            <a:ext cx="4356667" cy="3978345"/>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56250"/>
              <a:buFont typeface="Noto Sans Symbols"/>
              <a:buNone/>
            </a:pPr>
            <a:r>
              <a:rPr lang="en-US" sz="2400" b="1" dirty="0"/>
              <a:t>How much lead</a:t>
            </a:r>
          </a:p>
          <a:p>
            <a:pPr marL="228600" marR="0" lvl="0" indent="-228600" algn="l" rtl="0">
              <a:spcBef>
                <a:spcPts val="0"/>
              </a:spcBef>
              <a:buClr>
                <a:schemeClr val="accent1"/>
              </a:buClr>
              <a:buSzPct val="56250"/>
              <a:buFont typeface="Noto Sans Symbols"/>
              <a:buNone/>
            </a:pPr>
            <a:r>
              <a:rPr lang="en-US" sz="2400" b="1" dirty="0"/>
              <a:t> (Pb</a:t>
            </a:r>
            <a:r>
              <a:rPr lang="en-US" sz="2400" b="1" baseline="30000" dirty="0"/>
              <a:t>2+</a:t>
            </a:r>
            <a:r>
              <a:rPr lang="en-US" sz="2400" b="1" dirty="0"/>
              <a:t>)  in water?</a:t>
            </a:r>
          </a:p>
          <a:p>
            <a:pPr marL="0" marR="0" lvl="0" indent="0" algn="l" rtl="0">
              <a:spcBef>
                <a:spcPts val="0"/>
              </a:spcBef>
              <a:buNone/>
            </a:pPr>
            <a:r>
              <a:rPr lang="en-US" sz="2200" b="1" dirty="0"/>
              <a:t>Pb</a:t>
            </a:r>
            <a:r>
              <a:rPr lang="en-US" sz="2200" b="1" baseline="30000" dirty="0"/>
              <a:t>2+</a:t>
            </a:r>
            <a:r>
              <a:rPr lang="en-US" sz="2200" b="1" dirty="0"/>
              <a:t>(</a:t>
            </a:r>
            <a:r>
              <a:rPr lang="en-US" sz="2200" b="1" dirty="0" err="1"/>
              <a:t>aq</a:t>
            </a:r>
            <a:r>
              <a:rPr lang="en-US" sz="2200" b="1" dirty="0"/>
              <a:t>) + 2Cl</a:t>
            </a:r>
            <a:r>
              <a:rPr lang="en-US" sz="2200" b="1" baseline="30000" dirty="0"/>
              <a:t>-</a:t>
            </a:r>
            <a:r>
              <a:rPr lang="en-US" sz="2200" b="1" dirty="0"/>
              <a:t>(</a:t>
            </a:r>
            <a:r>
              <a:rPr lang="en-US" sz="2200" b="1" dirty="0" err="1"/>
              <a:t>aq</a:t>
            </a:r>
            <a:r>
              <a:rPr lang="en-US" sz="2200" b="1" dirty="0"/>
              <a:t>) → PbCl</a:t>
            </a:r>
            <a:r>
              <a:rPr lang="en-US" sz="2200" b="1" baseline="-25000" dirty="0"/>
              <a:t>2</a:t>
            </a:r>
            <a:r>
              <a:rPr lang="en-US" sz="2200" b="1" dirty="0"/>
              <a:t> (s)</a:t>
            </a:r>
          </a:p>
          <a:p>
            <a:pPr marL="457200" marR="0" lvl="0" indent="-228600" algn="l" rtl="0">
              <a:spcBef>
                <a:spcPts val="0"/>
              </a:spcBef>
            </a:pPr>
            <a:r>
              <a:rPr lang="en-US" dirty="0"/>
              <a:t>By adding excess </a:t>
            </a:r>
            <a:r>
              <a:rPr lang="en-US" dirty="0" err="1"/>
              <a:t>Cl</a:t>
            </a:r>
            <a:r>
              <a:rPr lang="en-US" dirty="0"/>
              <a:t>- to the sample, all of the Pb</a:t>
            </a:r>
            <a:r>
              <a:rPr lang="en-US" baseline="30000" dirty="0"/>
              <a:t>2+</a:t>
            </a:r>
            <a:r>
              <a:rPr lang="en-US" dirty="0"/>
              <a:t> will precipitate as PbCl</a:t>
            </a:r>
            <a:r>
              <a:rPr lang="en-US" baseline="-25000" dirty="0"/>
              <a:t>2</a:t>
            </a:r>
          </a:p>
          <a:p>
            <a:pPr marL="457200" marR="0" lvl="0" indent="-228600" algn="l" rtl="0">
              <a:spcBef>
                <a:spcPts val="0"/>
              </a:spcBef>
            </a:pPr>
            <a:r>
              <a:rPr lang="en-US" dirty="0"/>
              <a:t>Solid product is filtered using a Buchner Filter and then dried to remove all water</a:t>
            </a:r>
          </a:p>
          <a:p>
            <a:pPr marL="457200" marR="0" lvl="0" indent="-228600" algn="l" rtl="0">
              <a:spcBef>
                <a:spcPts val="0"/>
              </a:spcBef>
            </a:pPr>
            <a:r>
              <a:rPr lang="en-US" dirty="0"/>
              <a:t>Mass of PbCl</a:t>
            </a:r>
            <a:r>
              <a:rPr lang="en-US" baseline="-25000" dirty="0"/>
              <a:t>2</a:t>
            </a:r>
            <a:r>
              <a:rPr lang="en-US" dirty="0"/>
              <a:t>is then determined</a:t>
            </a:r>
          </a:p>
          <a:p>
            <a:pPr marL="457200" marR="0" lvl="0" indent="-228600" algn="l" rtl="0">
              <a:spcBef>
                <a:spcPts val="0"/>
              </a:spcBef>
            </a:pPr>
            <a:r>
              <a:rPr lang="en-US" dirty="0"/>
              <a:t>This can be used to calculate the original amount of lead in the water</a:t>
            </a:r>
          </a:p>
          <a:p>
            <a:pPr marL="228600" marR="0" lvl="0" indent="-228600" algn="l" rtl="0">
              <a:spcBef>
                <a:spcPts val="0"/>
              </a:spcBef>
              <a:buClr>
                <a:schemeClr val="accent1"/>
              </a:buClr>
              <a:buSzPct val="75000"/>
              <a:buFont typeface="Noto Sans Symbols"/>
              <a:buNone/>
            </a:pPr>
            <a:endParaRPr dirty="0"/>
          </a:p>
        </p:txBody>
      </p:sp>
      <p:sp>
        <p:nvSpPr>
          <p:cNvPr id="333" name="Shape 333"/>
          <p:cNvSpPr txBox="1"/>
          <p:nvPr/>
        </p:nvSpPr>
        <p:spPr>
          <a:xfrm>
            <a:off x="8097582" y="-32652"/>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3"/>
              </a:rPr>
              <a:t>Source</a:t>
            </a:r>
          </a:p>
        </p:txBody>
      </p:sp>
      <p:sp>
        <p:nvSpPr>
          <p:cNvPr id="334" name="Shape 334"/>
          <p:cNvSpPr txBox="1"/>
          <p:nvPr/>
        </p:nvSpPr>
        <p:spPr>
          <a:xfrm>
            <a:off x="0" y="6107131"/>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1.19: Design and/or interpret data from, an experiment that uses gravimetric analysis to determine the the concentration of an </a:t>
            </a:r>
            <a:r>
              <a:rPr lang="en-US" sz="1800" dirty="0" err="1">
                <a:solidFill>
                  <a:schemeClr val="dk1"/>
                </a:solidFill>
                <a:ea typeface="Rokkitt"/>
                <a:cs typeface="Rokkitt"/>
                <a:sym typeface="Rokkitt"/>
              </a:rPr>
              <a:t>analyte</a:t>
            </a:r>
            <a:r>
              <a:rPr lang="en-US" sz="1800" dirty="0">
                <a:solidFill>
                  <a:schemeClr val="dk1"/>
                </a:solidFill>
                <a:ea typeface="Rokkitt"/>
                <a:cs typeface="Rokkitt"/>
                <a:sym typeface="Rokkitt"/>
              </a:rPr>
              <a:t> in a solution.</a:t>
            </a:r>
            <a:r>
              <a:rPr lang="en-US" sz="1800" dirty="0">
                <a:solidFill>
                  <a:schemeClr val="dk1"/>
                </a:solidFill>
                <a:latin typeface="Rokkitt"/>
                <a:ea typeface="Rokkitt"/>
                <a:cs typeface="Rokkitt"/>
                <a:sym typeface="Rokkitt"/>
              </a:rPr>
              <a:t>																</a:t>
            </a:r>
          </a:p>
        </p:txBody>
      </p:sp>
      <p:sp>
        <p:nvSpPr>
          <p:cNvPr id="335" name="Shape 335"/>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4"/>
              </a:rPr>
              <a:t>Video</a:t>
            </a:r>
            <a:endParaRPr lang="en-US" sz="1800" dirty="0">
              <a:solidFill>
                <a:schemeClr val="dk1"/>
              </a:solidFill>
              <a:ea typeface="Rokkitt"/>
              <a:cs typeface="Rokkitt"/>
              <a:sym typeface="Rokkitt"/>
            </a:endParaRPr>
          </a:p>
        </p:txBody>
      </p:sp>
      <p:pic>
        <p:nvPicPr>
          <p:cNvPr id="336" name="Shape 336"/>
          <p:cNvPicPr preferRelativeResize="0"/>
          <p:nvPr/>
        </p:nvPicPr>
        <p:blipFill>
          <a:blip r:embed="rId5">
            <a:alphaModFix/>
          </a:blip>
          <a:stretch>
            <a:fillRect/>
          </a:stretch>
        </p:blipFill>
        <p:spPr>
          <a:xfrm>
            <a:off x="1" y="2186153"/>
            <a:ext cx="4902924" cy="3101751"/>
          </a:xfrm>
          <a:prstGeom prst="rect">
            <a:avLst/>
          </a:prstGeom>
          <a:noFill/>
          <a:ln>
            <a:noFill/>
          </a:ln>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327" y="199417"/>
            <a:ext cx="8323092" cy="6183190"/>
          </a:xfrm>
          <a:prstGeom prst="rect">
            <a:avLst/>
          </a:prstGeom>
          <a:ln w="76200">
            <a:solidFill>
              <a:schemeClr val="accent1"/>
            </a:solidFill>
          </a:ln>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500" y="199417"/>
            <a:ext cx="8699500" cy="6146800"/>
          </a:xfrm>
          <a:prstGeom prst="rect">
            <a:avLst/>
          </a:prstGeom>
          <a:ln w="76200">
            <a:solidFill>
              <a:schemeClr val="accent1"/>
            </a:solidFill>
          </a:ln>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5290" y="267364"/>
            <a:ext cx="9004300" cy="6464300"/>
          </a:xfrm>
          <a:prstGeom prst="rect">
            <a:avLst/>
          </a:prstGeom>
          <a:ln w="76200">
            <a:solidFill>
              <a:schemeClr val="accent1"/>
            </a:solidFill>
          </a:ln>
        </p:spPr>
      </p:pic>
      <p:sp>
        <p:nvSpPr>
          <p:cNvPr id="12" name="TextBox 11"/>
          <p:cNvSpPr txBox="1"/>
          <p:nvPr/>
        </p:nvSpPr>
        <p:spPr>
          <a:xfrm>
            <a:off x="3764277" y="2490607"/>
            <a:ext cx="2197136" cy="646331"/>
          </a:xfrm>
          <a:prstGeom prst="rect">
            <a:avLst/>
          </a:prstGeom>
          <a:solidFill>
            <a:schemeClr val="bg1"/>
          </a:solidFill>
          <a:ln w="44450">
            <a:solidFill>
              <a:schemeClr val="accent1"/>
            </a:solidFill>
          </a:ln>
        </p:spPr>
        <p:txBody>
          <a:bodyPr wrap="square" rtlCol="0">
            <a:spAutoFit/>
          </a:bodyPr>
          <a:lstStyle/>
          <a:p>
            <a:r>
              <a:rPr lang="en-US" dirty="0"/>
              <a:t>-</a:t>
            </a:r>
            <a:r>
              <a:rPr lang="en-US"/>
              <a:t>See </a:t>
            </a:r>
            <a:r>
              <a:rPr lang="en-US">
                <a:hlinkClick r:id="rId9"/>
              </a:rPr>
              <a:t>2014 #1</a:t>
            </a:r>
            <a:r>
              <a:rPr lang="en-US"/>
              <a:t> </a:t>
            </a:r>
            <a:r>
              <a:rPr lang="en-US" dirty="0"/>
              <a:t>for more information</a:t>
            </a:r>
          </a:p>
        </p:txBody>
      </p:sp>
    </p:spTree>
    <p:extLst>
      <p:ext uri="{BB962C8B-B14F-4D97-AF65-F5344CB8AC3E}">
        <p14:creationId xmlns:p14="http://schemas.microsoft.com/office/powerpoint/2010/main" val="35987147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heckerboard(across)">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8" name="Shape 348"/>
          <p:cNvPicPr preferRelativeResize="0"/>
          <p:nvPr/>
        </p:nvPicPr>
        <p:blipFill>
          <a:blip r:embed="rId3">
            <a:alphaModFix/>
          </a:blip>
          <a:stretch>
            <a:fillRect/>
          </a:stretch>
        </p:blipFill>
        <p:spPr>
          <a:xfrm>
            <a:off x="3480232" y="1730550"/>
            <a:ext cx="4714477" cy="4023350"/>
          </a:xfrm>
          <a:prstGeom prst="rect">
            <a:avLst/>
          </a:prstGeom>
          <a:noFill/>
          <a:ln>
            <a:noFill/>
          </a:ln>
        </p:spPr>
      </p:pic>
      <p:sp>
        <p:nvSpPr>
          <p:cNvPr id="341" name="Shape 341"/>
          <p:cNvSpPr txBox="1">
            <a:spLocks noGrp="1"/>
          </p:cNvSpPr>
          <p:nvPr>
            <p:ph type="title"/>
          </p:nvPr>
        </p:nvSpPr>
        <p:spPr>
          <a:xfrm>
            <a:off x="498524" y="2004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Using titrations to determine concentration of an </a:t>
            </a:r>
            <a:r>
              <a:rPr lang="en-US" dirty="0" err="1"/>
              <a:t>analyte</a:t>
            </a:r>
            <a:endParaRPr lang="en-US" dirty="0"/>
          </a:p>
        </p:txBody>
      </p:sp>
      <p:sp>
        <p:nvSpPr>
          <p:cNvPr id="343" name="Shape 343"/>
          <p:cNvSpPr txBox="1">
            <a:spLocks noGrp="1"/>
          </p:cNvSpPr>
          <p:nvPr>
            <p:ph type="body" idx="2"/>
          </p:nvPr>
        </p:nvSpPr>
        <p:spPr>
          <a:xfrm>
            <a:off x="2568398" y="5523386"/>
            <a:ext cx="5626311" cy="696001"/>
          </a:xfrm>
          <a:prstGeom prst="rect">
            <a:avLst/>
          </a:prstGeom>
          <a:noFill/>
          <a:ln>
            <a:noFill/>
          </a:ln>
        </p:spPr>
        <p:txBody>
          <a:bodyPr lIns="91425" tIns="45700" rIns="91425" bIns="45700" anchor="t" anchorCtr="0">
            <a:noAutofit/>
          </a:bodyPr>
          <a:lstStyle/>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a:p>
            <a:pPr marL="228600" marR="0" lvl="0" indent="-228600" algn="l" rtl="0">
              <a:spcBef>
                <a:spcPts val="0"/>
              </a:spcBef>
              <a:buClr>
                <a:schemeClr val="accent1"/>
              </a:buClr>
              <a:buSzPct val="75000"/>
              <a:buFont typeface="Noto Sans Symbols"/>
              <a:buNone/>
            </a:pPr>
            <a:endParaRPr dirty="0"/>
          </a:p>
        </p:txBody>
      </p:sp>
      <p:sp>
        <p:nvSpPr>
          <p:cNvPr id="344" name="Shape 344"/>
          <p:cNvSpPr txBox="1"/>
          <p:nvPr/>
        </p:nvSpPr>
        <p:spPr>
          <a:xfrm>
            <a:off x="8097582" y="-32652"/>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Source</a:t>
            </a:r>
          </a:p>
        </p:txBody>
      </p:sp>
      <p:sp>
        <p:nvSpPr>
          <p:cNvPr id="345" name="Shape 345"/>
          <p:cNvSpPr txBox="1"/>
          <p:nvPr/>
        </p:nvSpPr>
        <p:spPr>
          <a:xfrm>
            <a:off x="0" y="6168776"/>
            <a:ext cx="9144000" cy="6924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LO1.20: Design and/or interpret data from an experiment that uses titration to determine the concentration of an </a:t>
            </a:r>
            <a:r>
              <a:rPr lang="en-US" sz="1800" dirty="0" err="1">
                <a:solidFill>
                  <a:schemeClr val="dk1"/>
                </a:solidFill>
                <a:ea typeface="Rokkitt"/>
                <a:cs typeface="Rokkitt"/>
                <a:sym typeface="Rokkitt"/>
              </a:rPr>
              <a:t>analyte</a:t>
            </a:r>
            <a:r>
              <a:rPr lang="en-US" sz="1800" dirty="0">
                <a:solidFill>
                  <a:schemeClr val="dk1"/>
                </a:solidFill>
                <a:ea typeface="Rokkitt"/>
                <a:cs typeface="Rokkitt"/>
                <a:sym typeface="Rokkitt"/>
              </a:rPr>
              <a:t> in a solution.	</a:t>
            </a:r>
            <a:r>
              <a:rPr lang="en-US" sz="1800" dirty="0">
                <a:solidFill>
                  <a:schemeClr val="dk1"/>
                </a:solidFill>
                <a:latin typeface="Rokkitt"/>
                <a:ea typeface="Rokkitt"/>
                <a:cs typeface="Rokkitt"/>
                <a:sym typeface="Rokkitt"/>
              </a:rPr>
              <a:t>															</a:t>
            </a:r>
          </a:p>
        </p:txBody>
      </p:sp>
      <p:sp>
        <p:nvSpPr>
          <p:cNvPr id="346" name="Shape 346"/>
          <p:cNvSpPr txBox="1"/>
          <p:nvPr/>
        </p:nvSpPr>
        <p:spPr>
          <a:xfrm>
            <a:off x="8157538" y="181685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5"/>
              </a:rPr>
              <a:t>Video</a:t>
            </a:r>
          </a:p>
        </p:txBody>
      </p:sp>
      <p:pic>
        <p:nvPicPr>
          <p:cNvPr id="347" name="Shape 347"/>
          <p:cNvPicPr preferRelativeResize="0"/>
          <p:nvPr/>
        </p:nvPicPr>
        <p:blipFill>
          <a:blip r:embed="rId6">
            <a:alphaModFix/>
          </a:blip>
          <a:stretch>
            <a:fillRect/>
          </a:stretch>
        </p:blipFill>
        <p:spPr>
          <a:xfrm>
            <a:off x="-68647" y="1341076"/>
            <a:ext cx="3657600" cy="4023360"/>
          </a:xfrm>
          <a:prstGeom prst="rect">
            <a:avLst/>
          </a:prstGeom>
          <a:noFill/>
          <a:ln>
            <a:noFill/>
          </a:ln>
        </p:spPr>
      </p:pic>
      <p:sp>
        <p:nvSpPr>
          <p:cNvPr id="2" name="Rectangle 1"/>
          <p:cNvSpPr/>
          <p:nvPr/>
        </p:nvSpPr>
        <p:spPr>
          <a:xfrm>
            <a:off x="-197280" y="4957928"/>
            <a:ext cx="4572000" cy="923330"/>
          </a:xfrm>
          <a:prstGeom prst="rect">
            <a:avLst/>
          </a:prstGeom>
        </p:spPr>
        <p:txBody>
          <a:bodyPr>
            <a:spAutoFit/>
          </a:bodyPr>
          <a:lstStyle/>
          <a:p>
            <a:pPr marL="228600" lvl="0" indent="-228600">
              <a:buClr>
                <a:schemeClr val="accent1"/>
              </a:buClr>
              <a:buSzPct val="75000"/>
            </a:pPr>
            <a:endParaRPr lang="en-US" dirty="0"/>
          </a:p>
          <a:p>
            <a:pPr lvl="0" indent="-85725" algn="ctr">
              <a:buClr>
                <a:schemeClr val="accent1"/>
              </a:buClr>
              <a:buSzPct val="75000"/>
            </a:pPr>
            <a:r>
              <a:rPr lang="en-US" dirty="0"/>
              <a:t>At the equivalence point, the stoichiometric molar ratio is reached</a:t>
            </a:r>
          </a:p>
        </p:txBody>
      </p:sp>
      <p:pic>
        <p:nvPicPr>
          <p:cNvPr id="3" name="Picture 2" descr="Screen Shot 2016-04-07 at 8.26.5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4902" y="106018"/>
            <a:ext cx="6388959" cy="667800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1" name="Rounded Rectangle 10"/>
          <p:cNvSpPr/>
          <p:nvPr/>
        </p:nvSpPr>
        <p:spPr>
          <a:xfrm>
            <a:off x="1553542" y="5629724"/>
            <a:ext cx="6004555" cy="112502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Click reveals answer and explanation.</a:t>
            </a:r>
          </a:p>
        </p:txBody>
      </p:sp>
    </p:spTree>
    <p:extLst>
      <p:ext uri="{BB962C8B-B14F-4D97-AF65-F5344CB8AC3E}">
        <p14:creationId xmlns:p14="http://schemas.microsoft.com/office/powerpoint/2010/main" val="394632719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1"/>
                                        </p:tgtEl>
                                      </p:cBhvr>
                                    </p:animEffect>
                                    <p:set>
                                      <p:cBhvr>
                                        <p:cTn id="15"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Ratio of Masses in a Pure Sample</a:t>
            </a:r>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534683" y="657802"/>
            <a:ext cx="3915522" cy="4691100"/>
          </a:xfrm>
          <a:prstGeom prst="rect">
            <a:avLst/>
          </a:prstGeom>
        </p:spPr>
        <p:txBody>
          <a:bodyPr lIns="91425" tIns="91425" rIns="91425" bIns="91425" anchor="t" anchorCtr="0">
            <a:noAutofit/>
          </a:bodyPr>
          <a:lstStyle/>
          <a:p>
            <a:pPr marL="457200" lvl="0" indent="-228600" rtl="0">
              <a:spcBef>
                <a:spcPts val="0"/>
              </a:spcBef>
            </a:pPr>
            <a:endParaRPr lang="en-US" dirty="0"/>
          </a:p>
          <a:p>
            <a:pPr marL="457200" lvl="0" indent="-228600" rtl="0">
              <a:spcBef>
                <a:spcPts val="0"/>
              </a:spcBef>
            </a:pPr>
            <a:endParaRPr lang="en-US" dirty="0"/>
          </a:p>
          <a:p>
            <a:pPr marL="457200" lvl="0" indent="-228600" rtl="0">
              <a:spcBef>
                <a:spcPts val="0"/>
              </a:spcBef>
            </a:pPr>
            <a:endParaRPr lang="en-US" dirty="0"/>
          </a:p>
          <a:p>
            <a:pPr marL="457200" lvl="0" indent="-228600" rtl="0">
              <a:spcBef>
                <a:spcPts val="0"/>
              </a:spcBef>
            </a:pPr>
            <a:r>
              <a:rPr lang="en-US" dirty="0"/>
              <a:t>All elements and molecules are made up of atoms</a:t>
            </a:r>
          </a:p>
          <a:p>
            <a:pPr marL="457200" lvl="0" indent="-228600" rtl="0">
              <a:spcBef>
                <a:spcPts val="0"/>
              </a:spcBef>
            </a:pPr>
            <a:r>
              <a:rPr lang="en-US" dirty="0"/>
              <a:t>Substances with the same atomic makeup will have same average masses</a:t>
            </a:r>
          </a:p>
          <a:p>
            <a:pPr marL="457200" lvl="0" indent="-228600" rtl="0">
              <a:spcBef>
                <a:spcPts val="0"/>
              </a:spcBef>
            </a:pPr>
            <a:r>
              <a:rPr lang="en-US" dirty="0"/>
              <a:t>The ratio of masses of the same substance is independent of size of the substance</a:t>
            </a:r>
          </a:p>
          <a:p>
            <a:pPr marL="457200" lvl="0" indent="-228600" rtl="0">
              <a:spcBef>
                <a:spcPts val="0"/>
              </a:spcBef>
            </a:pPr>
            <a:r>
              <a:rPr lang="en-US" dirty="0"/>
              <a:t>Molecules with the same atomic makeup (ex: H</a:t>
            </a:r>
            <a:r>
              <a:rPr lang="en-US" baseline="-25000" dirty="0"/>
              <a:t>2</a:t>
            </a:r>
            <a:r>
              <a:rPr lang="en-US" dirty="0"/>
              <a:t>O) will have the same ratio of average atomic masses</a:t>
            </a:r>
          </a:p>
          <a:p>
            <a:pPr marL="685800" lvl="1">
              <a:spcBef>
                <a:spcPts val="0"/>
              </a:spcBef>
            </a:pPr>
            <a:r>
              <a:rPr lang="en-US" dirty="0"/>
              <a:t>H</a:t>
            </a:r>
            <a:r>
              <a:rPr lang="en-US" baseline="-25000" dirty="0"/>
              <a:t>2</a:t>
            </a:r>
            <a:r>
              <a:rPr lang="en-US" dirty="0"/>
              <a:t>O</a:t>
            </a:r>
            <a:r>
              <a:rPr lang="en-US" baseline="-25000" dirty="0"/>
              <a:t>2</a:t>
            </a:r>
            <a:r>
              <a:rPr lang="en-US" dirty="0"/>
              <a:t> ratio would be different than H</a:t>
            </a:r>
            <a:r>
              <a:rPr lang="en-US" baseline="-25000" dirty="0"/>
              <a:t>2</a:t>
            </a:r>
            <a:r>
              <a:rPr lang="en-US" dirty="0"/>
              <a:t>O due to the different chemical makeup</a:t>
            </a:r>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1.1: Justify the observation that the ratio of the masses of the constituent elements in any pure sample of that compound is always identical on the basis of the atomic molecular theory.</a:t>
            </a:r>
            <a:r>
              <a:rPr lang="en-US" sz="1800" dirty="0">
                <a:solidFill>
                  <a:schemeClr val="dk1"/>
                </a:solidFill>
                <a:latin typeface="Rokkitt"/>
                <a:ea typeface="Rokkitt"/>
                <a:cs typeface="Rokkitt"/>
                <a:sym typeface="Rokkitt"/>
              </a:rPr>
              <a:t>		</a:t>
            </a:r>
          </a:p>
        </p:txBody>
      </p:sp>
      <p:sp>
        <p:nvSpPr>
          <p:cNvPr id="226" name="Shape 226"/>
          <p:cNvSpPr txBox="1"/>
          <p:nvPr/>
        </p:nvSpPr>
        <p:spPr>
          <a:xfrm>
            <a:off x="8078171" y="-62015"/>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80524" y="1801313"/>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endParaRPr lang="en-US" sz="1800" u="sng" dirty="0">
              <a:solidFill>
                <a:schemeClr val="hlink"/>
              </a:solidFill>
              <a:ea typeface="Rokkitt"/>
              <a:cs typeface="Rokkitt"/>
              <a:sym typeface="Rokkitt"/>
              <a:hlinkClick r:id="rId5"/>
            </a:endParaRPr>
          </a:p>
        </p:txBody>
      </p:sp>
      <p:pic>
        <p:nvPicPr>
          <p:cNvPr id="5" name="Picture 4"/>
          <p:cNvPicPr>
            <a:picLocks noChangeAspect="1"/>
          </p:cNvPicPr>
          <p:nvPr/>
        </p:nvPicPr>
        <p:blipFill>
          <a:blip r:embed="rId6"/>
          <a:stretch>
            <a:fillRect/>
          </a:stretch>
        </p:blipFill>
        <p:spPr>
          <a:xfrm>
            <a:off x="66032" y="1948892"/>
            <a:ext cx="4643938" cy="3092665"/>
          </a:xfrm>
          <a:prstGeom prst="rect">
            <a:avLst/>
          </a:prstGeom>
        </p:spPr>
      </p:pic>
      <p:sp>
        <p:nvSpPr>
          <p:cNvPr id="6" name="Oval 5"/>
          <p:cNvSpPr/>
          <p:nvPr/>
        </p:nvSpPr>
        <p:spPr>
          <a:xfrm>
            <a:off x="1136822" y="1289718"/>
            <a:ext cx="160637" cy="180736"/>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1334462" y="1284897"/>
            <a:ext cx="160637" cy="180736"/>
          </a:xfrm>
          <a:prstGeom prst="ellipse">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1151237" y="1048816"/>
            <a:ext cx="292443" cy="326038"/>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684484" y="1008344"/>
            <a:ext cx="615874" cy="369332"/>
          </a:xfrm>
          <a:prstGeom prst="rect">
            <a:avLst/>
          </a:prstGeom>
          <a:noFill/>
        </p:spPr>
        <p:txBody>
          <a:bodyPr wrap="none" rtlCol="0">
            <a:spAutoFit/>
          </a:bodyPr>
          <a:lstStyle/>
          <a:p>
            <a:r>
              <a:rPr lang="en-US"/>
              <a:t>H</a:t>
            </a:r>
            <a:r>
              <a:rPr lang="en-US" baseline="-25000"/>
              <a:t>2</a:t>
            </a:r>
            <a:r>
              <a:rPr lang="en-US"/>
              <a:t>O</a:t>
            </a:r>
          </a:p>
        </p:txBody>
      </p:sp>
      <p:cxnSp>
        <p:nvCxnSpPr>
          <p:cNvPr id="9" name="Straight Arrow Connector 8"/>
          <p:cNvCxnSpPr>
            <a:stCxn id="21" idx="3"/>
          </p:cNvCxnSpPr>
          <p:nvPr/>
        </p:nvCxnSpPr>
        <p:spPr>
          <a:xfrm flipH="1">
            <a:off x="593124" y="1327107"/>
            <a:ext cx="600940" cy="184857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1373612" y="1281165"/>
            <a:ext cx="143305" cy="193159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449765" y="1250045"/>
            <a:ext cx="850593" cy="19997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1361631" y="1204227"/>
            <a:ext cx="1801699" cy="208267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1378899" y="1130085"/>
            <a:ext cx="2647544" cy="211974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3145574" y="2956265"/>
            <a:ext cx="1546640" cy="353943"/>
          </a:xfrm>
          <a:prstGeom prst="rect">
            <a:avLst/>
          </a:prstGeom>
          <a:solidFill>
            <a:schemeClr val="bg1"/>
          </a:solidFill>
        </p:spPr>
        <p:txBody>
          <a:bodyPr wrap="square" rtlCol="0">
            <a:spAutoFit/>
          </a:bodyPr>
          <a:lstStyle/>
          <a:p>
            <a:r>
              <a:rPr lang="en-US" sz="1700" dirty="0">
                <a:solidFill>
                  <a:schemeClr val="tx1">
                    <a:lumMod val="75000"/>
                    <a:lumOff val="25000"/>
                  </a:schemeClr>
                </a:solidFill>
              </a:rPr>
              <a:t>108 g/</a:t>
            </a:r>
            <a:r>
              <a:rPr lang="en-US" sz="1700" dirty="0" err="1">
                <a:solidFill>
                  <a:schemeClr val="tx1">
                    <a:lumMod val="75000"/>
                    <a:lumOff val="25000"/>
                  </a:schemeClr>
                </a:solidFill>
              </a:rPr>
              <a:t>mol</a:t>
            </a:r>
            <a:endParaRPr lang="en-US" sz="1700" dirty="0">
              <a:solidFill>
                <a:schemeClr val="tx1">
                  <a:lumMod val="75000"/>
                  <a:lumOff val="25000"/>
                </a:schemeClr>
              </a:solidFill>
            </a:endParaRPr>
          </a:p>
        </p:txBody>
      </p:sp>
      <p:sp>
        <p:nvSpPr>
          <p:cNvPr id="4" name="TextBox 3"/>
          <p:cNvSpPr txBox="1"/>
          <p:nvPr/>
        </p:nvSpPr>
        <p:spPr>
          <a:xfrm>
            <a:off x="1516917" y="1211835"/>
            <a:ext cx="6465821" cy="452431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r>
              <a:rPr lang="en-US" dirty="0"/>
              <a:t>A 4.5 gram sample of which of the following would have the greatest mass percent of oxygen?</a:t>
            </a:r>
          </a:p>
          <a:p>
            <a:pPr marL="342900" indent="-342900">
              <a:buAutoNum type="alphaUcPeriod"/>
            </a:pPr>
            <a:r>
              <a:rPr lang="en-US" dirty="0"/>
              <a:t>Na</a:t>
            </a:r>
            <a:r>
              <a:rPr lang="en-US" baseline="-25000" dirty="0"/>
              <a:t>2</a:t>
            </a:r>
            <a:r>
              <a:rPr lang="en-US" dirty="0"/>
              <a:t>O (molar mass = 62 g/</a:t>
            </a:r>
            <a:r>
              <a:rPr lang="en-US" dirty="0" err="1"/>
              <a:t>mol</a:t>
            </a:r>
            <a:r>
              <a:rPr lang="en-US" dirty="0"/>
              <a:t>)</a:t>
            </a:r>
          </a:p>
          <a:p>
            <a:pPr marL="342900" indent="-342900">
              <a:buFontTx/>
              <a:buAutoNum type="alphaUcPeriod"/>
            </a:pPr>
            <a:r>
              <a:rPr lang="en-US" dirty="0"/>
              <a:t>Li</a:t>
            </a:r>
            <a:r>
              <a:rPr lang="en-US" baseline="-25000" dirty="0"/>
              <a:t>2</a:t>
            </a:r>
            <a:r>
              <a:rPr lang="en-US" dirty="0"/>
              <a:t>O (molar mass = 30 g/</a:t>
            </a:r>
            <a:r>
              <a:rPr lang="en-US" dirty="0" err="1"/>
              <a:t>mol</a:t>
            </a:r>
            <a:r>
              <a:rPr lang="en-US" dirty="0"/>
              <a:t>)</a:t>
            </a:r>
          </a:p>
          <a:p>
            <a:pPr marL="342900" indent="-342900">
              <a:buFontTx/>
              <a:buAutoNum type="alphaUcPeriod"/>
            </a:pPr>
            <a:r>
              <a:rPr lang="en-US" dirty="0" err="1"/>
              <a:t>MgO</a:t>
            </a:r>
            <a:r>
              <a:rPr lang="en-US" dirty="0"/>
              <a:t> (molar mass = 40 g/</a:t>
            </a:r>
            <a:r>
              <a:rPr lang="en-US" dirty="0" err="1"/>
              <a:t>mol</a:t>
            </a:r>
            <a:r>
              <a:rPr lang="en-US" dirty="0"/>
              <a:t>)</a:t>
            </a:r>
          </a:p>
          <a:p>
            <a:pPr marL="342900" indent="-342900">
              <a:buFontTx/>
              <a:buAutoNum type="alphaUcPeriod"/>
            </a:pPr>
            <a:r>
              <a:rPr lang="en-US" dirty="0" err="1"/>
              <a:t>SrO</a:t>
            </a:r>
            <a:r>
              <a:rPr lang="en-US" dirty="0"/>
              <a:t> (molar mass = 104 g/</a:t>
            </a:r>
            <a:r>
              <a:rPr lang="en-US" dirty="0" err="1"/>
              <a:t>mol</a:t>
            </a:r>
            <a:r>
              <a:rPr lang="en-US" dirty="0"/>
              <a:t>)</a:t>
            </a:r>
          </a:p>
          <a:p>
            <a:endParaRPr lang="en-US" dirty="0"/>
          </a:p>
          <a:p>
            <a:endParaRPr lang="en-US" dirty="0"/>
          </a:p>
          <a:p>
            <a:r>
              <a:rPr lang="en-US" dirty="0"/>
              <a:t>Answer:</a:t>
            </a:r>
          </a:p>
          <a:p>
            <a:pPr marL="342900" indent="-342900">
              <a:buAutoNum type="alphaUcPeriod"/>
            </a:pPr>
            <a:r>
              <a:rPr lang="en-US" dirty="0"/>
              <a:t>16/62 x 100 = 26 %</a:t>
            </a:r>
          </a:p>
          <a:p>
            <a:pPr marL="342900" indent="-342900">
              <a:buAutoNum type="alphaUcPeriod"/>
            </a:pPr>
            <a:r>
              <a:rPr lang="en-US" dirty="0">
                <a:solidFill>
                  <a:schemeClr val="accent1"/>
                </a:solidFill>
              </a:rPr>
              <a:t>16/30 x 100 = 53%</a:t>
            </a:r>
          </a:p>
          <a:p>
            <a:pPr marL="342900" indent="-342900">
              <a:buAutoNum type="alphaUcPeriod"/>
            </a:pPr>
            <a:r>
              <a:rPr lang="en-US" dirty="0">
                <a:solidFill>
                  <a:schemeClr val="bg1"/>
                </a:solidFill>
              </a:rPr>
              <a:t>16/40 x 100 = 40%</a:t>
            </a:r>
          </a:p>
          <a:p>
            <a:pPr marL="342900" indent="-342900">
              <a:buAutoNum type="alphaUcPeriod"/>
            </a:pPr>
            <a:r>
              <a:rPr lang="en-US" dirty="0"/>
              <a:t>16/104 x 100 = 15%</a:t>
            </a:r>
          </a:p>
          <a:p>
            <a:pPr marL="342900" indent="-342900">
              <a:buFontTx/>
              <a:buAutoNum type="alphaUcPeriod"/>
            </a:pPr>
            <a:endParaRPr lang="en-US" dirty="0"/>
          </a:p>
          <a:p>
            <a:pPr marL="342900" indent="-342900">
              <a:buFontTx/>
              <a:buAutoNum type="alphaUcPeriod"/>
            </a:pPr>
            <a:endParaRPr lang="en-US" dirty="0"/>
          </a:p>
          <a:p>
            <a:pPr marL="342900" indent="-342900">
              <a:buAutoNum type="alphaUcPeriod"/>
            </a:pPr>
            <a:endParaRPr lang="en-US" dirty="0"/>
          </a:p>
        </p:txBody>
      </p:sp>
      <p:sp>
        <p:nvSpPr>
          <p:cNvPr id="38" name="Rounded Rectangle 37"/>
          <p:cNvSpPr/>
          <p:nvPr/>
        </p:nvSpPr>
        <p:spPr>
          <a:xfrm>
            <a:off x="1544995" y="3133236"/>
            <a:ext cx="6409664" cy="2425942"/>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Click reveals answer and explanation.</a:t>
            </a:r>
          </a:p>
        </p:txBody>
      </p:sp>
    </p:spTree>
    <p:extLst>
      <p:ext uri="{BB962C8B-B14F-4D97-AF65-F5344CB8AC3E}">
        <p14:creationId xmlns:p14="http://schemas.microsoft.com/office/powerpoint/2010/main" val="3600258676"/>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8"/>
                                        </p:tgtEl>
                                      </p:cBhvr>
                                    </p:animEffect>
                                    <p:set>
                                      <p:cBhvr>
                                        <p:cTn id="15"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38" grpId="0" animBg="1"/>
      <p:bldP spid="38"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Composition of Pure Substances and/or Mixtures</a:t>
            </a:r>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244899" y="717530"/>
            <a:ext cx="3915522" cy="4691100"/>
          </a:xfrm>
          <a:prstGeom prst="rect">
            <a:avLst/>
          </a:prstGeom>
        </p:spPr>
        <p:txBody>
          <a:bodyPr lIns="91425" tIns="91425" rIns="91425" bIns="91425" anchor="t" anchorCtr="0">
            <a:noAutofit/>
          </a:bodyPr>
          <a:lstStyle/>
          <a:p>
            <a:pPr marL="457200" lvl="0" indent="-228600" rtl="0">
              <a:spcBef>
                <a:spcPts val="0"/>
              </a:spcBef>
            </a:pPr>
            <a:r>
              <a:rPr lang="en-US" dirty="0"/>
              <a:t>Percent mass can be used to determine the composition of a substance</a:t>
            </a:r>
          </a:p>
          <a:p>
            <a:pPr marL="685800" lvl="1">
              <a:spcBef>
                <a:spcPts val="0"/>
              </a:spcBef>
            </a:pPr>
            <a:r>
              <a:rPr lang="en-US" dirty="0"/>
              <a:t>% mass can also be used to find the empirical formula</a:t>
            </a:r>
          </a:p>
          <a:p>
            <a:pPr marL="457200">
              <a:spcBef>
                <a:spcPts val="0"/>
              </a:spcBef>
            </a:pPr>
            <a:r>
              <a:rPr lang="en-US" dirty="0"/>
              <a:t>The empirical formula is the simplest formula of a substance</a:t>
            </a:r>
          </a:p>
          <a:p>
            <a:pPr marL="685800" lvl="1">
              <a:spcBef>
                <a:spcPts val="0"/>
              </a:spcBef>
            </a:pPr>
            <a:r>
              <a:rPr lang="en-US" dirty="0"/>
              <a:t>It is a ratio between the moles of each element in the substance</a:t>
            </a:r>
          </a:p>
          <a:p>
            <a:pPr marL="685800" lvl="1">
              <a:spcBef>
                <a:spcPts val="0"/>
              </a:spcBef>
            </a:pPr>
            <a:r>
              <a:rPr lang="en-US" dirty="0"/>
              <a:t>Quick steps to solve!</a:t>
            </a:r>
          </a:p>
          <a:p>
            <a:pPr marL="914400" lvl="2">
              <a:spcBef>
                <a:spcPts val="0"/>
              </a:spcBef>
            </a:pPr>
            <a:r>
              <a:rPr lang="en-US" dirty="0"/>
              <a:t>% to mass, mass to moles, divide by the smallest and multiply ‘til whole!)</a:t>
            </a:r>
          </a:p>
          <a:p>
            <a:pPr marL="685800" lvl="1">
              <a:spcBef>
                <a:spcPts val="0"/>
              </a:spcBef>
            </a:pPr>
            <a:r>
              <a:rPr lang="en-US" dirty="0"/>
              <a:t>The molecular formula is the actual formula of a substance</a:t>
            </a:r>
          </a:p>
          <a:p>
            <a:pPr marL="914400" lvl="2">
              <a:spcBef>
                <a:spcPts val="0"/>
              </a:spcBef>
            </a:pPr>
            <a:r>
              <a:rPr lang="en-US" dirty="0"/>
              <a:t>It is a whole number multiple of the empirical formula</a:t>
            </a:r>
          </a:p>
          <a:p>
            <a:pPr marL="685800" lvl="1">
              <a:spcBef>
                <a:spcPts val="0"/>
              </a:spcBef>
            </a:pP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242523"/>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1.2: Select and apply mathematical routines to mass data to identify or infer the composition of pure substances and/or mixtures.</a:t>
            </a:r>
            <a:r>
              <a:rPr lang="en-US" sz="1800" dirty="0">
                <a:solidFill>
                  <a:schemeClr val="dk1"/>
                </a:solidFill>
                <a:latin typeface="Rokkitt"/>
                <a:ea typeface="Rokkitt"/>
                <a:cs typeface="Rokkitt"/>
                <a:sym typeface="Rokkitt"/>
              </a:rPr>
              <a:t>		</a:t>
            </a:r>
          </a:p>
        </p:txBody>
      </p:sp>
      <p:sp>
        <p:nvSpPr>
          <p:cNvPr id="226" name="Shape 226"/>
          <p:cNvSpPr txBox="1"/>
          <p:nvPr/>
        </p:nvSpPr>
        <p:spPr>
          <a:xfrm>
            <a:off x="8065720" y="-62015"/>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25176"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endParaRPr lang="en-US" sz="1800" u="sng" dirty="0">
              <a:solidFill>
                <a:schemeClr val="hlink"/>
              </a:solidFill>
              <a:ea typeface="Rokkitt"/>
              <a:cs typeface="Rokkitt"/>
              <a:sym typeface="Rokkitt"/>
              <a:hlinkClick r:id="rId5"/>
            </a:endParaRPr>
          </a:p>
        </p:txBody>
      </p:sp>
      <p:pic>
        <p:nvPicPr>
          <p:cNvPr id="4" name="Picture 3"/>
          <p:cNvPicPr>
            <a:picLocks noChangeAspect="1"/>
          </p:cNvPicPr>
          <p:nvPr/>
        </p:nvPicPr>
        <p:blipFill>
          <a:blip r:embed="rId6"/>
          <a:stretch>
            <a:fillRect/>
          </a:stretch>
        </p:blipFill>
        <p:spPr>
          <a:xfrm>
            <a:off x="231277" y="2097905"/>
            <a:ext cx="4190645" cy="2374699"/>
          </a:xfrm>
          <a:prstGeom prst="rect">
            <a:avLst/>
          </a:prstGeom>
        </p:spPr>
      </p:pic>
      <p:pic>
        <p:nvPicPr>
          <p:cNvPr id="13" name="Picture 12"/>
          <p:cNvPicPr>
            <a:picLocks noChangeAspect="1"/>
          </p:cNvPicPr>
          <p:nvPr/>
        </p:nvPicPr>
        <p:blipFill>
          <a:blip r:embed="rId7"/>
          <a:stretch>
            <a:fillRect/>
          </a:stretch>
        </p:blipFill>
        <p:spPr>
          <a:xfrm>
            <a:off x="626808" y="1076861"/>
            <a:ext cx="8064500" cy="48006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708128" y="4064139"/>
            <a:ext cx="7857649" cy="1729141"/>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Click reveals answer and explanation.</a:t>
            </a:r>
          </a:p>
        </p:txBody>
      </p:sp>
    </p:spTree>
    <p:extLst>
      <p:ext uri="{BB962C8B-B14F-4D97-AF65-F5344CB8AC3E}">
        <p14:creationId xmlns:p14="http://schemas.microsoft.com/office/powerpoint/2010/main" val="2376303748"/>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1" presetClass="entr" presetSubtype="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4"/>
                                        </p:tgtEl>
                                      </p:cBhvr>
                                    </p:animEffect>
                                    <p:anim calcmode="lin" valueType="num">
                                      <p:cBhvr>
                                        <p:cTn id="14" dur="1000"/>
                                        <p:tgtEl>
                                          <p:spTgt spid="14"/>
                                        </p:tgtEl>
                                        <p:attrNameLst>
                                          <p:attrName>ppt_x</p:attrName>
                                        </p:attrNameLst>
                                      </p:cBhvr>
                                      <p:tavLst>
                                        <p:tav tm="0">
                                          <p:val>
                                            <p:strVal val="ppt_x"/>
                                          </p:val>
                                        </p:tav>
                                        <p:tav tm="100000">
                                          <p:val>
                                            <p:strVal val="ppt_x"/>
                                          </p:val>
                                        </p:tav>
                                      </p:tavLst>
                                    </p:anim>
                                    <p:anim calcmode="lin" valueType="num">
                                      <p:cBhvr>
                                        <p:cTn id="15" dur="1000"/>
                                        <p:tgtEl>
                                          <p:spTgt spid="14"/>
                                        </p:tgtEl>
                                        <p:attrNameLst>
                                          <p:attrName>ppt_y</p:attrName>
                                        </p:attrNameLst>
                                      </p:cBhvr>
                                      <p:tavLst>
                                        <p:tav tm="0">
                                          <p:val>
                                            <p:strVal val="ppt_y"/>
                                          </p:val>
                                        </p:tav>
                                        <p:tav tm="100000">
                                          <p:val>
                                            <p:strVal val="ppt_y+.1"/>
                                          </p:val>
                                        </p:tav>
                                      </p:tavLst>
                                    </p:anim>
                                    <p:set>
                                      <p:cBhvr>
                                        <p:cTn id="16"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62820" y="1105807"/>
            <a:ext cx="3561831" cy="4749108"/>
          </a:xfrm>
          <a:prstGeom prst="rect">
            <a:avLst/>
          </a:prstGeom>
        </p:spPr>
      </p:pic>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Identifying Purity of a Substance</a:t>
            </a:r>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a:p>
          <a:p>
            <a:pPr marL="228600" marR="0" lvl="0" indent="-228600" algn="l" rtl="0">
              <a:spcBef>
                <a:spcPts val="0"/>
              </a:spcBef>
              <a:buClr>
                <a:schemeClr val="accent1"/>
              </a:buClr>
              <a:buSzPct val="75000"/>
              <a:buFont typeface="Noto Sans Symbols"/>
              <a:buNone/>
            </a:pPr>
            <a:endParaRPr/>
          </a:p>
        </p:txBody>
      </p:sp>
      <p:sp>
        <p:nvSpPr>
          <p:cNvPr id="229" name="Shape 229"/>
          <p:cNvSpPr txBox="1">
            <a:spLocks noGrp="1"/>
          </p:cNvSpPr>
          <p:nvPr>
            <p:ph type="body" idx="2"/>
          </p:nvPr>
        </p:nvSpPr>
        <p:spPr>
          <a:xfrm>
            <a:off x="4308518" y="1163815"/>
            <a:ext cx="3915522" cy="4691100"/>
          </a:xfrm>
          <a:prstGeom prst="rect">
            <a:avLst/>
          </a:prstGeom>
        </p:spPr>
        <p:txBody>
          <a:bodyPr lIns="91425" tIns="91425" rIns="91425" bIns="91425" anchor="t" anchorCtr="0">
            <a:noAutofit/>
          </a:bodyPr>
          <a:lstStyle/>
          <a:p>
            <a:pPr marL="457200" lvl="0" indent="-228600" rtl="0">
              <a:spcBef>
                <a:spcPts val="0"/>
              </a:spcBef>
            </a:pPr>
            <a:r>
              <a:rPr lang="en-US" dirty="0"/>
              <a:t>Impurities in a substance can change the percent composition by mass </a:t>
            </a:r>
          </a:p>
          <a:p>
            <a:pPr marL="457200" lvl="0" indent="-228600" rtl="0">
              <a:spcBef>
                <a:spcPts val="0"/>
              </a:spcBef>
            </a:pPr>
            <a:r>
              <a:rPr lang="en-US" dirty="0"/>
              <a:t>If more of a certain element is added from an impurity, then the percent mass of that element will increase and vice versa</a:t>
            </a:r>
          </a:p>
          <a:p>
            <a:pPr marL="457200" lvl="0" indent="-228600" rtl="0">
              <a:spcBef>
                <a:spcPts val="0"/>
              </a:spcBef>
            </a:pPr>
            <a:r>
              <a:rPr lang="en-US" dirty="0"/>
              <a:t>When heating a hydrate, the substance is heated several times to ensure the water is driven off</a:t>
            </a:r>
          </a:p>
          <a:p>
            <a:pPr marL="685800" lvl="1">
              <a:spcBef>
                <a:spcPts val="0"/>
              </a:spcBef>
            </a:pPr>
            <a:r>
              <a:rPr lang="en-US" dirty="0"/>
              <a:t>Then you are simply left with the pure substance and no excess water</a:t>
            </a: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1.3:  The student is able to select and apply mathematical relationships to mass data in order to justify a claim regarding the identity and/or estimated purity of a substance.</a:t>
            </a:r>
            <a:r>
              <a:rPr lang="en-US" sz="1800" dirty="0">
                <a:solidFill>
                  <a:schemeClr val="dk1"/>
                </a:solidFill>
                <a:latin typeface="Rokkitt"/>
                <a:ea typeface="Rokkitt"/>
                <a:cs typeface="Rokkitt"/>
                <a:sym typeface="Rokkitt"/>
              </a:rPr>
              <a:t>		</a:t>
            </a:r>
          </a:p>
        </p:txBody>
      </p:sp>
      <p:sp>
        <p:nvSpPr>
          <p:cNvPr id="226" name="Shape 226"/>
          <p:cNvSpPr txBox="1"/>
          <p:nvPr/>
        </p:nvSpPr>
        <p:spPr>
          <a:xfrm>
            <a:off x="8065720" y="-62015"/>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4"/>
              </a:rPr>
              <a:t>Source</a:t>
            </a:r>
            <a:endParaRPr lang="en-US" sz="1800" dirty="0">
              <a:solidFill>
                <a:schemeClr val="dk1"/>
              </a:solidFill>
              <a:ea typeface="Rokkitt"/>
              <a:cs typeface="Rokkitt"/>
              <a:sym typeface="Rokkitt"/>
            </a:endParaRPr>
          </a:p>
        </p:txBody>
      </p:sp>
      <p:sp>
        <p:nvSpPr>
          <p:cNvPr id="227" name="Shape 227"/>
          <p:cNvSpPr txBox="1"/>
          <p:nvPr/>
        </p:nvSpPr>
        <p:spPr>
          <a:xfrm>
            <a:off x="8137627"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5"/>
              </a:rPr>
              <a:t>Video</a:t>
            </a:r>
            <a:endParaRPr lang="en-US" sz="1800" u="sng" dirty="0">
              <a:solidFill>
                <a:schemeClr val="hlink"/>
              </a:solidFill>
              <a:ea typeface="Rokkitt"/>
              <a:cs typeface="Rokkitt"/>
              <a:sym typeface="Rokkitt"/>
              <a:hlinkClick r:id="rId6"/>
            </a:endParaRPr>
          </a:p>
        </p:txBody>
      </p:sp>
      <p:sp>
        <p:nvSpPr>
          <p:cNvPr id="3" name="TextBox 2"/>
          <p:cNvSpPr txBox="1"/>
          <p:nvPr/>
        </p:nvSpPr>
        <p:spPr>
          <a:xfrm>
            <a:off x="4414026" y="5424755"/>
            <a:ext cx="641144" cy="276999"/>
          </a:xfrm>
          <a:prstGeom prst="rect">
            <a:avLst/>
          </a:prstGeom>
          <a:solidFill>
            <a:schemeClr val="bg1"/>
          </a:solidFill>
        </p:spPr>
        <p:txBody>
          <a:bodyPr wrap="square" rtlCol="0">
            <a:spAutoFit/>
          </a:bodyPr>
          <a:lstStyle/>
          <a:p>
            <a:pPr algn="dist"/>
            <a:endParaRPr lang="en-US" sz="1200" dirty="0">
              <a:latin typeface="Times New Roman"/>
              <a:cs typeface="Times New Roman"/>
            </a:endParaRPr>
          </a:p>
        </p:txBody>
      </p:sp>
      <p:sp>
        <p:nvSpPr>
          <p:cNvPr id="4" name="TextBox 3"/>
          <p:cNvSpPr txBox="1"/>
          <p:nvPr/>
        </p:nvSpPr>
        <p:spPr>
          <a:xfrm>
            <a:off x="239706" y="2264456"/>
            <a:ext cx="7474998" cy="286232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dirty="0"/>
              <a:t>The mass percent of oxygen in pure glucose, C</a:t>
            </a:r>
            <a:r>
              <a:rPr lang="en-US" baseline="-25000" dirty="0"/>
              <a:t>6</a:t>
            </a:r>
            <a:r>
              <a:rPr lang="en-US" dirty="0"/>
              <a:t>H</a:t>
            </a:r>
            <a:r>
              <a:rPr lang="en-US" baseline="-25000" dirty="0"/>
              <a:t>12</a:t>
            </a:r>
            <a:r>
              <a:rPr lang="en-US" dirty="0"/>
              <a:t>O</a:t>
            </a:r>
            <a:r>
              <a:rPr lang="en-US" baseline="-25000" dirty="0"/>
              <a:t>6</a:t>
            </a:r>
            <a:r>
              <a:rPr lang="en-US" dirty="0"/>
              <a:t> is 53.3 percent. A chemist analyzes a sample of glucose that contains impurities and determines that the mass percent of oxygen is 49.7 percent. Which of the follow impurities could account for the low mass percent of oxygen in the sample?</a:t>
            </a:r>
          </a:p>
          <a:p>
            <a:pPr marL="342900" indent="-342900">
              <a:buAutoNum type="alphaLcPeriod"/>
            </a:pPr>
            <a:r>
              <a:rPr lang="en-US" dirty="0"/>
              <a:t>n-</a:t>
            </a:r>
            <a:r>
              <a:rPr lang="en-US" dirty="0" err="1"/>
              <a:t>eicosane</a:t>
            </a:r>
            <a:r>
              <a:rPr lang="en-US" dirty="0"/>
              <a:t> (C</a:t>
            </a:r>
            <a:r>
              <a:rPr lang="en-US" baseline="-25000" dirty="0"/>
              <a:t>20</a:t>
            </a:r>
            <a:r>
              <a:rPr lang="en-US" dirty="0"/>
              <a:t>H</a:t>
            </a:r>
            <a:r>
              <a:rPr lang="en-US" baseline="-25000" dirty="0"/>
              <a:t>42</a:t>
            </a:r>
            <a:r>
              <a:rPr lang="en-US" dirty="0"/>
              <a:t>) </a:t>
            </a:r>
          </a:p>
          <a:p>
            <a:pPr marL="342900" indent="-342900">
              <a:buAutoNum type="alphaLcPeriod"/>
            </a:pPr>
            <a:r>
              <a:rPr lang="en-US" dirty="0"/>
              <a:t>ribose C</a:t>
            </a:r>
            <a:r>
              <a:rPr lang="en-US" baseline="-25000" dirty="0"/>
              <a:t>5</a:t>
            </a:r>
            <a:r>
              <a:rPr lang="en-US" dirty="0"/>
              <a:t>H</a:t>
            </a:r>
            <a:r>
              <a:rPr lang="en-US" baseline="-25000" dirty="0"/>
              <a:t>10</a:t>
            </a:r>
            <a:r>
              <a:rPr lang="en-US" dirty="0"/>
              <a:t>O</a:t>
            </a:r>
            <a:r>
              <a:rPr lang="en-US" baseline="-25000" dirty="0"/>
              <a:t>5</a:t>
            </a:r>
          </a:p>
          <a:p>
            <a:pPr marL="342900" indent="-342900">
              <a:buAutoNum type="alphaLcPeriod"/>
            </a:pPr>
            <a:r>
              <a:rPr lang="en-US" dirty="0"/>
              <a:t>fructose, C</a:t>
            </a:r>
            <a:r>
              <a:rPr lang="en-US" baseline="-25000" dirty="0"/>
              <a:t>6</a:t>
            </a:r>
            <a:r>
              <a:rPr lang="en-US" dirty="0"/>
              <a:t>H</a:t>
            </a:r>
            <a:r>
              <a:rPr lang="en-US" baseline="-25000" dirty="0"/>
              <a:t>12</a:t>
            </a:r>
            <a:r>
              <a:rPr lang="en-US" dirty="0"/>
              <a:t>O</a:t>
            </a:r>
            <a:r>
              <a:rPr lang="en-US" baseline="-25000" dirty="0"/>
              <a:t>6</a:t>
            </a:r>
          </a:p>
          <a:p>
            <a:pPr marL="342900" indent="-342900">
              <a:buAutoNum type="alphaLcPeriod"/>
            </a:pPr>
            <a:r>
              <a:rPr lang="en-US" dirty="0"/>
              <a:t>sucrose C</a:t>
            </a:r>
            <a:r>
              <a:rPr lang="en-US" baseline="-25000" dirty="0"/>
              <a:t>12</a:t>
            </a:r>
            <a:r>
              <a:rPr lang="en-US" dirty="0"/>
              <a:t>H</a:t>
            </a:r>
            <a:r>
              <a:rPr lang="en-US" baseline="-25000" dirty="0"/>
              <a:t>22</a:t>
            </a:r>
            <a:r>
              <a:rPr lang="en-US" dirty="0"/>
              <a:t>O</a:t>
            </a:r>
            <a:r>
              <a:rPr lang="en-US" baseline="-25000" dirty="0"/>
              <a:t>11</a:t>
            </a:r>
          </a:p>
          <a:p>
            <a:pPr marL="342900" indent="-342900">
              <a:buAutoNum type="alphaLcPeriod"/>
            </a:pPr>
            <a:endParaRPr lang="en-US" dirty="0"/>
          </a:p>
        </p:txBody>
      </p:sp>
      <p:sp>
        <p:nvSpPr>
          <p:cNvPr id="7" name="Frame 6"/>
          <p:cNvSpPr/>
          <p:nvPr/>
        </p:nvSpPr>
        <p:spPr>
          <a:xfrm>
            <a:off x="239706" y="3648723"/>
            <a:ext cx="7474998" cy="355107"/>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a:off x="3249249" y="3667781"/>
            <a:ext cx="3950541" cy="338554"/>
          </a:xfrm>
          <a:prstGeom prst="rect">
            <a:avLst/>
          </a:prstGeom>
          <a:noFill/>
        </p:spPr>
        <p:txBody>
          <a:bodyPr wrap="square" rtlCol="0">
            <a:spAutoFit/>
          </a:bodyPr>
          <a:lstStyle/>
          <a:p>
            <a:pPr lvl="0"/>
            <a:r>
              <a:rPr lang="en-US" sz="1600" dirty="0">
                <a:solidFill>
                  <a:prstClr val="white"/>
                </a:solidFill>
              </a:rPr>
              <a:t>a. has the lowest percent by mass of O </a:t>
            </a:r>
          </a:p>
        </p:txBody>
      </p:sp>
    </p:spTree>
    <p:extLst>
      <p:ext uri="{BB962C8B-B14F-4D97-AF65-F5344CB8AC3E}">
        <p14:creationId xmlns:p14="http://schemas.microsoft.com/office/powerpoint/2010/main" val="3304346590"/>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txBox="1">
            <a:spLocks noGrp="1"/>
          </p:cNvSpPr>
          <p:nvPr>
            <p:ph type="title"/>
          </p:nvPr>
        </p:nvSpPr>
        <p:spPr>
          <a:xfrm>
            <a:off x="498524" y="173718"/>
            <a:ext cx="7556400" cy="1116000"/>
          </a:xfrm>
          <a:prstGeom prst="rect">
            <a:avLst/>
          </a:prstGeom>
          <a:noFill/>
          <a:ln>
            <a:noFill/>
          </a:ln>
        </p:spPr>
        <p:txBody>
          <a:bodyPr lIns="91425" tIns="45700" rIns="91425" bIns="45700" anchor="t" anchorCtr="0">
            <a:noAutofit/>
          </a:bodyPr>
          <a:lstStyle/>
          <a:p>
            <a:pPr marL="0" marR="0" lvl="0" indent="0" algn="l" rtl="0">
              <a:spcBef>
                <a:spcPts val="0"/>
              </a:spcBef>
              <a:buClr>
                <a:schemeClr val="accent1"/>
              </a:buClr>
              <a:buSzPct val="25000"/>
              <a:buFont typeface="Rokkitt"/>
              <a:buNone/>
            </a:pPr>
            <a:r>
              <a:rPr lang="en-US" dirty="0"/>
              <a:t>Mole Calculations</a:t>
            </a:r>
          </a:p>
        </p:txBody>
      </p:sp>
      <p:sp>
        <p:nvSpPr>
          <p:cNvPr id="224" name="Shape 224"/>
          <p:cNvSpPr txBox="1">
            <a:spLocks noGrp="1"/>
          </p:cNvSpPr>
          <p:nvPr>
            <p:ph type="body" idx="1"/>
          </p:nvPr>
        </p:nvSpPr>
        <p:spPr>
          <a:prstGeom prst="rect">
            <a:avLst/>
          </a:prstGeom>
          <a:noFill/>
          <a:ln>
            <a:noFill/>
          </a:ln>
        </p:spPr>
        <p:txBody>
          <a:bodyPr lIns="91425" tIns="45700" rIns="91425" bIns="45700" anchor="t" anchorCtr="0">
            <a:noAutofit/>
          </a:bodyPr>
          <a:lstStyle/>
          <a:p>
            <a:pPr marL="228600" marR="0" lvl="0" indent="-212725" algn="l" rtl="0">
              <a:spcBef>
                <a:spcPts val="0"/>
              </a:spcBef>
              <a:buClr>
                <a:schemeClr val="dk1"/>
              </a:buClr>
              <a:buSzPct val="61111"/>
              <a:buFont typeface="Arial"/>
              <a:buNone/>
            </a:pPr>
            <a:endParaRPr dirty="0"/>
          </a:p>
          <a:p>
            <a:pPr marL="228600" marR="0" lvl="0" indent="-228600" algn="l" rtl="0">
              <a:spcBef>
                <a:spcPts val="0"/>
              </a:spcBef>
              <a:buClr>
                <a:schemeClr val="accent1"/>
              </a:buClr>
              <a:buSzPct val="75000"/>
              <a:buFont typeface="Noto Sans Symbols"/>
              <a:buNone/>
            </a:pPr>
            <a:endParaRPr dirty="0"/>
          </a:p>
        </p:txBody>
      </p:sp>
      <p:sp>
        <p:nvSpPr>
          <p:cNvPr id="229" name="Shape 229"/>
          <p:cNvSpPr txBox="1">
            <a:spLocks noGrp="1"/>
          </p:cNvSpPr>
          <p:nvPr>
            <p:ph type="body" idx="2"/>
          </p:nvPr>
        </p:nvSpPr>
        <p:spPr>
          <a:xfrm>
            <a:off x="210065" y="968854"/>
            <a:ext cx="6586151" cy="4691100"/>
          </a:xfrm>
          <a:prstGeom prst="rect">
            <a:avLst/>
          </a:prstGeom>
        </p:spPr>
        <p:txBody>
          <a:bodyPr lIns="91425" tIns="91425" rIns="91425" bIns="91425" anchor="t" anchorCtr="0">
            <a:noAutofit/>
          </a:bodyPr>
          <a:lstStyle/>
          <a:p>
            <a:pPr marL="457200" lvl="0" indent="-228600" rtl="0">
              <a:spcBef>
                <a:spcPts val="0"/>
              </a:spcBef>
            </a:pPr>
            <a:r>
              <a:rPr lang="en-US" dirty="0"/>
              <a:t>1 mole = 6.02 x 10</a:t>
            </a:r>
            <a:r>
              <a:rPr lang="en-US" baseline="30000" dirty="0"/>
              <a:t>23</a:t>
            </a:r>
            <a:r>
              <a:rPr lang="en-US" dirty="0"/>
              <a:t> representative particles</a:t>
            </a:r>
          </a:p>
          <a:p>
            <a:pPr marL="457200">
              <a:spcBef>
                <a:spcPts val="0"/>
              </a:spcBef>
            </a:pPr>
            <a:r>
              <a:rPr lang="en-US" dirty="0"/>
              <a:t>1 mole = molar mass of a substance</a:t>
            </a:r>
          </a:p>
          <a:p>
            <a:pPr marL="457200">
              <a:spcBef>
                <a:spcPts val="0"/>
              </a:spcBef>
            </a:pPr>
            <a:r>
              <a:rPr lang="en-US" dirty="0"/>
              <a:t>1 mole = 22.4 L of a gas at STP</a:t>
            </a:r>
          </a:p>
          <a:p>
            <a:pPr marL="457200">
              <a:spcBef>
                <a:spcPts val="0"/>
              </a:spcBef>
            </a:pPr>
            <a:endParaRPr lang="en-US" dirty="0"/>
          </a:p>
          <a:p>
            <a:pPr marL="457200" lvl="0" indent="-228600" rtl="0">
              <a:spcBef>
                <a:spcPts val="0"/>
              </a:spcBef>
            </a:pPr>
            <a:endParaRPr lang="en-US" dirty="0"/>
          </a:p>
          <a:p>
            <a:pPr lvl="0" indent="457200" rtl="0">
              <a:spcBef>
                <a:spcPts val="0"/>
              </a:spcBef>
              <a:buNone/>
            </a:pPr>
            <a:endParaRPr dirty="0"/>
          </a:p>
          <a:p>
            <a:pPr marL="457200" lvl="0" indent="-228600">
              <a:spcBef>
                <a:spcPts val="0"/>
              </a:spcBef>
            </a:pPr>
            <a:endParaRPr dirty="0"/>
          </a:p>
        </p:txBody>
      </p:sp>
      <p:sp>
        <p:nvSpPr>
          <p:cNvPr id="225" name="Shape 225"/>
          <p:cNvSpPr txBox="1"/>
          <p:nvPr/>
        </p:nvSpPr>
        <p:spPr>
          <a:xfrm>
            <a:off x="70525" y="6008076"/>
            <a:ext cx="9144000" cy="774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rPr>
              <a:t>LO 1.4:  The student is able to connect the number of particles, moles, mass and volume of substances to one another, both qualitatively and quantitatively. </a:t>
            </a:r>
            <a:r>
              <a:rPr lang="en-US" sz="1800" dirty="0">
                <a:solidFill>
                  <a:schemeClr val="dk1"/>
                </a:solidFill>
                <a:latin typeface="Rokkitt"/>
                <a:ea typeface="Rokkitt"/>
                <a:cs typeface="Rokkitt"/>
                <a:sym typeface="Rokkitt"/>
              </a:rPr>
              <a:t>	</a:t>
            </a:r>
          </a:p>
        </p:txBody>
      </p:sp>
      <p:sp>
        <p:nvSpPr>
          <p:cNvPr id="226" name="Shape 226"/>
          <p:cNvSpPr txBox="1"/>
          <p:nvPr/>
        </p:nvSpPr>
        <p:spPr>
          <a:xfrm>
            <a:off x="8090622" y="-75971"/>
            <a:ext cx="9795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dirty="0">
                <a:solidFill>
                  <a:schemeClr val="dk1"/>
                </a:solidFill>
                <a:ea typeface="Rokkitt"/>
                <a:cs typeface="Rokkitt"/>
                <a:sym typeface="Rokkitt"/>
                <a:hlinkClick r:id="rId3"/>
              </a:rPr>
              <a:t>Source</a:t>
            </a:r>
            <a:endParaRPr lang="en-US" sz="1800" dirty="0">
              <a:solidFill>
                <a:schemeClr val="dk1"/>
              </a:solidFill>
              <a:ea typeface="Rokkitt"/>
              <a:cs typeface="Rokkitt"/>
              <a:sym typeface="Rokkitt"/>
            </a:endParaRPr>
          </a:p>
        </p:txBody>
      </p:sp>
      <p:sp>
        <p:nvSpPr>
          <p:cNvPr id="227" name="Shape 227"/>
          <p:cNvSpPr txBox="1"/>
          <p:nvPr/>
        </p:nvSpPr>
        <p:spPr>
          <a:xfrm>
            <a:off x="8148566" y="1788699"/>
            <a:ext cx="8949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u="sng" dirty="0">
                <a:solidFill>
                  <a:schemeClr val="hlink"/>
                </a:solidFill>
                <a:ea typeface="Rokkitt"/>
                <a:cs typeface="Rokkitt"/>
                <a:sym typeface="Rokkitt"/>
                <a:hlinkClick r:id="rId4"/>
              </a:rPr>
              <a:t>Video</a:t>
            </a:r>
            <a:endParaRPr lang="en-US" sz="1800" u="sng" dirty="0">
              <a:solidFill>
                <a:schemeClr val="hlink"/>
              </a:solidFill>
              <a:ea typeface="Rokkitt"/>
              <a:cs typeface="Rokkitt"/>
              <a:sym typeface="Rokkitt"/>
              <a:hlinkClick r:id="rId5"/>
            </a:endParaRPr>
          </a:p>
        </p:txBody>
      </p:sp>
      <p:pic>
        <p:nvPicPr>
          <p:cNvPr id="2" name="Picture 1"/>
          <p:cNvPicPr>
            <a:picLocks noChangeAspect="1"/>
          </p:cNvPicPr>
          <p:nvPr/>
        </p:nvPicPr>
        <p:blipFill>
          <a:blip r:embed="rId6"/>
          <a:stretch>
            <a:fillRect/>
          </a:stretch>
        </p:blipFill>
        <p:spPr>
          <a:xfrm>
            <a:off x="1194744" y="2148689"/>
            <a:ext cx="6499654" cy="3428155"/>
          </a:xfrm>
          <a:prstGeom prst="rect">
            <a:avLst/>
          </a:prstGeom>
        </p:spPr>
      </p:pic>
      <p:pic>
        <p:nvPicPr>
          <p:cNvPr id="13" name="Picture 12"/>
          <p:cNvPicPr>
            <a:picLocks noChangeAspect="1"/>
          </p:cNvPicPr>
          <p:nvPr/>
        </p:nvPicPr>
        <p:blipFill>
          <a:blip r:embed="rId7"/>
          <a:stretch>
            <a:fillRect/>
          </a:stretch>
        </p:blipFill>
        <p:spPr>
          <a:xfrm>
            <a:off x="344611" y="1055974"/>
            <a:ext cx="8763000" cy="40513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4" name="Rounded Rectangle 13"/>
          <p:cNvSpPr/>
          <p:nvPr/>
        </p:nvSpPr>
        <p:spPr>
          <a:xfrm>
            <a:off x="343929" y="3376668"/>
            <a:ext cx="8763000" cy="1740666"/>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Click reveals answer and explanation.</a:t>
            </a:r>
          </a:p>
        </p:txBody>
      </p:sp>
    </p:spTree>
    <p:extLst>
      <p:ext uri="{BB962C8B-B14F-4D97-AF65-F5344CB8AC3E}">
        <p14:creationId xmlns:p14="http://schemas.microsoft.com/office/powerpoint/2010/main" val="1189920163"/>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4"/>
                                        </p:tgtEl>
                                      </p:cBhvr>
                                    </p:animEffect>
                                    <p:set>
                                      <p:cBhvr>
                                        <p:cTn id="15"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Electron Configurations</a:t>
            </a:r>
          </a:p>
        </p:txBody>
      </p:sp>
      <p:pic>
        <p:nvPicPr>
          <p:cNvPr id="10" name="Content Placeholder 9" descr="Electron Config 1-11.png"/>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1597" b="-644"/>
          <a:stretch/>
        </p:blipFill>
        <p:spPr>
          <a:xfrm>
            <a:off x="280988" y="1470526"/>
            <a:ext cx="3875087" cy="3449206"/>
          </a:xfrm>
        </p:spPr>
      </p:pic>
      <p:sp>
        <p:nvSpPr>
          <p:cNvPr id="6" name="Content Placeholder 5"/>
          <p:cNvSpPr>
            <a:spLocks noGrp="1"/>
          </p:cNvSpPr>
          <p:nvPr>
            <p:ph sz="half" idx="2"/>
          </p:nvPr>
        </p:nvSpPr>
        <p:spPr>
          <a:xfrm>
            <a:off x="4399878" y="1470526"/>
            <a:ext cx="3959646" cy="4959685"/>
          </a:xfrm>
        </p:spPr>
        <p:txBody>
          <a:bodyPr/>
          <a:lstStyle/>
          <a:p>
            <a:r>
              <a:rPr lang="en-US" dirty="0"/>
              <a:t>Electrons occupy orbitals whose energy level depends on the nuclear charge and average distance to the nucleus</a:t>
            </a:r>
          </a:p>
          <a:p>
            <a:pPr>
              <a:spcBef>
                <a:spcPts val="0"/>
              </a:spcBef>
            </a:pPr>
            <a:r>
              <a:rPr lang="en-US" dirty="0"/>
              <a:t>Electron configurations &amp; orbital diagrams indicate the arrangement of electrons with the lowest energy (most stable):</a:t>
            </a:r>
          </a:p>
          <a:p>
            <a:pPr lvl="1">
              <a:spcBef>
                <a:spcPts val="0"/>
              </a:spcBef>
            </a:pPr>
            <a:r>
              <a:rPr lang="en-US" dirty="0"/>
              <a:t>Electrons occupy lowest available energy levels</a:t>
            </a:r>
          </a:p>
          <a:p>
            <a:pPr lvl="1">
              <a:spcBef>
                <a:spcPts val="0"/>
              </a:spcBef>
            </a:pPr>
            <a:r>
              <a:rPr lang="en-US" dirty="0"/>
              <a:t>A maximum of two electrons may occupy an energy level</a:t>
            </a:r>
          </a:p>
          <a:p>
            <a:pPr lvl="2">
              <a:spcBef>
                <a:spcPts val="0"/>
              </a:spcBef>
            </a:pPr>
            <a:r>
              <a:rPr lang="en-US" dirty="0"/>
              <a:t>Each must have opposite spin (±½)</a:t>
            </a:r>
          </a:p>
          <a:p>
            <a:pPr lvl="1">
              <a:spcBef>
                <a:spcPts val="0"/>
              </a:spcBef>
            </a:pPr>
            <a:r>
              <a:rPr lang="en-US" dirty="0"/>
              <a:t>In orbitals of equal energy, electrons maximize parallel unpaired spins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220618"/>
            <a:ext cx="9144000" cy="646331"/>
          </a:xfrm>
          <a:prstGeom prst="rect">
            <a:avLst/>
          </a:prstGeom>
          <a:noFill/>
        </p:spPr>
        <p:txBody>
          <a:bodyPr wrap="square" rtlCol="0">
            <a:spAutoFit/>
          </a:bodyPr>
          <a:lstStyle/>
          <a:p>
            <a:r>
              <a:rPr lang="en-US" dirty="0"/>
              <a:t>LO 1.5:  The student is able to explain the distribution of electrons in an atom or ion based upon data.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3"/>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4"/>
              </a:rPr>
              <a:t>Video</a:t>
            </a:r>
            <a:endParaRPr lang="en-US" dirty="0"/>
          </a:p>
        </p:txBody>
      </p:sp>
      <p:pic>
        <p:nvPicPr>
          <p:cNvPr id="12" name="Picture 11" descr="Si Electron Config Questi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1756" y="1073049"/>
            <a:ext cx="7345782" cy="4721852"/>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3" name="Rounded Rectangle 12"/>
          <p:cNvSpPr/>
          <p:nvPr/>
        </p:nvSpPr>
        <p:spPr>
          <a:xfrm>
            <a:off x="889000" y="4675909"/>
            <a:ext cx="7361570" cy="111274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Click reveals answer and explanation.</a:t>
            </a:r>
          </a:p>
        </p:txBody>
      </p:sp>
    </p:spTree>
    <p:extLst>
      <p:ext uri="{BB962C8B-B14F-4D97-AF65-F5344CB8AC3E}">
        <p14:creationId xmlns:p14="http://schemas.microsoft.com/office/powerpoint/2010/main" val="269620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3"/>
                                        </p:tgtEl>
                                      </p:cBhvr>
                                    </p:animEffect>
                                    <p:set>
                                      <p:cBhvr>
                                        <p:cTn id="15" dur="1" fill="hold">
                                          <p:stCondLst>
                                            <p:cond delay="1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a:t>
            </a:r>
            <a:br>
              <a:rPr lang="en-US" dirty="0"/>
            </a:br>
            <a:r>
              <a:rPr lang="en-US" dirty="0"/>
              <a:t>1</a:t>
            </a:r>
            <a:r>
              <a:rPr lang="en-US" baseline="30000" dirty="0"/>
              <a:t>st</a:t>
            </a:r>
            <a:r>
              <a:rPr lang="en-US" dirty="0"/>
              <a:t> Ionization Energy</a:t>
            </a:r>
          </a:p>
        </p:txBody>
      </p:sp>
      <p:pic>
        <p:nvPicPr>
          <p:cNvPr id="3" name="Content Placeholder 2" descr="P Table Ionization Energy.pn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01" b="-601"/>
          <a:stretch/>
        </p:blipFill>
        <p:spPr>
          <a:xfrm>
            <a:off x="127768" y="1470526"/>
            <a:ext cx="4382947" cy="2972383"/>
          </a:xfrm>
        </p:spPr>
      </p:pic>
      <p:sp>
        <p:nvSpPr>
          <p:cNvPr id="6" name="Content Placeholder 5"/>
          <p:cNvSpPr>
            <a:spLocks noGrp="1"/>
          </p:cNvSpPr>
          <p:nvPr>
            <p:ph sz="half" idx="2"/>
          </p:nvPr>
        </p:nvSpPr>
        <p:spPr>
          <a:xfrm>
            <a:off x="4399878" y="1470526"/>
            <a:ext cx="4008965" cy="4959685"/>
          </a:xfrm>
        </p:spPr>
        <p:txBody>
          <a:bodyPr/>
          <a:lstStyle/>
          <a:p>
            <a:r>
              <a:rPr lang="en-US" dirty="0"/>
              <a:t>1</a:t>
            </a:r>
            <a:r>
              <a:rPr lang="en-US" baseline="30000" dirty="0"/>
              <a:t>st</a:t>
            </a:r>
            <a:r>
              <a:rPr lang="en-US" dirty="0"/>
              <a:t> Ionization Energy (IE) indicates the strength of the coulombic attraction of the outermost, easiest to remove, electron to the nucleus:</a:t>
            </a:r>
          </a:p>
          <a:p>
            <a:pPr marL="0" indent="0" algn="ctr">
              <a:spcBef>
                <a:spcPts val="800"/>
              </a:spcBef>
              <a:buNone/>
            </a:pPr>
            <a:r>
              <a:rPr lang="en-US" dirty="0"/>
              <a:t>X(g) + IE             X</a:t>
            </a:r>
            <a:r>
              <a:rPr lang="en-US" baseline="30000" dirty="0"/>
              <a:t>+</a:t>
            </a:r>
            <a:r>
              <a:rPr lang="en-US" dirty="0"/>
              <a:t>(g) + e</a:t>
            </a:r>
            <a:r>
              <a:rPr lang="en-US" baseline="30000" dirty="0"/>
              <a:t>–</a:t>
            </a:r>
            <a:endParaRPr lang="en-US" dirty="0"/>
          </a:p>
          <a:p>
            <a:pPr lvl="1"/>
            <a:r>
              <a:rPr lang="en-US" dirty="0"/>
              <a:t>1</a:t>
            </a:r>
            <a:r>
              <a:rPr lang="en-US" baseline="30000" dirty="0"/>
              <a:t>st</a:t>
            </a:r>
            <a:r>
              <a:rPr lang="en-US" dirty="0"/>
              <a:t> IE generally increases across a period and decreases down a group</a:t>
            </a:r>
          </a:p>
          <a:p>
            <a:pPr lvl="2"/>
            <a:r>
              <a:rPr lang="en-US" dirty="0"/>
              <a:t>IE generally increases as #protons increases in same energy level</a:t>
            </a:r>
          </a:p>
          <a:p>
            <a:pPr lvl="2"/>
            <a:r>
              <a:rPr lang="en-US" dirty="0"/>
              <a:t>IE decreases as e</a:t>
            </a:r>
            <a:r>
              <a:rPr lang="en-US" baseline="30000" dirty="0"/>
              <a:t>–</a:t>
            </a:r>
            <a:r>
              <a:rPr lang="en-US" dirty="0"/>
              <a:t> in higher energy level: increased shielding, e</a:t>
            </a:r>
            <a:r>
              <a:rPr lang="en-US" baseline="30000" dirty="0"/>
              <a:t>–</a:t>
            </a:r>
            <a:r>
              <a:rPr lang="en-US" dirty="0"/>
              <a:t> farther from nucleus</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6183631"/>
            <a:ext cx="9144000" cy="646331"/>
          </a:xfrm>
          <a:prstGeom prst="rect">
            <a:avLst/>
          </a:prstGeom>
          <a:noFill/>
        </p:spPr>
        <p:txBody>
          <a:bodyPr wrap="square" rtlCol="0">
            <a:spAutoFit/>
          </a:bodyPr>
          <a:lstStyle/>
          <a:p>
            <a:r>
              <a:rPr lang="en-US" dirty="0"/>
              <a:t>LO 1.6:  The student is able to analyze data relating to electron energies for patterns and relationships.													</a:t>
            </a:r>
          </a:p>
        </p:txBody>
      </p:sp>
      <p:sp>
        <p:nvSpPr>
          <p:cNvPr id="9" name="TextBox 8"/>
          <p:cNvSpPr txBox="1"/>
          <p:nvPr/>
        </p:nvSpPr>
        <p:spPr>
          <a:xfrm>
            <a:off x="8097582" y="-32652"/>
            <a:ext cx="979575" cy="369332"/>
          </a:xfrm>
          <a:prstGeom prst="rect">
            <a:avLst/>
          </a:prstGeom>
          <a:noFill/>
        </p:spPr>
        <p:txBody>
          <a:bodyPr wrap="square" rtlCol="0">
            <a:spAutoFit/>
          </a:bodyPr>
          <a:lstStyle/>
          <a:p>
            <a:r>
              <a:rPr lang="en-US" dirty="0">
                <a:hlinkClick r:id="rId4"/>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5"/>
              </a:rPr>
              <a:t>Video</a:t>
            </a:r>
            <a:endParaRPr lang="en-US" dirty="0"/>
          </a:p>
        </p:txBody>
      </p:sp>
      <p:cxnSp>
        <p:nvCxnSpPr>
          <p:cNvPr id="15" name="Straight Arrow Connector 14"/>
          <p:cNvCxnSpPr/>
          <p:nvPr/>
        </p:nvCxnSpPr>
        <p:spPr>
          <a:xfrm>
            <a:off x="6107545" y="2858945"/>
            <a:ext cx="519546" cy="0"/>
          </a:xfrm>
          <a:prstGeom prst="straightConnector1">
            <a:avLst/>
          </a:prstGeom>
          <a:ln>
            <a:solidFill>
              <a:schemeClr val="tx1"/>
            </a:solidFill>
            <a:tailEnd type="stealth" w="med" len="lg"/>
          </a:ln>
        </p:spPr>
        <p:style>
          <a:lnRef idx="2">
            <a:schemeClr val="accent1"/>
          </a:lnRef>
          <a:fillRef idx="0">
            <a:schemeClr val="accent1"/>
          </a:fillRef>
          <a:effectRef idx="1">
            <a:schemeClr val="accent1"/>
          </a:effectRef>
          <a:fontRef idx="minor">
            <a:schemeClr val="tx1"/>
          </a:fontRef>
        </p:style>
      </p:cxnSp>
      <p:pic>
        <p:nvPicPr>
          <p:cNvPr id="16" name="Picture 15" descr="General IE Trends Questi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5258" y="1834718"/>
            <a:ext cx="6859529" cy="326615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17" name="Rounded Rectangle 16"/>
          <p:cNvSpPr/>
          <p:nvPr/>
        </p:nvSpPr>
        <p:spPr>
          <a:xfrm>
            <a:off x="1214699" y="3493042"/>
            <a:ext cx="6840088" cy="1589963"/>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Click reveals answer and explanation.</a:t>
            </a:r>
          </a:p>
        </p:txBody>
      </p:sp>
    </p:spTree>
    <p:extLst>
      <p:ext uri="{BB962C8B-B14F-4D97-AF65-F5344CB8AC3E}">
        <p14:creationId xmlns:p14="http://schemas.microsoft.com/office/powerpoint/2010/main" val="22391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17"/>
                                        </p:tgtEl>
                                      </p:cBhvr>
                                    </p:animEffect>
                                    <p:set>
                                      <p:cBhvr>
                                        <p:cTn id="15"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8474" y="163261"/>
            <a:ext cx="7556313" cy="1149861"/>
          </a:xfrm>
        </p:spPr>
        <p:txBody>
          <a:bodyPr/>
          <a:lstStyle/>
          <a:p>
            <a:r>
              <a:rPr lang="en-US" dirty="0"/>
              <a:t>Electronic Structure of the Atom: Photoelectron Spectroscopy (PES)</a:t>
            </a:r>
          </a:p>
        </p:txBody>
      </p:sp>
      <p:sp>
        <p:nvSpPr>
          <p:cNvPr id="6" name="Content Placeholder 5"/>
          <p:cNvSpPr>
            <a:spLocks noGrp="1"/>
          </p:cNvSpPr>
          <p:nvPr>
            <p:ph sz="half" idx="2"/>
          </p:nvPr>
        </p:nvSpPr>
        <p:spPr>
          <a:xfrm>
            <a:off x="4399878" y="1470526"/>
            <a:ext cx="3971976" cy="4959685"/>
          </a:xfrm>
        </p:spPr>
        <p:txBody>
          <a:bodyPr/>
          <a:lstStyle/>
          <a:p>
            <a:pPr>
              <a:spcBef>
                <a:spcPts val="0"/>
              </a:spcBef>
            </a:pPr>
            <a:r>
              <a:rPr lang="en-US" dirty="0"/>
              <a:t>PES uses high-energy (X-ray) photon to excite </a:t>
            </a:r>
            <a:r>
              <a:rPr lang="en-US" i="1" dirty="0"/>
              <a:t>random</a:t>
            </a:r>
            <a:r>
              <a:rPr lang="en-US" dirty="0"/>
              <a:t> e</a:t>
            </a:r>
            <a:r>
              <a:rPr lang="en-US" baseline="30000" dirty="0"/>
              <a:t>–</a:t>
            </a:r>
            <a:r>
              <a:rPr lang="en-US" dirty="0"/>
              <a:t> from atom</a:t>
            </a:r>
          </a:p>
          <a:p>
            <a:pPr>
              <a:spcBef>
                <a:spcPts val="0"/>
              </a:spcBef>
            </a:pPr>
            <a:r>
              <a:rPr lang="en-US" dirty="0"/>
              <a:t>KE of ejected electron indicates </a:t>
            </a:r>
            <a:r>
              <a:rPr lang="en-US" i="1" dirty="0"/>
              <a:t>binding energy</a:t>
            </a:r>
            <a:r>
              <a:rPr lang="en-US" dirty="0"/>
              <a:t> (coulombic attraction) to nucleus:</a:t>
            </a:r>
          </a:p>
          <a:p>
            <a:pPr marL="0" indent="0" algn="ctr">
              <a:spcBef>
                <a:spcPts val="0"/>
              </a:spcBef>
              <a:buNone/>
            </a:pPr>
            <a:r>
              <a:rPr lang="en-US" dirty="0"/>
              <a:t>BE = </a:t>
            </a:r>
            <a:r>
              <a:rPr lang="en-US" dirty="0" err="1"/>
              <a:t>h</a:t>
            </a:r>
            <a:r>
              <a:rPr lang="en-US" dirty="0" err="1">
                <a:latin typeface="Symbol" charset="2"/>
                <a:cs typeface="Symbol" charset="2"/>
              </a:rPr>
              <a:t>v</a:t>
            </a:r>
            <a:r>
              <a:rPr lang="en-US" baseline="-25000" dirty="0" err="1"/>
              <a:t>photon</a:t>
            </a:r>
            <a:r>
              <a:rPr lang="en-US" dirty="0"/>
              <a:t> – KE</a:t>
            </a:r>
          </a:p>
          <a:p>
            <a:pPr>
              <a:spcBef>
                <a:spcPts val="0"/>
              </a:spcBef>
            </a:pPr>
            <a:r>
              <a:rPr lang="en-US" dirty="0"/>
              <a:t>Direct measurement of energy and number of each electron</a:t>
            </a:r>
          </a:p>
          <a:p>
            <a:pPr lvl="1">
              <a:spcBef>
                <a:spcPts val="0"/>
              </a:spcBef>
            </a:pPr>
            <a:r>
              <a:rPr lang="en-US" dirty="0"/>
              <a:t>Lower energy levels have higher BE</a:t>
            </a:r>
          </a:p>
          <a:p>
            <a:pPr lvl="1">
              <a:spcBef>
                <a:spcPts val="0"/>
              </a:spcBef>
            </a:pPr>
            <a:r>
              <a:rPr lang="en-US" dirty="0"/>
              <a:t>Signal size proportional to number of e</a:t>
            </a:r>
            <a:r>
              <a:rPr lang="en-US" baseline="30000" dirty="0"/>
              <a:t>–</a:t>
            </a:r>
            <a:r>
              <a:rPr lang="en-US" dirty="0"/>
              <a:t> in energy level</a:t>
            </a:r>
          </a:p>
          <a:p>
            <a:pPr>
              <a:spcBef>
                <a:spcPts val="0"/>
              </a:spcBef>
            </a:pPr>
            <a:r>
              <a:rPr lang="en-US" dirty="0"/>
              <a:t>Elements with more protons have stronger coulombic attraction, higher BE at each energy level</a:t>
            </a:r>
          </a:p>
        </p:txBody>
      </p:sp>
      <p:sp>
        <p:nvSpPr>
          <p:cNvPr id="7" name="Text Placeholder 5"/>
          <p:cNvSpPr>
            <a:spLocks noGrp="1"/>
          </p:cNvSpPr>
          <p:nvPr/>
        </p:nvSpPr>
        <p:spPr>
          <a:xfrm>
            <a:off x="376638" y="1313123"/>
            <a:ext cx="7558960" cy="774700"/>
          </a:xfrm>
          <a:prstGeom prst="rect">
            <a:avLst/>
          </a:prstGeom>
        </p:spPr>
        <p:txBody>
          <a:bodyPr vert="horz" lIns="91440" tIns="45720" rIns="91440" bIns="45720" rtlCol="0" anchor="t" anchorCtr="0">
            <a:noAutofit/>
          </a:bodyPr>
          <a:lstStyle>
            <a:lvl1pPr marL="0" indent="0" algn="l" defTabSz="914400" rtl="0" eaLnBrk="1" latinLnBrk="0" hangingPunct="1">
              <a:spcBef>
                <a:spcPts val="2000"/>
              </a:spcBef>
              <a:buClr>
                <a:schemeClr val="accent1"/>
              </a:buClr>
              <a:buSzPct val="75000"/>
              <a:buFont typeface="Wingdings" pitchFamily="2" charset="2"/>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12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10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9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9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9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900" kern="1200" baseline="0">
                <a:solidFill>
                  <a:schemeClr val="tx1">
                    <a:lumMod val="65000"/>
                    <a:lumOff val="35000"/>
                  </a:schemeClr>
                </a:solidFill>
                <a:latin typeface="+mn-lt"/>
                <a:ea typeface="+mn-ea"/>
                <a:cs typeface="+mn-cs"/>
              </a:defRPr>
            </a:lvl9pPr>
          </a:lstStyle>
          <a:p>
            <a:endParaRPr lang="en-US" dirty="0"/>
          </a:p>
        </p:txBody>
      </p:sp>
      <p:sp>
        <p:nvSpPr>
          <p:cNvPr id="8" name="TextBox 7"/>
          <p:cNvSpPr txBox="1"/>
          <p:nvPr/>
        </p:nvSpPr>
        <p:spPr>
          <a:xfrm>
            <a:off x="0" y="5924722"/>
            <a:ext cx="9144000" cy="923330"/>
          </a:xfrm>
          <a:prstGeom prst="rect">
            <a:avLst/>
          </a:prstGeom>
          <a:noFill/>
        </p:spPr>
        <p:txBody>
          <a:bodyPr wrap="square" rtlCol="0">
            <a:spAutoFit/>
          </a:bodyPr>
          <a:lstStyle/>
          <a:p>
            <a:r>
              <a:rPr lang="en-US" dirty="0"/>
              <a:t>LO 1.7:  The student is able to describe the electronic structure of the atom, using PES data, ionization energy data, and/or Coulomb’s law to construct explanations of how the energies of electrons within shells in atoms vary.					</a:t>
            </a:r>
          </a:p>
        </p:txBody>
      </p:sp>
      <p:sp>
        <p:nvSpPr>
          <p:cNvPr id="9" name="TextBox 8"/>
          <p:cNvSpPr txBox="1"/>
          <p:nvPr/>
        </p:nvSpPr>
        <p:spPr>
          <a:xfrm>
            <a:off x="8097582" y="-32652"/>
            <a:ext cx="979575" cy="369332"/>
          </a:xfrm>
          <a:prstGeom prst="rect">
            <a:avLst/>
          </a:prstGeom>
          <a:noFill/>
        </p:spPr>
        <p:txBody>
          <a:bodyPr wrap="square" rtlCol="0">
            <a:spAutoFit/>
          </a:bodyPr>
          <a:lstStyle/>
          <a:p>
            <a:pPr algn="just"/>
            <a:r>
              <a:rPr lang="en-US" dirty="0">
                <a:hlinkClick r:id="rId2"/>
              </a:rPr>
              <a:t>Source</a:t>
            </a:r>
            <a:endParaRPr lang="en-US" dirty="0"/>
          </a:p>
        </p:txBody>
      </p:sp>
      <p:sp>
        <p:nvSpPr>
          <p:cNvPr id="11" name="TextBox 10"/>
          <p:cNvSpPr txBox="1"/>
          <p:nvPr/>
        </p:nvSpPr>
        <p:spPr>
          <a:xfrm>
            <a:off x="8157538" y="1816854"/>
            <a:ext cx="894959" cy="369332"/>
          </a:xfrm>
          <a:prstGeom prst="rect">
            <a:avLst/>
          </a:prstGeom>
          <a:noFill/>
        </p:spPr>
        <p:txBody>
          <a:bodyPr wrap="square" rtlCol="0">
            <a:spAutoFit/>
          </a:bodyPr>
          <a:lstStyle/>
          <a:p>
            <a:r>
              <a:rPr lang="en-US" dirty="0">
                <a:hlinkClick r:id="rId3"/>
              </a:rPr>
              <a:t>Video</a:t>
            </a:r>
            <a:endParaRPr lang="en-US" dirty="0"/>
          </a:p>
        </p:txBody>
      </p:sp>
      <p:pic>
        <p:nvPicPr>
          <p:cNvPr id="2" name="Picture 1" descr="PES Li.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474" y="1313123"/>
            <a:ext cx="2859024" cy="1932432"/>
          </a:xfrm>
          <a:prstGeom prst="rect">
            <a:avLst/>
          </a:prstGeom>
        </p:spPr>
      </p:pic>
      <p:pic>
        <p:nvPicPr>
          <p:cNvPr id="3" name="Picture 2" descr="PES N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474" y="3325099"/>
            <a:ext cx="4095178" cy="2603177"/>
          </a:xfrm>
          <a:prstGeom prst="rect">
            <a:avLst/>
          </a:prstGeom>
        </p:spPr>
      </p:pic>
      <p:sp>
        <p:nvSpPr>
          <p:cNvPr id="10" name="TextBox 9"/>
          <p:cNvSpPr txBox="1"/>
          <p:nvPr/>
        </p:nvSpPr>
        <p:spPr>
          <a:xfrm>
            <a:off x="1066800" y="1752600"/>
            <a:ext cx="498905" cy="369332"/>
          </a:xfrm>
          <a:prstGeom prst="rect">
            <a:avLst/>
          </a:prstGeom>
          <a:noFill/>
        </p:spPr>
        <p:txBody>
          <a:bodyPr wrap="none" rtlCol="0">
            <a:spAutoFit/>
          </a:bodyPr>
          <a:lstStyle/>
          <a:p>
            <a:r>
              <a:rPr lang="en-US" dirty="0">
                <a:solidFill>
                  <a:srgbClr val="FF0000"/>
                </a:solidFill>
              </a:rPr>
              <a:t>1s</a:t>
            </a:r>
            <a:r>
              <a:rPr lang="en-US" baseline="30000" dirty="0">
                <a:solidFill>
                  <a:srgbClr val="FF0000"/>
                </a:solidFill>
              </a:rPr>
              <a:t>2</a:t>
            </a:r>
            <a:endParaRPr lang="en-US" dirty="0">
              <a:solidFill>
                <a:srgbClr val="FF0000"/>
              </a:solidFill>
            </a:endParaRPr>
          </a:p>
        </p:txBody>
      </p:sp>
      <p:sp>
        <p:nvSpPr>
          <p:cNvPr id="12" name="TextBox 11"/>
          <p:cNvSpPr txBox="1"/>
          <p:nvPr/>
        </p:nvSpPr>
        <p:spPr>
          <a:xfrm>
            <a:off x="2286000" y="2133600"/>
            <a:ext cx="498905" cy="369332"/>
          </a:xfrm>
          <a:prstGeom prst="rect">
            <a:avLst/>
          </a:prstGeom>
          <a:noFill/>
        </p:spPr>
        <p:txBody>
          <a:bodyPr wrap="none" rtlCol="0">
            <a:spAutoFit/>
          </a:bodyPr>
          <a:lstStyle/>
          <a:p>
            <a:r>
              <a:rPr lang="en-US" dirty="0">
                <a:solidFill>
                  <a:srgbClr val="FF0000"/>
                </a:solidFill>
              </a:rPr>
              <a:t>2s</a:t>
            </a:r>
            <a:r>
              <a:rPr lang="en-US" baseline="30000" dirty="0">
                <a:solidFill>
                  <a:srgbClr val="FF0000"/>
                </a:solidFill>
              </a:rPr>
              <a:t>1</a:t>
            </a:r>
            <a:endParaRPr lang="en-US" dirty="0">
              <a:solidFill>
                <a:srgbClr val="FF0000"/>
              </a:solidFill>
            </a:endParaRPr>
          </a:p>
        </p:txBody>
      </p:sp>
      <p:sp>
        <p:nvSpPr>
          <p:cNvPr id="13" name="TextBox 12"/>
          <p:cNvSpPr txBox="1"/>
          <p:nvPr/>
        </p:nvSpPr>
        <p:spPr>
          <a:xfrm>
            <a:off x="838200" y="4329555"/>
            <a:ext cx="498905" cy="369332"/>
          </a:xfrm>
          <a:prstGeom prst="rect">
            <a:avLst/>
          </a:prstGeom>
          <a:noFill/>
        </p:spPr>
        <p:txBody>
          <a:bodyPr wrap="none" rtlCol="0">
            <a:spAutoFit/>
          </a:bodyPr>
          <a:lstStyle/>
          <a:p>
            <a:r>
              <a:rPr lang="en-US" dirty="0">
                <a:solidFill>
                  <a:srgbClr val="FF0000"/>
                </a:solidFill>
              </a:rPr>
              <a:t>1s</a:t>
            </a:r>
            <a:r>
              <a:rPr lang="en-US" baseline="30000" dirty="0">
                <a:solidFill>
                  <a:srgbClr val="FF0000"/>
                </a:solidFill>
              </a:rPr>
              <a:t>2</a:t>
            </a:r>
            <a:endParaRPr lang="en-US" dirty="0">
              <a:solidFill>
                <a:srgbClr val="FF0000"/>
              </a:solidFill>
            </a:endParaRPr>
          </a:p>
        </p:txBody>
      </p:sp>
      <p:sp>
        <p:nvSpPr>
          <p:cNvPr id="14" name="TextBox 13"/>
          <p:cNvSpPr txBox="1"/>
          <p:nvPr/>
        </p:nvSpPr>
        <p:spPr>
          <a:xfrm>
            <a:off x="2895600" y="4558155"/>
            <a:ext cx="498905" cy="369332"/>
          </a:xfrm>
          <a:prstGeom prst="rect">
            <a:avLst/>
          </a:prstGeom>
          <a:noFill/>
        </p:spPr>
        <p:txBody>
          <a:bodyPr wrap="none" rtlCol="0">
            <a:spAutoFit/>
          </a:bodyPr>
          <a:lstStyle/>
          <a:p>
            <a:r>
              <a:rPr lang="en-US" dirty="0">
                <a:solidFill>
                  <a:srgbClr val="FF0000"/>
                </a:solidFill>
              </a:rPr>
              <a:t>2s</a:t>
            </a:r>
            <a:r>
              <a:rPr lang="en-US" baseline="30000" dirty="0">
                <a:solidFill>
                  <a:srgbClr val="FF0000"/>
                </a:solidFill>
              </a:rPr>
              <a:t>2</a:t>
            </a:r>
            <a:endParaRPr lang="en-US" dirty="0">
              <a:solidFill>
                <a:srgbClr val="FF0000"/>
              </a:solidFill>
            </a:endParaRPr>
          </a:p>
        </p:txBody>
      </p:sp>
      <p:sp>
        <p:nvSpPr>
          <p:cNvPr id="15" name="TextBox 14"/>
          <p:cNvSpPr txBox="1"/>
          <p:nvPr/>
        </p:nvSpPr>
        <p:spPr>
          <a:xfrm>
            <a:off x="3810000" y="3719955"/>
            <a:ext cx="537452" cy="369332"/>
          </a:xfrm>
          <a:prstGeom prst="rect">
            <a:avLst/>
          </a:prstGeom>
          <a:noFill/>
        </p:spPr>
        <p:txBody>
          <a:bodyPr wrap="none" rtlCol="0">
            <a:spAutoFit/>
          </a:bodyPr>
          <a:lstStyle/>
          <a:p>
            <a:r>
              <a:rPr lang="en-US" dirty="0">
                <a:solidFill>
                  <a:srgbClr val="FF0000"/>
                </a:solidFill>
              </a:rPr>
              <a:t>2p</a:t>
            </a:r>
            <a:r>
              <a:rPr lang="en-US" baseline="30000" dirty="0">
                <a:solidFill>
                  <a:srgbClr val="FF0000"/>
                </a:solidFill>
              </a:rPr>
              <a:t>6</a:t>
            </a:r>
            <a:endParaRPr lang="en-US" dirty="0">
              <a:solidFill>
                <a:srgbClr val="FF0000"/>
              </a:solidFill>
            </a:endParaRPr>
          </a:p>
        </p:txBody>
      </p:sp>
      <p:sp>
        <p:nvSpPr>
          <p:cNvPr id="16" name="TextBox 15"/>
          <p:cNvSpPr txBox="1"/>
          <p:nvPr/>
        </p:nvSpPr>
        <p:spPr>
          <a:xfrm>
            <a:off x="685800" y="1371600"/>
            <a:ext cx="372330" cy="369332"/>
          </a:xfrm>
          <a:prstGeom prst="rect">
            <a:avLst/>
          </a:prstGeom>
          <a:noFill/>
        </p:spPr>
        <p:txBody>
          <a:bodyPr wrap="none" rtlCol="0">
            <a:spAutoFit/>
          </a:bodyPr>
          <a:lstStyle/>
          <a:p>
            <a:r>
              <a:rPr lang="en-US" dirty="0">
                <a:solidFill>
                  <a:srgbClr val="FF0000"/>
                </a:solidFill>
              </a:rPr>
              <a:t>Li</a:t>
            </a:r>
          </a:p>
        </p:txBody>
      </p:sp>
      <p:sp>
        <p:nvSpPr>
          <p:cNvPr id="17" name="TextBox 16"/>
          <p:cNvSpPr txBox="1"/>
          <p:nvPr/>
        </p:nvSpPr>
        <p:spPr>
          <a:xfrm>
            <a:off x="747354" y="3269862"/>
            <a:ext cx="483012" cy="369332"/>
          </a:xfrm>
          <a:prstGeom prst="rect">
            <a:avLst/>
          </a:prstGeom>
          <a:noFill/>
        </p:spPr>
        <p:txBody>
          <a:bodyPr wrap="none" rtlCol="0">
            <a:spAutoFit/>
          </a:bodyPr>
          <a:lstStyle/>
          <a:p>
            <a:r>
              <a:rPr lang="en-US" dirty="0">
                <a:solidFill>
                  <a:srgbClr val="FF0000"/>
                </a:solidFill>
              </a:rPr>
              <a:t>Ne</a:t>
            </a:r>
          </a:p>
        </p:txBody>
      </p:sp>
      <p:pic>
        <p:nvPicPr>
          <p:cNvPr id="19" name="Picture 18" descr="Basic PES Question.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900" y="787400"/>
            <a:ext cx="7174523" cy="5260094"/>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1" name="Rounded Rectangle 20"/>
          <p:cNvSpPr/>
          <p:nvPr/>
        </p:nvSpPr>
        <p:spPr>
          <a:xfrm>
            <a:off x="987147" y="5029200"/>
            <a:ext cx="7165276" cy="1004449"/>
          </a:xfrm>
          <a:prstGeom prst="roundRect">
            <a:avLst/>
          </a:prstGeom>
        </p:spPr>
        <p:style>
          <a:lnRef idx="0">
            <a:schemeClr val="dk1"/>
          </a:lnRef>
          <a:fillRef idx="3">
            <a:schemeClr val="dk1"/>
          </a:fillRef>
          <a:effectRef idx="3">
            <a:schemeClr val="dk1"/>
          </a:effectRef>
          <a:fontRef idx="minor">
            <a:schemeClr val="lt1"/>
          </a:fontRef>
        </p:style>
        <p:txBody>
          <a:bodyPr rtlCol="0" anchor="ctr"/>
          <a:lstStyle/>
          <a:p>
            <a:pPr algn="ctr"/>
            <a:r>
              <a:rPr lang="en-US" dirty="0"/>
              <a:t>Click reveals answer and explanation.</a:t>
            </a:r>
          </a:p>
        </p:txBody>
      </p:sp>
    </p:spTree>
    <p:extLst>
      <p:ext uri="{BB962C8B-B14F-4D97-AF65-F5344CB8AC3E}">
        <p14:creationId xmlns:p14="http://schemas.microsoft.com/office/powerpoint/2010/main" val="3837618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par>
                                <p:cTn id="8" presetID="3" presetClass="entr" presetSubtype="1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linds(horizont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xit" presetSubtype="32" fill="hold" grpId="0" nodeType="clickEffect">
                                  <p:stCondLst>
                                    <p:cond delay="0"/>
                                  </p:stCondLst>
                                  <p:childTnLst>
                                    <p:animEffect transition="out" filter="circle(out)">
                                      <p:cBhvr>
                                        <p:cTn id="14" dur="2000"/>
                                        <p:tgtEl>
                                          <p:spTgt spid="21"/>
                                        </p:tgtEl>
                                      </p:cBhvr>
                                    </p:animEffect>
                                    <p:set>
                                      <p:cBhvr>
                                        <p:cTn id="15" dur="1" fill="hold">
                                          <p:stCondLst>
                                            <p:cond delay="19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Lst>
  </p:timing>
</p:sld>
</file>

<file path=ppt/theme/theme1.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Advantage.thmx</Template>
  <TotalTime>10</TotalTime>
  <Words>2330</Words>
  <Application>Microsoft Macintosh PowerPoint</Application>
  <PresentationFormat>On-screen Show (4:3)</PresentationFormat>
  <Paragraphs>295</Paragraphs>
  <Slides>23</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Rokkitt</vt:lpstr>
      <vt:lpstr>Arial</vt:lpstr>
      <vt:lpstr>Calibri</vt:lpstr>
      <vt:lpstr>Noto Sans Symbols</vt:lpstr>
      <vt:lpstr>Rockwell</vt:lpstr>
      <vt:lpstr>Symbol</vt:lpstr>
      <vt:lpstr>Times</vt:lpstr>
      <vt:lpstr>Times New Roman</vt:lpstr>
      <vt:lpstr>Verdana</vt:lpstr>
      <vt:lpstr>Wingdings</vt:lpstr>
      <vt:lpstr>Advantage</vt:lpstr>
      <vt:lpstr>AP Chemistry Exam Review </vt:lpstr>
      <vt:lpstr>Big Idea #1</vt:lpstr>
      <vt:lpstr>Ratio of Masses in a Pure Sample</vt:lpstr>
      <vt:lpstr>Composition of Pure Substances and/or Mixtures</vt:lpstr>
      <vt:lpstr>Identifying Purity of a Substance</vt:lpstr>
      <vt:lpstr>Mole Calculations</vt:lpstr>
      <vt:lpstr>Electronic Structure of the Atom: Electron Configurations</vt:lpstr>
      <vt:lpstr>Electronic Structure of the Atom:  1st Ionization Energy</vt:lpstr>
      <vt:lpstr>Electronic Structure of the Atom: Photoelectron Spectroscopy (PES)</vt:lpstr>
      <vt:lpstr>Electronic Structure of the Atom: Higher Ionization Energies</vt:lpstr>
      <vt:lpstr>Electronic Structure of the Atom:  1st Ionization Energy Irregularities </vt:lpstr>
      <vt:lpstr>Predictions with Periodic Trends</vt:lpstr>
      <vt:lpstr>Chemical Reactivity </vt:lpstr>
      <vt:lpstr>Chemical Properties within a Group and across a Period</vt:lpstr>
      <vt:lpstr>Classic Shell Model of Atom vs Quantum Mechanical Model</vt:lpstr>
      <vt:lpstr>Shell Model is consistent with Ionization Energy Data</vt:lpstr>
      <vt:lpstr>Mass Spectrometry - evidence for isotopes</vt:lpstr>
      <vt:lpstr>Using Spectroscopy to measure properties associated with vibrational or electronic motions of  molecules</vt:lpstr>
      <vt:lpstr>Beer-Lambert Law - used to measure the concentration of colored solutions</vt:lpstr>
      <vt:lpstr>Law of Conservation of Mass</vt:lpstr>
      <vt:lpstr>Use Mole Ratio in balanced equation  to calculate moles of unknown substance</vt:lpstr>
      <vt:lpstr>Gravimetric Analysis</vt:lpstr>
      <vt:lpstr>Using titrations to determine concentration of an analyte</vt:lpstr>
    </vt:vector>
  </TitlesOfParts>
  <Company>bartow county schools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 Chemistry Exam Review</dc:title>
  <dc:creator>Freeman, Brandie</dc:creator>
  <cp:lastModifiedBy>Microsoft Office User</cp:lastModifiedBy>
  <cp:revision>114</cp:revision>
  <dcterms:created xsi:type="dcterms:W3CDTF">2016-03-26T15:33:54Z</dcterms:created>
  <dcterms:modified xsi:type="dcterms:W3CDTF">2019-05-05T19:04:50Z</dcterms:modified>
</cp:coreProperties>
</file>