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1"/>
  </p:notesMasterIdLst>
  <p:sldIdLst>
    <p:sldId id="423" r:id="rId2"/>
    <p:sldId id="546" r:id="rId3"/>
    <p:sldId id="619" r:id="rId4"/>
    <p:sldId id="620" r:id="rId5"/>
    <p:sldId id="621" r:id="rId6"/>
    <p:sldId id="622" r:id="rId7"/>
    <p:sldId id="623" r:id="rId8"/>
    <p:sldId id="624" r:id="rId9"/>
    <p:sldId id="625" r:id="rId10"/>
    <p:sldId id="626" r:id="rId11"/>
    <p:sldId id="627" r:id="rId12"/>
    <p:sldId id="628" r:id="rId13"/>
    <p:sldId id="629" r:id="rId14"/>
    <p:sldId id="630" r:id="rId15"/>
    <p:sldId id="631" r:id="rId16"/>
    <p:sldId id="632" r:id="rId17"/>
    <p:sldId id="633" r:id="rId18"/>
    <p:sldId id="634" r:id="rId19"/>
    <p:sldId id="635" r:id="rId20"/>
    <p:sldId id="636" r:id="rId21"/>
    <p:sldId id="637" r:id="rId22"/>
    <p:sldId id="638" r:id="rId23"/>
    <p:sldId id="639" r:id="rId24"/>
    <p:sldId id="640" r:id="rId25"/>
    <p:sldId id="641" r:id="rId26"/>
    <p:sldId id="642" r:id="rId27"/>
    <p:sldId id="643" r:id="rId28"/>
    <p:sldId id="644" r:id="rId29"/>
    <p:sldId id="645" r:id="rId30"/>
    <p:sldId id="646" r:id="rId31"/>
    <p:sldId id="647" r:id="rId32"/>
    <p:sldId id="648" r:id="rId33"/>
    <p:sldId id="649" r:id="rId34"/>
    <p:sldId id="650" r:id="rId35"/>
    <p:sldId id="651" r:id="rId36"/>
    <p:sldId id="652" r:id="rId37"/>
    <p:sldId id="653" r:id="rId38"/>
    <p:sldId id="654" r:id="rId39"/>
    <p:sldId id="655"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FFF1"/>
    <a:srgbClr val="FB7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778"/>
    <p:restoredTop sz="95701" autoAdjust="0"/>
  </p:normalViewPr>
  <p:slideViewPr>
    <p:cSldViewPr snapToGrid="0" snapToObjects="1">
      <p:cViewPr>
        <p:scale>
          <a:sx n="107" d="100"/>
          <a:sy n="107" d="100"/>
        </p:scale>
        <p:origin x="-90"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1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9668BF-7BAD-684E-9A29-7B754B25BF1B}" type="datetimeFigureOut">
              <a:rPr lang="en-US" smtClean="0"/>
              <a:t>3/27/2017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8ABB99-1A8D-C149-96DD-FD9847B03E4B}" type="slidenum">
              <a:rPr lang="en-US" smtClean="0"/>
              <a:t>‹#›</a:t>
            </a:fld>
            <a:endParaRPr lang="en-US"/>
          </a:p>
        </p:txBody>
      </p:sp>
    </p:spTree>
    <p:extLst>
      <p:ext uri="{BB962C8B-B14F-4D97-AF65-F5344CB8AC3E}">
        <p14:creationId xmlns:p14="http://schemas.microsoft.com/office/powerpoint/2010/main" val="7698906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t>3</a:t>
            </a:fld>
            <a:endParaRPr lang="en-US"/>
          </a:p>
        </p:txBody>
      </p:sp>
    </p:spTree>
    <p:extLst>
      <p:ext uri="{BB962C8B-B14F-4D97-AF65-F5344CB8AC3E}">
        <p14:creationId xmlns:p14="http://schemas.microsoft.com/office/powerpoint/2010/main" val="669806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t>18</a:t>
            </a:fld>
            <a:endParaRPr lang="en-US"/>
          </a:p>
        </p:txBody>
      </p:sp>
    </p:spTree>
    <p:extLst>
      <p:ext uri="{BB962C8B-B14F-4D97-AF65-F5344CB8AC3E}">
        <p14:creationId xmlns:p14="http://schemas.microsoft.com/office/powerpoint/2010/main" val="1378671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6E39C043-05BC-984D-B00A-4DB4E5D38E03}" type="datetimeFigureOut">
              <a:rPr lang="en-US" smtClean="0"/>
              <a:t>3/27/2017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6E39C043-05BC-984D-B00A-4DB4E5D38E03}" type="datetimeFigureOut">
              <a:rPr lang="en-US" smtClean="0"/>
              <a:t>3/27/2017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24560C9C-2EFA-F54B-A3A4-5B6436824CF9}"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6E39C043-05BC-984D-B00A-4DB4E5D38E03}" type="datetimeFigureOut">
              <a:rPr lang="en-US" smtClean="0"/>
              <a:t>3/27/2017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560C9C-2EFA-F54B-A3A4-5B6436824CF9}"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24560C9C-2EFA-F54B-A3A4-5B6436824C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6E39C043-05BC-984D-B00A-4DB4E5D38E03}" type="datetimeFigureOut">
              <a:rPr lang="en-US" smtClean="0"/>
              <a:t>3/27/2017</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24560C9C-2EFA-F54B-A3A4-5B6436824C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fe_fFFrVl7U" TargetMode="External"/><Relationship Id="rId2" Type="http://schemas.openxmlformats.org/officeDocument/2006/relationships/hyperlink" Target="https://www.chem.tamu.edu/class/majors/tutorialnotefiles/law1.htm" TargetMode="Externa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qVAvmieRM1E" TargetMode="External"/><Relationship Id="rId2" Type="http://schemas.openxmlformats.org/officeDocument/2006/relationships/hyperlink" Target="http://chemwiki.ucdavis.edu/Core/Physical_Chemistry/Thermodynamics/Path_Functions/Work" TargetMode="Externa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SAR-5wdQKSY" TargetMode="External"/><Relationship Id="rId2" Type="http://schemas.openxmlformats.org/officeDocument/2006/relationships/hyperlink" Target="https://www.learner.org/courses/chemistry/text/text.html?dis=U&amp;num=Ym5WdElUQS9PQ289&amp;sec=YzJWaklUQS9OeW89" TargetMode="Externa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hyperlink" Target="https://www.learner.org/courses/chemistry/visuals/visuals.html?dis=U&amp;num=Ym5WdElUQS9PQ289" TargetMode="External"/><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hyperlink" Target="https://www.youtube.com/watch?v=JuWtBR-rDQk&amp;nohtml5=Fals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glencoe.com/sites/common_assets/advanced_placement/chemistry_chang10e/animations/enm1s3_4.swf" TargetMode="External"/><Relationship Id="rId2" Type="http://schemas.openxmlformats.org/officeDocument/2006/relationships/hyperlink" Target="http://www.worldwisetutoring.com/heating-and-cooling-curves/" TargetMode="Externa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hyperlink" Target="http://www.learnapchemistry.com/potd/problem.php?pc=47c090b3fca47b99118e7653c667e609" TargetMode="External"/><Relationship Id="rId2" Type="http://schemas.openxmlformats.org/officeDocument/2006/relationships/image" Target="../media/image26.png"/><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hyperlink" Target="https://www.youtube.com/watch?v=DLi72thhck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s://www.youtube.com/watch?v=DbzXKxp4V-Q" TargetMode="External"/><Relationship Id="rId4" Type="http://schemas.openxmlformats.org/officeDocument/2006/relationships/hyperlink" Target="http://cammyscomiccorner.com/photowfd/enthalpy-level-diagra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BqQJPCdmIp8&amp;nohtml5=False" TargetMode="External"/><Relationship Id="rId2" Type="http://schemas.openxmlformats.org/officeDocument/2006/relationships/hyperlink" Target="http://www.bing.com/images/search?q=hydrogen+bond&amp;view=detailv2&amp;id=F8A5D410C2D17CB2972181441BFAEA33AB836E05&amp;selectedindex=38&amp;ccid=wOTYHWAt&amp;simid=608002323058197825&amp;thid=OIP.Mc0e4d81d602d37d12ecb36603a40b626o0&amp;mode=overlay&amp;first=1" TargetMode="Externa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youtube.com/watch?v=ziQtpXVDpn0&amp;list=PLllVwaZQkS2op2kDuFifhStNsS49LAxkZ&amp;index=55" TargetMode="External"/><Relationship Id="rId3" Type="http://schemas.openxmlformats.org/officeDocument/2006/relationships/image" Target="../media/image37.png"/><Relationship Id="rId7" Type="http://schemas.openxmlformats.org/officeDocument/2006/relationships/hyperlink" Target="http://ch301.cm.utexas.edu/imfs/#forces/forces-attraction-all.php" TargetMode="External"/><Relationship Id="rId2"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hyperlink" Target="http://lessons.chemistnate.com/uploads/5/0/2/9/5029141/__which_substance_has_the_highest_lowest_melting_boiling_points_etc.pdf" TargetMode="External"/><Relationship Id="rId11" Type="http://schemas.openxmlformats.org/officeDocument/2006/relationships/image" Target="../media/image40.png"/><Relationship Id="rId5" Type="http://schemas.openxmlformats.org/officeDocument/2006/relationships/hyperlink" Target="http://www.chem.ucla.edu/~harding/notes/notes_14C_noncoval02.pdf" TargetMode="External"/><Relationship Id="rId10" Type="http://schemas.openxmlformats.org/officeDocument/2006/relationships/image" Target="../media/image39.png"/><Relationship Id="rId4" Type="http://schemas.openxmlformats.org/officeDocument/2006/relationships/hyperlink" Target="http://www.slideshare.net/gabelpam/power-point-solids-liquids" TargetMode="External"/><Relationship Id="rId9"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hyperlink" Target="https://www.studyblue.com/notes/note/n/bio-181-study-guide-2013-14-mor/deck/8698279" TargetMode="External"/><Relationship Id="rId7" Type="http://schemas.openxmlformats.org/officeDocument/2006/relationships/image" Target="../media/image54.png"/><Relationship Id="rId2" Type="http://schemas.openxmlformats.org/officeDocument/2006/relationships/image" Target="../media/image52.png"/><Relationship Id="rId1" Type="http://schemas.openxmlformats.org/officeDocument/2006/relationships/slideLayout" Target="../slideLayouts/slideLayout6.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hyperlink" Target="https://www.youtube.com/watch?v=8Stbg8HCOw4&amp;list=PLllVwaZQkS2op2kDuFifhStNsS49LAxkZ&amp;index=56" TargetMode="External"/><Relationship Id="rId10" Type="http://schemas.openxmlformats.org/officeDocument/2006/relationships/image" Target="../media/image57.png"/><Relationship Id="rId4" Type="http://schemas.openxmlformats.org/officeDocument/2006/relationships/hyperlink" Target="http://image.slidesharecdn.com/0introductoryrecapitulation1-110914014701-phpapp01/95/0-introductory-recapitulation-43-728.jpg?cb=1315964921" TargetMode="External"/><Relationship Id="rId9"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hyperlink" Target="http://chemwiki.ucdavis.edu/Textbook_Maps/General_Chemistry_Textbook_Maps/Map:_Chemistry_(OpenSTAX)/16:_Thermodynamics/16.2:_Entropy" TargetMode="External"/><Relationship Id="rId2" Type="http://schemas.openxmlformats.org/officeDocument/2006/relationships/hyperlink" Target="http://www.slideshare.net/wkkok1957/ib-chemistry-on-entropy-and-laws-of-thermodynamics-51984667" TargetMode="External"/><Relationship Id="rId1"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hyperlink" Target="https://www.youtube.com/watch?v=MALZTPsHSoo&amp;list=PLllVwaZQkS2op2kDuFifhStNsS49LAxkZ&amp;index=57"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6.xml"/><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8" Type="http://schemas.openxmlformats.org/officeDocument/2006/relationships/image" Target="../media/image66.png"/><Relationship Id="rId3" Type="http://schemas.microsoft.com/office/2007/relationships/hdphoto" Target="../media/hdphoto2.wdp"/><Relationship Id="rId7" Type="http://schemas.openxmlformats.org/officeDocument/2006/relationships/hyperlink" Target="http://cstuart7.blogspot.com/" TargetMode="External"/><Relationship Id="rId2" Type="http://schemas.openxmlformats.org/officeDocument/2006/relationships/image" Target="../media/image64.png"/><Relationship Id="rId1" Type="http://schemas.openxmlformats.org/officeDocument/2006/relationships/slideLayout" Target="../slideLayouts/slideLayout6.xml"/><Relationship Id="rId6" Type="http://schemas.openxmlformats.org/officeDocument/2006/relationships/hyperlink" Target="https://www.youtube.com/watch?v=huKBuShAa1w" TargetMode="External"/><Relationship Id="rId5" Type="http://schemas.openxmlformats.org/officeDocument/2006/relationships/hyperlink" Target="https://www.youtube.com/watch?v=PFQM20ugoT8&amp;index=60&amp;list=PLllVwaZQkS2op2kDuFifhStNsS49LAxkZ" TargetMode="External"/><Relationship Id="rId4" Type="http://schemas.openxmlformats.org/officeDocument/2006/relationships/image" Target="../media/image65.png"/><Relationship Id="rId9"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hyperlink" Target="http://chemwiki.ucdavis.edu/Textbook_Maps/General_Chemistry_Textbook_Maps/Map:_Chem1_(Lower)/09._Chemical_Bonding_and_Molecular_Structure/9.01:_Molecules:_Properties_of_Bonded_Atoms"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youtube.com/watch?v=I9jd1Ew_YGU"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s://www.youtube.com/watch?v=huKBuShAa1w&amp;list=PLllVwaZQkS2op2kDuFifhStNsS49LAxkZ&amp;index=59&amp;nohtml5=False" TargetMode="External"/><Relationship Id="rId13" Type="http://schemas.openxmlformats.org/officeDocument/2006/relationships/image" Target="../media/image73.png"/><Relationship Id="rId3" Type="http://schemas.openxmlformats.org/officeDocument/2006/relationships/image" Target="../media/image69.png"/><Relationship Id="rId7" Type="http://schemas.openxmlformats.org/officeDocument/2006/relationships/hyperlink" Target="http://www.bozemanscience.com/ap-chem-058-thermodynamically-favored-processes" TargetMode="External"/><Relationship Id="rId12" Type="http://schemas.openxmlformats.org/officeDocument/2006/relationships/image" Target="../media/image1750.png"/><Relationship Id="rId2" Type="http://schemas.openxmlformats.org/officeDocument/2006/relationships/image" Target="../media/image68.png"/><Relationship Id="rId1" Type="http://schemas.openxmlformats.org/officeDocument/2006/relationships/slideLayout" Target="../slideLayouts/slideLayout10.xml"/><Relationship Id="rId6" Type="http://schemas.openxmlformats.org/officeDocument/2006/relationships/hyperlink" Target="http://images.slideplayer.com/9/2539417/slides/slide_41.jpg" TargetMode="External"/><Relationship Id="rId11" Type="http://schemas.openxmlformats.org/officeDocument/2006/relationships/image" Target="../media/image72.png"/><Relationship Id="rId5" Type="http://schemas.openxmlformats.org/officeDocument/2006/relationships/hyperlink" Target="http://chemwiki.ucdavis.edu/Core/Analytical_Chemistry/Electrochemistry/Electrochemical_Cells_and_Thermodynamics" TargetMode="External"/><Relationship Id="rId10" Type="http://schemas.openxmlformats.org/officeDocument/2006/relationships/image" Target="../media/image71.png"/><Relationship Id="rId4" Type="http://schemas.openxmlformats.org/officeDocument/2006/relationships/image" Target="../media/image70.png"/><Relationship Id="rId9" Type="http://schemas.openxmlformats.org/officeDocument/2006/relationships/hyperlink" Target="https://www.youtube.com/watch?v=8Cs4PUO_1JA" TargetMode="External"/><Relationship Id="rId14" Type="http://schemas.microsoft.com/office/2007/relationships/hdphoto" Target="../media/hdphoto3.wdp"/></Relationships>
</file>

<file path=ppt/slides/_rels/slide31.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5.png"/><Relationship Id="rId7" Type="http://schemas.openxmlformats.org/officeDocument/2006/relationships/image" Target="../media/image76.png"/><Relationship Id="rId2" Type="http://schemas.openxmlformats.org/officeDocument/2006/relationships/image" Target="../media/image74.png"/><Relationship Id="rId1" Type="http://schemas.openxmlformats.org/officeDocument/2006/relationships/slideLayout" Target="../slideLayouts/slideLayout6.xml"/><Relationship Id="rId6" Type="http://schemas.openxmlformats.org/officeDocument/2006/relationships/hyperlink" Target="https://www.chem.wisc.edu/deptfiles/genchem/netorial/modules/thermodynamics/altdefs/coupling.htm" TargetMode="External"/><Relationship Id="rId5" Type="http://schemas.openxmlformats.org/officeDocument/2006/relationships/hyperlink" Target="https://www.youtube.com/watch?v=PFQM20ugoT8&amp;index=60&amp;list=PLllVwaZQkS2op2kDuFifhStNsS49LAxkZ" TargetMode="External"/><Relationship Id="rId10" Type="http://schemas.openxmlformats.org/officeDocument/2006/relationships/image" Target="../media/image79.png"/><Relationship Id="rId4" Type="http://schemas.openxmlformats.org/officeDocument/2006/relationships/hyperlink" Target="http://www.wiley.com/college/boyer/0470003790/reviews/thermo/thermo_coupled.htm" TargetMode="External"/><Relationship Id="rId9" Type="http://schemas.openxmlformats.org/officeDocument/2006/relationships/image" Target="../media/image78.png"/></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7IqgrcBkGRU&amp;nohtml5=False" TargetMode="External"/><Relationship Id="rId2" Type="http://schemas.openxmlformats.org/officeDocument/2006/relationships/hyperlink" Target="http://www.chem1.com/acad/webtext/thermeq/TE5.html" TargetMode="External"/><Relationship Id="rId1" Type="http://schemas.openxmlformats.org/officeDocument/2006/relationships/slideLayout" Target="../slideLayouts/slideLayout8.xml"/><Relationship Id="rId5" Type="http://schemas.openxmlformats.org/officeDocument/2006/relationships/image" Target="../media/image81.png"/><Relationship Id="rId4" Type="http://schemas.openxmlformats.org/officeDocument/2006/relationships/image" Target="../media/image80.png"/></Relationships>
</file>

<file path=ppt/slides/_rels/slide3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8.xml"/><Relationship Id="rId4" Type="http://schemas.openxmlformats.org/officeDocument/2006/relationships/image" Target="../media/image84.png"/></Relationships>
</file>

<file path=ppt/slides/_rels/slide3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hyperlink" Target="https://www.youtube.com/watch?v=F1k8TJsVg_g&amp;list=PLllVwaZQkS2op2kDuFifhStNsS49LAxkZ&amp;index=71&amp;nohtml5=False" TargetMode="External"/><Relationship Id="rId5" Type="http://schemas.openxmlformats.org/officeDocument/2006/relationships/hyperlink" Target="http://www.slideshare.net/chelss/intro-to-equilibrium-abbrev-alg" TargetMode="External"/><Relationship Id="rId4" Type="http://schemas.openxmlformats.org/officeDocument/2006/relationships/hyperlink" Target="http://www.slideshare.net/fatimafizan/bioenergetics-and-thermodynamic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slideshare.net/caneman1/new-chm-152-unit-6-power-points-sp13" TargetMode="External"/><Relationship Id="rId2" Type="http://schemas.openxmlformats.org/officeDocument/2006/relationships/hyperlink" Target="http://www.slideshare.net/Kumar4556/chemical-kinetics-55894275" TargetMode="External"/><Relationship Id="rId1" Type="http://schemas.openxmlformats.org/officeDocument/2006/relationships/slideLayout" Target="../slideLayouts/slideLayout8.xml"/><Relationship Id="rId5" Type="http://schemas.openxmlformats.org/officeDocument/2006/relationships/image" Target="../media/image87.png"/><Relationship Id="rId4" Type="http://schemas.openxmlformats.org/officeDocument/2006/relationships/hyperlink" Target="https://www.youtube.com/watch?v=F1k8TJsVg_g"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glSIFkGl63E" TargetMode="External"/><Relationship Id="rId2" Type="http://schemas.openxmlformats.org/officeDocument/2006/relationships/hyperlink" Target="http://www.digipac.ca/chemical/mtom/contents/glossary/k.htm" TargetMode="External"/><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jR8vZHtOLdA" TargetMode="External"/><Relationship Id="rId2" Type="http://schemas.openxmlformats.org/officeDocument/2006/relationships/hyperlink" Target="http://www.learnthermo.com/T1-tutorial/ch01/lesson-C/pg02.php" TargetMode="Externa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B6hAwZH2mmA" TargetMode="External"/><Relationship Id="rId2" Type="http://schemas.openxmlformats.org/officeDocument/2006/relationships/hyperlink" Target="http://www.physicsclassroom.com/class/thermalP/Lesson-1/Methods-of-Heat-Transfer" TargetMode="External"/><Relationship Id="rId1" Type="http://schemas.openxmlformats.org/officeDocument/2006/relationships/slideLayout" Target="../slideLayouts/slideLayout8.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70429" y="4678791"/>
            <a:ext cx="4506111" cy="2367666"/>
          </a:xfrm>
        </p:spPr>
        <p:txBody>
          <a:bodyPr>
            <a:noAutofit/>
          </a:bodyPr>
          <a:lstStyle/>
          <a:p>
            <a:pPr algn="r"/>
            <a:r>
              <a:rPr lang="en-US" sz="5000" dirty="0" smtClean="0"/>
              <a:t>AP Chemistry</a:t>
            </a:r>
            <a:br>
              <a:rPr lang="en-US" sz="5000" dirty="0" smtClean="0"/>
            </a:br>
            <a:r>
              <a:rPr lang="en-US" sz="5000" dirty="0" smtClean="0"/>
              <a:t>Exam Review</a:t>
            </a:r>
            <a:r>
              <a:rPr lang="en-US" sz="5000" b="1" dirty="0" smtClean="0"/>
              <a:t/>
            </a:r>
            <a:br>
              <a:rPr lang="en-US" sz="5000" b="1" dirty="0" smtClean="0"/>
            </a:br>
            <a:endParaRPr lang="en-US" sz="5000" b="1"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0000" b="91667" l="862" r="98621"/>
                    </a14:imgEffect>
                    <a14:imgEffect>
                      <a14:saturation sat="200000"/>
                    </a14:imgEffect>
                  </a14:imgLayer>
                </a14:imgProps>
              </a:ext>
            </a:extLst>
          </a:blip>
          <a:stretch>
            <a:fillRect/>
          </a:stretch>
        </p:blipFill>
        <p:spPr>
          <a:xfrm rot="19767677">
            <a:off x="331703" y="1337544"/>
            <a:ext cx="6723463" cy="4173184"/>
          </a:xfrm>
          <a:prstGeom prst="rect">
            <a:avLst/>
          </a:prstGeom>
        </p:spPr>
      </p:pic>
    </p:spTree>
    <p:extLst>
      <p:ext uri="{BB962C8B-B14F-4D97-AF65-F5344CB8AC3E}">
        <p14:creationId xmlns:p14="http://schemas.microsoft.com/office/powerpoint/2010/main" val="1885462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 5.3 Practice FRQ continued from 2010</a:t>
            </a:r>
            <a:endParaRPr lang="en-US" dirty="0"/>
          </a:p>
        </p:txBody>
      </p:sp>
      <p:pic>
        <p:nvPicPr>
          <p:cNvPr id="6" name="Picture 5"/>
          <p:cNvPicPr>
            <a:picLocks noChangeAspect="1"/>
          </p:cNvPicPr>
          <p:nvPr/>
        </p:nvPicPr>
        <p:blipFill>
          <a:blip r:embed="rId2"/>
          <a:stretch>
            <a:fillRect/>
          </a:stretch>
        </p:blipFill>
        <p:spPr>
          <a:xfrm>
            <a:off x="181715" y="2298700"/>
            <a:ext cx="8189829" cy="920750"/>
          </a:xfrm>
          <a:prstGeom prst="rect">
            <a:avLst/>
          </a:prstGeom>
        </p:spPr>
      </p:pic>
      <p:pic>
        <p:nvPicPr>
          <p:cNvPr id="7" name="Picture 6"/>
          <p:cNvPicPr>
            <a:picLocks noChangeAspect="1"/>
          </p:cNvPicPr>
          <p:nvPr/>
        </p:nvPicPr>
        <p:blipFill>
          <a:blip r:embed="rId3"/>
          <a:stretch>
            <a:fillRect/>
          </a:stretch>
        </p:blipFill>
        <p:spPr>
          <a:xfrm>
            <a:off x="717550" y="3428999"/>
            <a:ext cx="7806508" cy="2489201"/>
          </a:xfrm>
          <a:prstGeom prst="rect">
            <a:avLst/>
          </a:prstGeom>
        </p:spPr>
      </p:pic>
      <p:sp>
        <p:nvSpPr>
          <p:cNvPr id="8" name="Rectangle 7"/>
          <p:cNvSpPr/>
          <p:nvPr/>
        </p:nvSpPr>
        <p:spPr>
          <a:xfrm>
            <a:off x="717550" y="3327400"/>
            <a:ext cx="7918450" cy="26797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Reveal Answer</a:t>
            </a:r>
            <a:endParaRPr lang="en-US" dirty="0"/>
          </a:p>
        </p:txBody>
      </p:sp>
    </p:spTree>
    <p:extLst>
      <p:ext uri="{BB962C8B-B14F-4D97-AF65-F5344CB8AC3E}">
        <p14:creationId xmlns:p14="http://schemas.microsoft.com/office/powerpoint/2010/main" val="89516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0"/>
            <a:ext cx="7556313" cy="1116106"/>
          </a:xfrm>
        </p:spPr>
        <p:txBody>
          <a:bodyPr/>
          <a:lstStyle/>
          <a:p>
            <a:r>
              <a:rPr lang="en-US" dirty="0" smtClean="0"/>
              <a:t>Conservation of Energy </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5700730"/>
            <a:ext cx="9144000" cy="1200329"/>
          </a:xfrm>
          <a:prstGeom prst="rect">
            <a:avLst/>
          </a:prstGeom>
          <a:noFill/>
        </p:spPr>
        <p:txBody>
          <a:bodyPr wrap="square" rtlCol="0">
            <a:spAutoFit/>
          </a:bodyPr>
          <a:lstStyle/>
          <a:p>
            <a:r>
              <a:rPr lang="en-US" dirty="0" smtClean="0"/>
              <a:t>LO 5.4: The student is able to use conservation of energy to relate the magnitude of the energy changes occurring in two or more interacting systems, including identification of the systems, the type (heat vs. work), or the direction of the energy flow.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13" name="Content Placeholder 7"/>
          <p:cNvSpPr>
            <a:spLocks noGrp="1"/>
          </p:cNvSpPr>
          <p:nvPr>
            <p:ph sz="half" idx="1"/>
          </p:nvPr>
        </p:nvSpPr>
        <p:spPr>
          <a:xfrm>
            <a:off x="163772" y="708259"/>
            <a:ext cx="8129327" cy="3142965"/>
          </a:xfrm>
        </p:spPr>
        <p:txBody>
          <a:bodyPr>
            <a:normAutofit/>
          </a:bodyPr>
          <a:lstStyle/>
          <a:p>
            <a:r>
              <a:rPr lang="en-US" dirty="0" smtClean="0"/>
              <a:t>1</a:t>
            </a:r>
            <a:r>
              <a:rPr lang="en-US" baseline="30000" dirty="0" smtClean="0"/>
              <a:t>st</a:t>
            </a:r>
            <a:r>
              <a:rPr lang="en-US" dirty="0" smtClean="0"/>
              <a:t> Law of Thermodynamics: Energy is conserved</a:t>
            </a:r>
          </a:p>
          <a:p>
            <a:r>
              <a:rPr lang="en-US" dirty="0" smtClean="0"/>
              <a:t>Energy can be transferred as Work or Heat</a:t>
            </a:r>
          </a:p>
          <a:p>
            <a:r>
              <a:rPr lang="en-US" dirty="0" smtClean="0"/>
              <a:t>∆E = </a:t>
            </a:r>
            <a:r>
              <a:rPr lang="en-US" dirty="0" err="1" smtClean="0"/>
              <a:t>q+w</a:t>
            </a:r>
            <a:r>
              <a:rPr lang="en-US" dirty="0" smtClean="0"/>
              <a:t> </a:t>
            </a:r>
          </a:p>
          <a:p>
            <a:r>
              <a:rPr lang="en-US" dirty="0" smtClean="0"/>
              <a:t>Work = -P∆V  (this is the work a gas does on the surroundings i:e the volume expanding a piston) a gas does no work in a vacuum.</a:t>
            </a:r>
          </a:p>
          <a:p>
            <a:pPr marL="0" indent="0">
              <a:buNone/>
            </a:pPr>
            <a:endParaRPr lang="en-US" dirty="0" smtClean="0"/>
          </a:p>
          <a:p>
            <a:endParaRPr lang="en-US" dirty="0"/>
          </a:p>
        </p:txBody>
      </p:sp>
      <p:pic>
        <p:nvPicPr>
          <p:cNvPr id="14" name="Picture 13"/>
          <p:cNvPicPr>
            <a:picLocks noChangeAspect="1"/>
          </p:cNvPicPr>
          <p:nvPr/>
        </p:nvPicPr>
        <p:blipFill>
          <a:blip r:embed="rId4"/>
          <a:stretch>
            <a:fillRect/>
          </a:stretch>
        </p:blipFill>
        <p:spPr>
          <a:xfrm>
            <a:off x="498474" y="2978312"/>
            <a:ext cx="4350699" cy="2586498"/>
          </a:xfrm>
          <a:prstGeom prst="rect">
            <a:avLst/>
          </a:prstGeom>
        </p:spPr>
      </p:pic>
    </p:spTree>
    <p:extLst>
      <p:ext uri="{BB962C8B-B14F-4D97-AF65-F5344CB8AC3E}">
        <p14:creationId xmlns:p14="http://schemas.microsoft.com/office/powerpoint/2010/main" val="1847576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Conservation of Energy </a:t>
            </a:r>
            <a:endParaRPr lang="en-US" dirty="0"/>
          </a:p>
        </p:txBody>
      </p:sp>
      <p:sp>
        <p:nvSpPr>
          <p:cNvPr id="8" name="Content Placeholder 7"/>
          <p:cNvSpPr>
            <a:spLocks noGrp="1"/>
          </p:cNvSpPr>
          <p:nvPr>
            <p:ph sz="half" idx="1"/>
          </p:nvPr>
        </p:nvSpPr>
        <p:spPr>
          <a:xfrm>
            <a:off x="6003016" y="2214724"/>
            <a:ext cx="3049481" cy="2441291"/>
          </a:xfrm>
        </p:spPr>
        <p:txBody>
          <a:bodyPr/>
          <a:lstStyle/>
          <a:p>
            <a:r>
              <a:rPr lang="en-US" dirty="0" smtClean="0"/>
              <a:t>Expansion/Compression of a gas </a:t>
            </a:r>
          </a:p>
          <a:p>
            <a:r>
              <a:rPr lang="en-US" dirty="0" smtClean="0"/>
              <a:t>Volume increases, work is done by the gas</a:t>
            </a:r>
          </a:p>
          <a:p>
            <a:r>
              <a:rPr lang="en-US" dirty="0" smtClean="0"/>
              <a:t>Volume decreases, work is done on the gas</a:t>
            </a:r>
          </a:p>
          <a:p>
            <a:endParaRPr lang="en-US" dirty="0"/>
          </a:p>
        </p:txBody>
      </p:sp>
      <p:sp>
        <p:nvSpPr>
          <p:cNvPr id="10" name="TextBox 9"/>
          <p:cNvSpPr txBox="1"/>
          <p:nvPr/>
        </p:nvSpPr>
        <p:spPr>
          <a:xfrm>
            <a:off x="8080111" y="-58673"/>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5581622"/>
            <a:ext cx="9144000" cy="1477328"/>
          </a:xfrm>
          <a:prstGeom prst="rect">
            <a:avLst/>
          </a:prstGeom>
          <a:noFill/>
        </p:spPr>
        <p:txBody>
          <a:bodyPr wrap="square" rtlCol="0">
            <a:spAutoFit/>
          </a:bodyPr>
          <a:lstStyle/>
          <a:p>
            <a:r>
              <a:rPr lang="en-US" dirty="0" smtClean="0"/>
              <a:t>LO</a:t>
            </a:r>
            <a:r>
              <a:rPr lang="en-US" dirty="0"/>
              <a:t> </a:t>
            </a:r>
            <a:r>
              <a:rPr lang="en-US" dirty="0" smtClean="0"/>
              <a:t>5.4: The </a:t>
            </a:r>
            <a:r>
              <a:rPr lang="en-US" dirty="0"/>
              <a:t>student is able to use conservation of energy to relate the magnitude of the energy changes occurring in two or more interacting systems, including identification of the systems, the type (heat vs. work), or the direction of the energy flow. 							</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13" name="Picture 16" descr="05_13_Figure_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9" y="1030431"/>
            <a:ext cx="5831747" cy="451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0452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1225" y="184689"/>
            <a:ext cx="7556313" cy="1116106"/>
          </a:xfrm>
        </p:spPr>
        <p:txBody>
          <a:bodyPr/>
          <a:lstStyle/>
          <a:p>
            <a:r>
              <a:rPr lang="en-US" dirty="0" smtClean="0"/>
              <a:t>Conservation of Energy when Mixing</a:t>
            </a:r>
            <a:endParaRPr lang="en-US" dirty="0"/>
          </a:p>
        </p:txBody>
      </p:sp>
      <p:sp>
        <p:nvSpPr>
          <p:cNvPr id="8" name="Content Placeholder 7"/>
          <p:cNvSpPr>
            <a:spLocks noGrp="1"/>
          </p:cNvSpPr>
          <p:nvPr>
            <p:ph sz="half" idx="1"/>
          </p:nvPr>
        </p:nvSpPr>
        <p:spPr>
          <a:xfrm>
            <a:off x="202604" y="1538678"/>
            <a:ext cx="5624990" cy="4057655"/>
          </a:xfrm>
        </p:spPr>
        <p:txBody>
          <a:bodyPr/>
          <a:lstStyle/>
          <a:p>
            <a:r>
              <a:rPr lang="en-US" dirty="0" smtClean="0"/>
              <a:t>Energy is transferred between systems in contact with one another</a:t>
            </a:r>
          </a:p>
          <a:p>
            <a:r>
              <a:rPr lang="en-US" dirty="0" smtClean="0"/>
              <a:t>Energy lost by one system is gained by the other so that total energy is always conserved.</a:t>
            </a:r>
          </a:p>
          <a:p>
            <a:r>
              <a:rPr lang="en-US" dirty="0" smtClean="0"/>
              <a:t>-Q lost by system = +Q gained by surroundings</a:t>
            </a:r>
          </a:p>
          <a:p>
            <a:r>
              <a:rPr lang="en-US" dirty="0" smtClean="0"/>
              <a:t> For example :</a:t>
            </a:r>
          </a:p>
          <a:p>
            <a:pPr lvl="1"/>
            <a:r>
              <a:rPr lang="en-US" dirty="0" smtClean="0"/>
              <a:t>When room temperature water T</a:t>
            </a:r>
            <a:r>
              <a:rPr lang="en-US" sz="1400" dirty="0" smtClean="0"/>
              <a:t>1 (system)  </a:t>
            </a:r>
            <a:r>
              <a:rPr lang="en-US" dirty="0" smtClean="0"/>
              <a:t>is mixed with cold water T</a:t>
            </a:r>
            <a:r>
              <a:rPr lang="en-US" sz="1600" dirty="0" smtClean="0"/>
              <a:t>2 (surroundings), t</a:t>
            </a:r>
            <a:r>
              <a:rPr lang="en-US" sz="2000" dirty="0" smtClean="0"/>
              <a:t>he final temperature T</a:t>
            </a:r>
            <a:r>
              <a:rPr lang="en-US" sz="1600" dirty="0" smtClean="0"/>
              <a:t>3</a:t>
            </a:r>
            <a:r>
              <a:rPr lang="en-US" sz="1400" dirty="0" smtClean="0"/>
              <a:t> </a:t>
            </a:r>
            <a:r>
              <a:rPr lang="en-US" sz="2000" dirty="0" smtClean="0"/>
              <a:t>will be in-between.</a:t>
            </a:r>
          </a:p>
          <a:p>
            <a:r>
              <a:rPr lang="en-US" sz="2000" dirty="0" smtClean="0"/>
              <a:t>Q</a:t>
            </a:r>
            <a:r>
              <a:rPr lang="en-US" sz="1400" dirty="0" smtClean="0"/>
              <a:t>1</a:t>
            </a:r>
            <a:r>
              <a:rPr lang="en-US" sz="2000" dirty="0" smtClean="0"/>
              <a:t> + Q </a:t>
            </a:r>
            <a:r>
              <a:rPr lang="en-US" sz="1600" dirty="0" smtClean="0"/>
              <a:t>2</a:t>
            </a:r>
            <a:r>
              <a:rPr lang="en-US" sz="2000" dirty="0" smtClean="0"/>
              <a:t> = 0 and energy is conserved </a:t>
            </a:r>
          </a:p>
          <a:p>
            <a:pPr marL="0" indent="0">
              <a:buNone/>
            </a:pP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21995" y="5923138"/>
            <a:ext cx="9144000" cy="923330"/>
          </a:xfrm>
          <a:prstGeom prst="rect">
            <a:avLst/>
          </a:prstGeom>
          <a:noFill/>
        </p:spPr>
        <p:txBody>
          <a:bodyPr wrap="square" rtlCol="0">
            <a:spAutoFit/>
          </a:bodyPr>
          <a:lstStyle/>
          <a:p>
            <a:r>
              <a:rPr lang="en-US" dirty="0" smtClean="0"/>
              <a:t>LO</a:t>
            </a:r>
            <a:r>
              <a:rPr lang="en-US" dirty="0"/>
              <a:t> </a:t>
            </a:r>
            <a:r>
              <a:rPr lang="en-US" dirty="0" smtClean="0"/>
              <a:t>5.5: The student is able to use conservation of energy to relate the magnitudes of the energy changes when two non reacting 	substances are mixed or brought into contact with one another.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4" name="Content Placeholder 3"/>
          <p:cNvPicPr>
            <a:picLocks noGrp="1" noChangeAspect="1"/>
          </p:cNvPicPr>
          <p:nvPr>
            <p:ph sz="half" idx="14"/>
          </p:nvPr>
        </p:nvPicPr>
        <p:blipFill>
          <a:blip r:embed="rId4"/>
          <a:stretch>
            <a:fillRect/>
          </a:stretch>
        </p:blipFill>
        <p:spPr>
          <a:xfrm>
            <a:off x="5801920" y="2241062"/>
            <a:ext cx="3250577" cy="3346994"/>
          </a:xfrm>
          <a:prstGeom prst="rect">
            <a:avLst/>
          </a:prstGeom>
        </p:spPr>
      </p:pic>
    </p:spTree>
    <p:extLst>
      <p:ext uri="{BB962C8B-B14F-4D97-AF65-F5344CB8AC3E}">
        <p14:creationId xmlns:p14="http://schemas.microsoft.com/office/powerpoint/2010/main" val="1475107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sz="2000" b="1" dirty="0" smtClean="0"/>
              <a:t>Calorimetry: </a:t>
            </a:r>
            <a:r>
              <a:rPr lang="en-US" sz="1800" dirty="0" smtClean="0"/>
              <a:t>an experimental technique used to determine the heat transferred in a chemical system. System can be a chemical reaction or physical process.</a:t>
            </a:r>
            <a:r>
              <a:rPr lang="en-US" sz="2400" dirty="0" smtClean="0"/>
              <a:t/>
            </a:r>
            <a:br>
              <a:rPr lang="en-US" sz="2400" dirty="0" smtClean="0"/>
            </a:br>
            <a:r>
              <a:rPr lang="en-US" sz="2400" dirty="0"/>
              <a:t/>
            </a:r>
            <a:br>
              <a:rPr lang="en-US" sz="2400" dirty="0"/>
            </a:br>
            <a:endParaRPr lang="en-US" sz="2400" dirty="0"/>
          </a:p>
        </p:txBody>
      </p:sp>
      <p:sp>
        <p:nvSpPr>
          <p:cNvPr id="5" name="Content Placeholder 4"/>
          <p:cNvSpPr>
            <a:spLocks noGrp="1"/>
          </p:cNvSpPr>
          <p:nvPr>
            <p:ph sz="half" idx="1"/>
          </p:nvPr>
        </p:nvSpPr>
        <p:spPr>
          <a:xfrm>
            <a:off x="0" y="1192307"/>
            <a:ext cx="4898368" cy="5056094"/>
          </a:xfrm>
        </p:spPr>
        <p:txBody>
          <a:bodyPr>
            <a:normAutofit/>
          </a:bodyPr>
          <a:lstStyle/>
          <a:p>
            <a:pPr>
              <a:buFont typeface="Wingdings" panose="05000000000000000000" pitchFamily="2" charset="2"/>
              <a:buChar char="Ø"/>
            </a:pPr>
            <a:r>
              <a:rPr lang="en-US" sz="1400" dirty="0"/>
              <a:t>Can use Calorimetry to solve for Heat Capacity of a calorimeter (C),, specific heat of a substance, (c), and </a:t>
            </a:r>
            <a:r>
              <a:rPr lang="en-US" sz="1400" dirty="0" err="1"/>
              <a:t>ΔHvap</a:t>
            </a:r>
            <a:r>
              <a:rPr lang="en-US" sz="1400" dirty="0"/>
              <a:t>, </a:t>
            </a:r>
            <a:r>
              <a:rPr lang="en-US" sz="1400" dirty="0" err="1"/>
              <a:t>Δfus</a:t>
            </a:r>
            <a:r>
              <a:rPr lang="en-US" sz="1400" dirty="0"/>
              <a:t>, </a:t>
            </a:r>
            <a:r>
              <a:rPr lang="en-US" sz="1400" dirty="0" err="1"/>
              <a:t>ΔHrxn</a:t>
            </a:r>
            <a:r>
              <a:rPr lang="en-US" sz="1400" dirty="0"/>
              <a:t>.</a:t>
            </a:r>
          </a:p>
          <a:p>
            <a:pPr>
              <a:spcBef>
                <a:spcPts val="600"/>
              </a:spcBef>
              <a:buFont typeface="Wingdings" panose="05000000000000000000" pitchFamily="2" charset="2"/>
              <a:buChar char="Ø"/>
            </a:pPr>
            <a:r>
              <a:rPr lang="en-US" sz="1400" dirty="0"/>
              <a:t>The data handling and math:</a:t>
            </a:r>
          </a:p>
          <a:p>
            <a:pPr lvl="1"/>
            <a:r>
              <a:rPr lang="en-US" sz="1400" dirty="0"/>
              <a:t>Law of Conservation of Energy: Q system + </a:t>
            </a:r>
            <a:r>
              <a:rPr lang="en-US" sz="1400" dirty="0" err="1"/>
              <a:t>Qsurroundings</a:t>
            </a:r>
            <a:r>
              <a:rPr lang="en-US" sz="1400" dirty="0"/>
              <a:t> = 0  </a:t>
            </a:r>
          </a:p>
          <a:p>
            <a:pPr lvl="1"/>
            <a:r>
              <a:rPr lang="en-US" sz="1400" dirty="0" err="1"/>
              <a:t>Qsystem</a:t>
            </a:r>
            <a:r>
              <a:rPr lang="en-US" sz="1400" dirty="0"/>
              <a:t> = - </a:t>
            </a:r>
            <a:r>
              <a:rPr lang="en-US" sz="1400" dirty="0" err="1"/>
              <a:t>Qsurroundings</a:t>
            </a:r>
            <a:r>
              <a:rPr lang="en-US" sz="1400" dirty="0"/>
              <a:t> where System = reaction, Surroundings = calorimeter</a:t>
            </a:r>
          </a:p>
          <a:p>
            <a:pPr lvl="1"/>
            <a:r>
              <a:rPr lang="en-US" sz="1400" dirty="0"/>
              <a:t>SO: Q </a:t>
            </a:r>
            <a:r>
              <a:rPr lang="en-US" sz="1400" dirty="0" err="1"/>
              <a:t>rxn</a:t>
            </a:r>
            <a:r>
              <a:rPr lang="en-US" sz="1400" dirty="0"/>
              <a:t> = - Q calorimeter</a:t>
            </a:r>
          </a:p>
          <a:p>
            <a:pPr lvl="1"/>
            <a:r>
              <a:rPr lang="en-US" sz="1400" dirty="0"/>
              <a:t>Heat Transfer due to Temperature Change in the Calorimeter:</a:t>
            </a:r>
          </a:p>
          <a:p>
            <a:pPr lvl="1"/>
            <a:r>
              <a:rPr lang="en-US" sz="1400" dirty="0"/>
              <a:t> Q= C</a:t>
            </a:r>
            <a:r>
              <a:rPr lang="el-GR" sz="1400" dirty="0"/>
              <a:t>Δ</a:t>
            </a:r>
            <a:r>
              <a:rPr lang="en-US" sz="1400" dirty="0"/>
              <a:t>T, or Q=  mc </a:t>
            </a:r>
            <a:r>
              <a:rPr lang="el-GR" sz="1400" dirty="0"/>
              <a:t>Δ</a:t>
            </a:r>
            <a:r>
              <a:rPr lang="en-US" sz="1400" dirty="0"/>
              <a:t>T where Q in J, C in J/K, m in g, c in </a:t>
            </a:r>
            <a:r>
              <a:rPr lang="en-US" sz="1400" dirty="0" smtClean="0"/>
              <a:t>J/g-K, </a:t>
            </a:r>
            <a:r>
              <a:rPr lang="el-GR" sz="1400" dirty="0"/>
              <a:t>Δ</a:t>
            </a:r>
            <a:r>
              <a:rPr lang="en-US" sz="1400" dirty="0" smtClean="0"/>
              <a:t>T in K</a:t>
            </a:r>
            <a:endParaRPr lang="en-US" sz="1400" dirty="0"/>
          </a:p>
          <a:p>
            <a:r>
              <a:rPr lang="en-US" sz="1400" b="1" dirty="0"/>
              <a:t>Q </a:t>
            </a:r>
            <a:r>
              <a:rPr lang="en-US" sz="1400" b="1" dirty="0" err="1"/>
              <a:t>rxn</a:t>
            </a:r>
            <a:r>
              <a:rPr lang="en-US" sz="1400" b="1" dirty="0"/>
              <a:t> = - Q calorimeter = - C</a:t>
            </a:r>
            <a:r>
              <a:rPr lang="el-GR" sz="1400" b="1" dirty="0"/>
              <a:t>Δ</a:t>
            </a:r>
            <a:r>
              <a:rPr lang="en-US" sz="1400" b="1" dirty="0"/>
              <a:t>T </a:t>
            </a:r>
            <a:r>
              <a:rPr lang="en-US" sz="1400" dirty="0"/>
              <a:t>if the calorimeter Heat Capacity is Known, or </a:t>
            </a:r>
            <a:r>
              <a:rPr lang="en-US" sz="1400" dirty="0" smtClean="0"/>
              <a:t>can be determined</a:t>
            </a:r>
            <a:r>
              <a:rPr lang="en-US" sz="1400" dirty="0"/>
              <a:t>.</a:t>
            </a:r>
          </a:p>
          <a:p>
            <a:pPr>
              <a:spcBef>
                <a:spcPts val="600"/>
              </a:spcBef>
            </a:pPr>
            <a:r>
              <a:rPr lang="en-US" sz="1400" b="1" dirty="0"/>
              <a:t>Q </a:t>
            </a:r>
            <a:r>
              <a:rPr lang="en-US" sz="1400" b="1" dirty="0" err="1"/>
              <a:t>rxn</a:t>
            </a:r>
            <a:r>
              <a:rPr lang="en-US" sz="1400" b="1" dirty="0"/>
              <a:t> = - Q calorimeter = - mc</a:t>
            </a:r>
            <a:r>
              <a:rPr lang="el-GR" sz="1400" b="1" dirty="0"/>
              <a:t>Δ</a:t>
            </a:r>
            <a:r>
              <a:rPr lang="en-US" sz="1400" b="1" dirty="0"/>
              <a:t>T </a:t>
            </a:r>
            <a:r>
              <a:rPr lang="en-US" sz="1400" dirty="0" smtClean="0"/>
              <a:t>for reactions in solution. </a:t>
            </a:r>
            <a:endParaRPr lang="en-US" sz="1400" dirty="0"/>
          </a:p>
          <a:p>
            <a:pPr>
              <a:spcBef>
                <a:spcPts val="600"/>
              </a:spcBef>
              <a:buFont typeface="Wingdings" panose="05000000000000000000" pitchFamily="2" charset="2"/>
              <a:buChar char="Ø"/>
            </a:pPr>
            <a:r>
              <a:rPr lang="en-US" sz="1400" b="1" i="1" dirty="0" smtClean="0"/>
              <a:t>When calculating </a:t>
            </a:r>
            <a:r>
              <a:rPr lang="el-GR" sz="1400" b="1" i="1" dirty="0" smtClean="0">
                <a:latin typeface="Arial" panose="020B0604020202020204" pitchFamily="34" charset="0"/>
                <a:cs typeface="Arial" panose="020B0604020202020204" pitchFamily="34" charset="0"/>
              </a:rPr>
              <a:t>Δ</a:t>
            </a:r>
            <a:r>
              <a:rPr lang="en-US" sz="1400" b="1" i="1" dirty="0" smtClean="0">
                <a:latin typeface="Arial" panose="020B0604020202020204" pitchFamily="34" charset="0"/>
                <a:cs typeface="Arial" panose="020B0604020202020204" pitchFamily="34" charset="0"/>
              </a:rPr>
              <a:t>H, must take into account the mass of reactant that caused Q </a:t>
            </a:r>
            <a:r>
              <a:rPr lang="en-US" sz="1400" b="1" i="1" dirty="0" err="1" smtClean="0">
                <a:latin typeface="Arial" panose="020B0604020202020204" pitchFamily="34" charset="0"/>
                <a:cs typeface="Arial" panose="020B0604020202020204" pitchFamily="34" charset="0"/>
              </a:rPr>
              <a:t>rxn</a:t>
            </a:r>
            <a:r>
              <a:rPr lang="en-US" sz="1400" b="1" i="1" dirty="0" smtClean="0">
                <a:latin typeface="Arial" panose="020B0604020202020204" pitchFamily="34" charset="0"/>
                <a:cs typeface="Arial" panose="020B0604020202020204" pitchFamily="34" charset="0"/>
              </a:rPr>
              <a:t>. </a:t>
            </a:r>
            <a:endParaRPr lang="en-US" sz="1400" b="1" i="1" dirty="0" smtClean="0"/>
          </a:p>
        </p:txBody>
      </p:sp>
      <p:pic>
        <p:nvPicPr>
          <p:cNvPr id="2" name="Content Placeholder 1"/>
          <p:cNvPicPr>
            <a:picLocks noGrp="1" noChangeAspect="1"/>
          </p:cNvPicPr>
          <p:nvPr>
            <p:ph sz="half" idx="2"/>
          </p:nvPr>
        </p:nvPicPr>
        <p:blipFill>
          <a:blip r:embed="rId2"/>
          <a:stretch>
            <a:fillRect/>
          </a:stretch>
        </p:blipFill>
        <p:spPr>
          <a:xfrm>
            <a:off x="4798760" y="976966"/>
            <a:ext cx="3156419" cy="4960938"/>
          </a:xfrm>
          <a:prstGeom prst="rect">
            <a:avLst/>
          </a:prstGeom>
        </p:spPr>
      </p:pic>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284673"/>
            <a:ext cx="9144000" cy="523220"/>
          </a:xfrm>
          <a:prstGeom prst="rect">
            <a:avLst/>
          </a:prstGeom>
          <a:noFill/>
        </p:spPr>
        <p:txBody>
          <a:bodyPr wrap="square" rtlCol="0">
            <a:spAutoFit/>
          </a:bodyPr>
          <a:lstStyle/>
          <a:p>
            <a:r>
              <a:rPr lang="en-US" sz="1400" dirty="0" smtClean="0"/>
              <a:t>LO 5.5: The student is able to use conservation of energy to relate the magnitudes of the energy changes when two non-reacting substances are brought into contact with one another.</a:t>
            </a:r>
            <a:endParaRPr lang="en-US" sz="1400"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a:hlinkClick r:id="rId4"/>
          </p:cNvPr>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3" name="Cloud Callout 2"/>
          <p:cNvSpPr/>
          <p:nvPr/>
        </p:nvSpPr>
        <p:spPr>
          <a:xfrm>
            <a:off x="7694968" y="2353449"/>
            <a:ext cx="1793002" cy="1805556"/>
          </a:xfrm>
          <a:prstGeom prst="cloud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Example problem in video</a:t>
            </a:r>
            <a:endParaRPr lang="en-US" dirty="0"/>
          </a:p>
        </p:txBody>
      </p:sp>
    </p:spTree>
    <p:extLst>
      <p:ext uri="{BB962C8B-B14F-4D97-AF65-F5344CB8AC3E}">
        <p14:creationId xmlns:p14="http://schemas.microsoft.com/office/powerpoint/2010/main" val="1578665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 5.5 Practice FRQ</a:t>
            </a:r>
            <a:br>
              <a:rPr lang="en-US" dirty="0" smtClean="0"/>
            </a:br>
            <a:r>
              <a:rPr lang="en-US" dirty="0" smtClean="0"/>
              <a:t>from 2016</a:t>
            </a:r>
            <a:endParaRPr lang="en-US" dirty="0"/>
          </a:p>
        </p:txBody>
      </p:sp>
      <p:pic>
        <p:nvPicPr>
          <p:cNvPr id="5" name="Picture 4"/>
          <p:cNvPicPr>
            <a:picLocks noChangeAspect="1"/>
          </p:cNvPicPr>
          <p:nvPr/>
        </p:nvPicPr>
        <p:blipFill>
          <a:blip r:embed="rId2"/>
          <a:stretch>
            <a:fillRect/>
          </a:stretch>
        </p:blipFill>
        <p:spPr>
          <a:xfrm>
            <a:off x="177802" y="1828800"/>
            <a:ext cx="8429623" cy="2528887"/>
          </a:xfrm>
          <a:prstGeom prst="rect">
            <a:avLst/>
          </a:prstGeom>
        </p:spPr>
      </p:pic>
      <p:pic>
        <p:nvPicPr>
          <p:cNvPr id="6" name="Picture 5"/>
          <p:cNvPicPr>
            <a:picLocks noChangeAspect="1"/>
          </p:cNvPicPr>
          <p:nvPr/>
        </p:nvPicPr>
        <p:blipFill>
          <a:blip r:embed="rId3"/>
          <a:stretch>
            <a:fillRect/>
          </a:stretch>
        </p:blipFill>
        <p:spPr>
          <a:xfrm>
            <a:off x="498474" y="4827587"/>
            <a:ext cx="7745225" cy="1055609"/>
          </a:xfrm>
          <a:prstGeom prst="rect">
            <a:avLst/>
          </a:prstGeom>
        </p:spPr>
      </p:pic>
      <p:sp>
        <p:nvSpPr>
          <p:cNvPr id="7" name="Rectangle 6"/>
          <p:cNvSpPr/>
          <p:nvPr/>
        </p:nvSpPr>
        <p:spPr>
          <a:xfrm>
            <a:off x="498474" y="4699000"/>
            <a:ext cx="7908926" cy="1447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Reveal Answer</a:t>
            </a:r>
            <a:endParaRPr lang="en-US" dirty="0"/>
          </a:p>
        </p:txBody>
      </p:sp>
    </p:spTree>
    <p:extLst>
      <p:ext uri="{BB962C8B-B14F-4D97-AF65-F5344CB8AC3E}">
        <p14:creationId xmlns:p14="http://schemas.microsoft.com/office/powerpoint/2010/main" val="47824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646331"/>
          </a:xfrm>
        </p:spPr>
        <p:txBody>
          <a:bodyPr/>
          <a:lstStyle/>
          <a:p>
            <a:r>
              <a:rPr lang="en-US" sz="1600" dirty="0" smtClean="0"/>
              <a:t>Chemical Systems undergo 3 main processes that change their energy: heating/cooling, phase transitions, and chemical reactions.</a:t>
            </a:r>
            <a:endParaRPr lang="en-US" sz="1600"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5793037"/>
            <a:ext cx="9144000" cy="1292662"/>
          </a:xfrm>
          <a:prstGeom prst="rect">
            <a:avLst/>
          </a:prstGeom>
          <a:noFill/>
        </p:spPr>
        <p:txBody>
          <a:bodyPr wrap="square" rtlCol="0">
            <a:spAutoFit/>
          </a:bodyPr>
          <a:lstStyle/>
          <a:p>
            <a:r>
              <a:rPr lang="en-US" sz="1400" dirty="0" smtClean="0"/>
              <a:t>LO 5.6: The student is able to use calculations or estimations to relate energy changes associated with heating/cooling a substance to the heat capacity, relate the energy changes associated with a phase transition to the enthalpy of fusion/vaporization, relate energy changes associated with a chemical reaction to the enthalpy of the reaction, and relate the energy changes to P</a:t>
            </a:r>
            <a:r>
              <a:rPr lang="el-GR" sz="1400" dirty="0">
                <a:latin typeface="Arial" panose="020B0604020202020204" pitchFamily="34" charset="0"/>
                <a:cs typeface="Arial" panose="020B0604020202020204" pitchFamily="34" charset="0"/>
              </a:rPr>
              <a:t>Δ</a:t>
            </a:r>
            <a:r>
              <a:rPr lang="en-US" sz="1400" dirty="0" smtClean="0"/>
              <a:t>V work.</a:t>
            </a:r>
            <a:r>
              <a:rPr lang="en-US" sz="1400" i="1" dirty="0" smtClean="0"/>
              <a:t>	</a:t>
            </a:r>
            <a:r>
              <a:rPr lang="en-US" dirty="0" smtClean="0"/>
              <a:t>									</a:t>
            </a:r>
            <a:endParaRPr lang="en-US" dirty="0"/>
          </a:p>
        </p:txBody>
      </p:sp>
      <p:sp>
        <p:nvSpPr>
          <p:cNvPr id="9" name="TextBox 8">
            <a:hlinkClick r:id="rId2"/>
          </p:cNvPr>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15" name="Content Placeholder 14"/>
          <p:cNvSpPr>
            <a:spLocks noGrp="1"/>
          </p:cNvSpPr>
          <p:nvPr>
            <p:ph sz="half" idx="2"/>
          </p:nvPr>
        </p:nvSpPr>
        <p:spPr>
          <a:xfrm>
            <a:off x="3992967" y="809593"/>
            <a:ext cx="4283760" cy="5501560"/>
          </a:xfrm>
        </p:spPr>
        <p:txBody>
          <a:bodyPr>
            <a:noAutofit/>
          </a:bodyPr>
          <a:lstStyle/>
          <a:p>
            <a:pPr marL="0" indent="0">
              <a:spcBef>
                <a:spcPts val="600"/>
              </a:spcBef>
              <a:buNone/>
            </a:pPr>
            <a:r>
              <a:rPr lang="en-US" sz="1200" b="1" i="1" dirty="0" smtClean="0">
                <a:solidFill>
                  <a:srgbClr val="0070C0"/>
                </a:solidFill>
                <a:latin typeface="Arial" panose="020B0604020202020204" pitchFamily="34" charset="0"/>
                <a:cs typeface="Arial" panose="020B0604020202020204" pitchFamily="34" charset="0"/>
              </a:rPr>
              <a:t>1.   Heat Transfer due to Temperature Change: (kJ)</a:t>
            </a:r>
          </a:p>
          <a:p>
            <a:pPr marL="0" indent="0" algn="ctr">
              <a:spcBef>
                <a:spcPts val="600"/>
              </a:spcBef>
              <a:buNone/>
            </a:pPr>
            <a:r>
              <a:rPr lang="en-US" sz="1200" dirty="0" smtClean="0">
                <a:solidFill>
                  <a:srgbClr val="0070C0"/>
                </a:solidFill>
                <a:latin typeface="Arial" panose="020B0604020202020204" pitchFamily="34" charset="0"/>
                <a:cs typeface="Arial" panose="020B0604020202020204" pitchFamily="34" charset="0"/>
              </a:rPr>
              <a:t> Q= mc</a:t>
            </a:r>
            <a:r>
              <a:rPr lang="el-GR" sz="1200" dirty="0" smtClean="0">
                <a:solidFill>
                  <a:srgbClr val="0070C0"/>
                </a:solidFill>
                <a:latin typeface="Arial" panose="020B0604020202020204" pitchFamily="34" charset="0"/>
                <a:cs typeface="Arial" panose="020B0604020202020204" pitchFamily="34" charset="0"/>
              </a:rPr>
              <a:t>Δ</a:t>
            </a:r>
            <a:r>
              <a:rPr lang="en-US" sz="1200" dirty="0" smtClean="0">
                <a:solidFill>
                  <a:srgbClr val="0070C0"/>
                </a:solidFill>
                <a:latin typeface="Arial" panose="020B0604020202020204" pitchFamily="34" charset="0"/>
                <a:cs typeface="Arial" panose="020B0604020202020204" pitchFamily="34" charset="0"/>
              </a:rPr>
              <a:t>T</a:t>
            </a:r>
          </a:p>
          <a:p>
            <a:pPr marL="0" indent="0">
              <a:spcBef>
                <a:spcPts val="600"/>
              </a:spcBef>
              <a:buNone/>
            </a:pPr>
            <a:r>
              <a:rPr lang="en-US" sz="1200" dirty="0" smtClean="0">
                <a:solidFill>
                  <a:srgbClr val="0070C0"/>
                </a:solidFill>
                <a:latin typeface="Arial" panose="020B0604020202020204" pitchFamily="34" charset="0"/>
                <a:cs typeface="Arial" panose="020B0604020202020204" pitchFamily="34" charset="0"/>
              </a:rPr>
              <a:t>m= mass (g), c= specific heat capacity (J/g-°C), </a:t>
            </a:r>
            <a:r>
              <a:rPr lang="el-GR" sz="1200" dirty="0">
                <a:solidFill>
                  <a:srgbClr val="0070C0"/>
                </a:solidFill>
                <a:latin typeface="Arial" panose="020B0604020202020204" pitchFamily="34" charset="0"/>
                <a:cs typeface="Arial" panose="020B0604020202020204" pitchFamily="34" charset="0"/>
              </a:rPr>
              <a:t>Δ</a:t>
            </a:r>
            <a:r>
              <a:rPr lang="en-US" sz="1200" dirty="0" smtClean="0">
                <a:solidFill>
                  <a:srgbClr val="0070C0"/>
                </a:solidFill>
                <a:latin typeface="Arial" panose="020B0604020202020204" pitchFamily="34" charset="0"/>
                <a:cs typeface="Arial" panose="020B0604020202020204" pitchFamily="34" charset="0"/>
              </a:rPr>
              <a:t>T= Temp. change in °C</a:t>
            </a:r>
          </a:p>
          <a:p>
            <a:pPr marL="0" indent="0" algn="ctr">
              <a:spcBef>
                <a:spcPts val="600"/>
              </a:spcBef>
              <a:buNone/>
            </a:pPr>
            <a:r>
              <a:rPr lang="en-US" sz="1200" dirty="0" smtClean="0">
                <a:solidFill>
                  <a:srgbClr val="0070C0"/>
                </a:solidFill>
                <a:latin typeface="Arial" panose="020B0604020202020204" pitchFamily="34" charset="0"/>
                <a:cs typeface="Arial" panose="020B0604020202020204" pitchFamily="34" charset="0"/>
              </a:rPr>
              <a:t>Q is + for Heating, - for cooling</a:t>
            </a:r>
          </a:p>
          <a:p>
            <a:pPr marL="0" indent="0">
              <a:spcBef>
                <a:spcPts val="600"/>
              </a:spcBef>
              <a:buNone/>
            </a:pPr>
            <a:r>
              <a:rPr lang="en-US" sz="1200" b="1" i="1" dirty="0" smtClean="0">
                <a:solidFill>
                  <a:schemeClr val="accent2">
                    <a:lumMod val="75000"/>
                    <a:lumOff val="25000"/>
                  </a:schemeClr>
                </a:solidFill>
                <a:latin typeface="Arial" panose="020B0604020202020204" pitchFamily="34" charset="0"/>
                <a:cs typeface="Arial" panose="020B0604020202020204" pitchFamily="34" charset="0"/>
              </a:rPr>
              <a:t>2.   Heat </a:t>
            </a:r>
            <a:r>
              <a:rPr lang="en-US" sz="1200" b="1" i="1" dirty="0">
                <a:solidFill>
                  <a:schemeClr val="accent2">
                    <a:lumMod val="75000"/>
                    <a:lumOff val="25000"/>
                  </a:schemeClr>
                </a:solidFill>
                <a:latin typeface="Arial" panose="020B0604020202020204" pitchFamily="34" charset="0"/>
                <a:cs typeface="Arial" panose="020B0604020202020204" pitchFamily="34" charset="0"/>
              </a:rPr>
              <a:t>Transfer due to </a:t>
            </a:r>
            <a:r>
              <a:rPr lang="en-US" sz="1200" b="1" i="1" dirty="0" smtClean="0">
                <a:solidFill>
                  <a:schemeClr val="accent2">
                    <a:lumMod val="75000"/>
                    <a:lumOff val="25000"/>
                  </a:schemeClr>
                </a:solidFill>
                <a:latin typeface="Arial" panose="020B0604020202020204" pitchFamily="34" charset="0"/>
                <a:cs typeface="Arial" panose="020B0604020202020204" pitchFamily="34" charset="0"/>
              </a:rPr>
              <a:t>Phase </a:t>
            </a:r>
            <a:r>
              <a:rPr lang="en-US" sz="1200" b="1" i="1" dirty="0">
                <a:solidFill>
                  <a:schemeClr val="accent2">
                    <a:lumMod val="75000"/>
                    <a:lumOff val="25000"/>
                  </a:schemeClr>
                </a:solidFill>
                <a:latin typeface="Arial" panose="020B0604020202020204" pitchFamily="34" charset="0"/>
                <a:cs typeface="Arial" panose="020B0604020202020204" pitchFamily="34" charset="0"/>
              </a:rPr>
              <a:t>Change</a:t>
            </a:r>
            <a:r>
              <a:rPr lang="en-US" sz="1200" b="1" i="1" dirty="0" smtClean="0">
                <a:solidFill>
                  <a:schemeClr val="accent2">
                    <a:lumMod val="75000"/>
                    <a:lumOff val="25000"/>
                  </a:schemeClr>
                </a:solidFill>
                <a:latin typeface="Arial" panose="020B0604020202020204" pitchFamily="34" charset="0"/>
                <a:cs typeface="Arial" panose="020B0604020202020204" pitchFamily="34" charset="0"/>
              </a:rPr>
              <a:t>: (kJ/mol )</a:t>
            </a:r>
            <a:endParaRPr lang="en-US" sz="1200" b="1" i="1" dirty="0">
              <a:solidFill>
                <a:schemeClr val="accent2">
                  <a:lumMod val="75000"/>
                  <a:lumOff val="25000"/>
                </a:schemeClr>
              </a:solidFill>
              <a:latin typeface="Arial" panose="020B0604020202020204" pitchFamily="34" charset="0"/>
              <a:cs typeface="Arial" panose="020B0604020202020204" pitchFamily="34" charset="0"/>
            </a:endParaRPr>
          </a:p>
          <a:p>
            <a:pPr marL="0" indent="0" algn="ctr">
              <a:spcBef>
                <a:spcPts val="600"/>
              </a:spcBef>
              <a:buNone/>
            </a:pPr>
            <a:r>
              <a:rPr lang="en-US" sz="1200" dirty="0">
                <a:solidFill>
                  <a:schemeClr val="accent2">
                    <a:lumMod val="75000"/>
                    <a:lumOff val="25000"/>
                  </a:schemeClr>
                </a:solidFill>
                <a:latin typeface="Arial" panose="020B0604020202020204" pitchFamily="34" charset="0"/>
                <a:cs typeface="Arial" panose="020B0604020202020204" pitchFamily="34" charset="0"/>
              </a:rPr>
              <a:t> Q= </a:t>
            </a:r>
            <a:r>
              <a:rPr lang="el-GR" sz="1200" dirty="0" smtClean="0">
                <a:solidFill>
                  <a:schemeClr val="accent2">
                    <a:lumMod val="75000"/>
                    <a:lumOff val="25000"/>
                  </a:schemeClr>
                </a:solidFill>
                <a:latin typeface="Arial" panose="020B0604020202020204" pitchFamily="34" charset="0"/>
                <a:cs typeface="Arial" panose="020B0604020202020204" pitchFamily="34" charset="0"/>
              </a:rPr>
              <a:t>Δ</a:t>
            </a:r>
            <a:r>
              <a:rPr lang="en-US" sz="1200" dirty="0" smtClean="0">
                <a:solidFill>
                  <a:schemeClr val="accent2">
                    <a:lumMod val="75000"/>
                    <a:lumOff val="25000"/>
                  </a:schemeClr>
                </a:solidFill>
                <a:latin typeface="Arial" panose="020B0604020202020204" pitchFamily="34" charset="0"/>
                <a:cs typeface="Arial" panose="020B0604020202020204" pitchFamily="34" charset="0"/>
              </a:rPr>
              <a:t>H phase change</a:t>
            </a:r>
            <a:endParaRPr lang="en-US" sz="1200" dirty="0">
              <a:solidFill>
                <a:schemeClr val="accent2">
                  <a:lumMod val="75000"/>
                  <a:lumOff val="25000"/>
                </a:schemeClr>
              </a:solidFill>
              <a:latin typeface="Arial" panose="020B0604020202020204" pitchFamily="34" charset="0"/>
              <a:cs typeface="Arial" panose="020B0604020202020204" pitchFamily="34" charset="0"/>
            </a:endParaRPr>
          </a:p>
          <a:p>
            <a:pPr marL="0" indent="0">
              <a:spcBef>
                <a:spcPts val="600"/>
              </a:spcBef>
              <a:buNone/>
            </a:pPr>
            <a:r>
              <a:rPr lang="en-US" sz="1200" dirty="0" smtClean="0">
                <a:solidFill>
                  <a:schemeClr val="accent2">
                    <a:lumMod val="75000"/>
                    <a:lumOff val="25000"/>
                  </a:schemeClr>
                </a:solidFill>
                <a:latin typeface="Arial" panose="020B0604020202020204" pitchFamily="34" charset="0"/>
                <a:cs typeface="Arial" panose="020B0604020202020204" pitchFamily="34" charset="0"/>
              </a:rPr>
              <a:t>Q phase change = + for </a:t>
            </a:r>
            <a:r>
              <a:rPr lang="el-GR" sz="1200" dirty="0">
                <a:solidFill>
                  <a:schemeClr val="accent2">
                    <a:lumMod val="75000"/>
                    <a:lumOff val="25000"/>
                  </a:schemeClr>
                </a:solidFill>
                <a:latin typeface="Arial" panose="020B0604020202020204" pitchFamily="34" charset="0"/>
                <a:cs typeface="Arial" panose="020B0604020202020204" pitchFamily="34" charset="0"/>
              </a:rPr>
              <a:t>Δ</a:t>
            </a:r>
            <a:r>
              <a:rPr lang="en-US" sz="1200" dirty="0">
                <a:solidFill>
                  <a:schemeClr val="accent2">
                    <a:lumMod val="75000"/>
                    <a:lumOff val="25000"/>
                  </a:schemeClr>
                </a:solidFill>
                <a:latin typeface="Arial" panose="020B0604020202020204" pitchFamily="34" charset="0"/>
                <a:cs typeface="Arial" panose="020B0604020202020204" pitchFamily="34" charset="0"/>
              </a:rPr>
              <a:t>H </a:t>
            </a:r>
            <a:r>
              <a:rPr lang="en-US" sz="1200" dirty="0" smtClean="0">
                <a:solidFill>
                  <a:schemeClr val="accent2">
                    <a:lumMod val="75000"/>
                    <a:lumOff val="25000"/>
                  </a:schemeClr>
                </a:solidFill>
                <a:latin typeface="Arial" panose="020B0604020202020204" pitchFamily="34" charset="0"/>
                <a:cs typeface="Arial" panose="020B0604020202020204" pitchFamily="34" charset="0"/>
              </a:rPr>
              <a:t>fusion, </a:t>
            </a:r>
            <a:r>
              <a:rPr lang="el-GR" sz="1200" dirty="0">
                <a:solidFill>
                  <a:schemeClr val="accent2">
                    <a:lumMod val="75000"/>
                    <a:lumOff val="25000"/>
                  </a:schemeClr>
                </a:solidFill>
                <a:latin typeface="Arial" panose="020B0604020202020204" pitchFamily="34" charset="0"/>
                <a:cs typeface="Arial" panose="020B0604020202020204" pitchFamily="34" charset="0"/>
              </a:rPr>
              <a:t>Δ</a:t>
            </a:r>
            <a:r>
              <a:rPr lang="en-US" sz="1200" dirty="0">
                <a:solidFill>
                  <a:schemeClr val="accent2">
                    <a:lumMod val="75000"/>
                    <a:lumOff val="25000"/>
                  </a:schemeClr>
                </a:solidFill>
                <a:latin typeface="Arial" panose="020B0604020202020204" pitchFamily="34" charset="0"/>
                <a:cs typeface="Arial" panose="020B0604020202020204" pitchFamily="34" charset="0"/>
              </a:rPr>
              <a:t>H </a:t>
            </a:r>
            <a:r>
              <a:rPr lang="en-US" sz="1200" dirty="0" smtClean="0">
                <a:solidFill>
                  <a:schemeClr val="accent2">
                    <a:lumMod val="75000"/>
                    <a:lumOff val="25000"/>
                  </a:schemeClr>
                </a:solidFill>
                <a:latin typeface="Arial" panose="020B0604020202020204" pitchFamily="34" charset="0"/>
                <a:cs typeface="Arial" panose="020B0604020202020204" pitchFamily="34" charset="0"/>
              </a:rPr>
              <a:t>vaporizing, </a:t>
            </a:r>
            <a:r>
              <a:rPr lang="el-GR" sz="1200" dirty="0">
                <a:solidFill>
                  <a:schemeClr val="accent2">
                    <a:lumMod val="75000"/>
                    <a:lumOff val="25000"/>
                  </a:schemeClr>
                </a:solidFill>
                <a:latin typeface="Arial" panose="020B0604020202020204" pitchFamily="34" charset="0"/>
                <a:cs typeface="Arial" panose="020B0604020202020204" pitchFamily="34" charset="0"/>
              </a:rPr>
              <a:t>Δ</a:t>
            </a:r>
            <a:r>
              <a:rPr lang="en-US" sz="1200" dirty="0">
                <a:solidFill>
                  <a:schemeClr val="accent2">
                    <a:lumMod val="75000"/>
                    <a:lumOff val="25000"/>
                  </a:schemeClr>
                </a:solidFill>
                <a:latin typeface="Arial" panose="020B0604020202020204" pitchFamily="34" charset="0"/>
                <a:cs typeface="Arial" panose="020B0604020202020204" pitchFamily="34" charset="0"/>
              </a:rPr>
              <a:t>H </a:t>
            </a:r>
            <a:r>
              <a:rPr lang="en-US" sz="1200" dirty="0" smtClean="0">
                <a:solidFill>
                  <a:schemeClr val="accent2">
                    <a:lumMod val="75000"/>
                    <a:lumOff val="25000"/>
                  </a:schemeClr>
                </a:solidFill>
                <a:latin typeface="Arial" panose="020B0604020202020204" pitchFamily="34" charset="0"/>
                <a:cs typeface="Arial" panose="020B0604020202020204" pitchFamily="34" charset="0"/>
              </a:rPr>
              <a:t>subliming,  - </a:t>
            </a:r>
            <a:r>
              <a:rPr lang="en-US" sz="1200" dirty="0">
                <a:solidFill>
                  <a:schemeClr val="accent2">
                    <a:lumMod val="75000"/>
                    <a:lumOff val="25000"/>
                  </a:schemeClr>
                </a:solidFill>
                <a:latin typeface="Arial" panose="020B0604020202020204" pitchFamily="34" charset="0"/>
                <a:cs typeface="Arial" panose="020B0604020202020204" pitchFamily="34" charset="0"/>
              </a:rPr>
              <a:t>for </a:t>
            </a:r>
            <a:r>
              <a:rPr lang="el-GR" sz="1200" dirty="0">
                <a:solidFill>
                  <a:schemeClr val="accent2">
                    <a:lumMod val="75000"/>
                    <a:lumOff val="25000"/>
                  </a:schemeClr>
                </a:solidFill>
                <a:latin typeface="Arial" panose="020B0604020202020204" pitchFamily="34" charset="0"/>
                <a:cs typeface="Arial" panose="020B0604020202020204" pitchFamily="34" charset="0"/>
              </a:rPr>
              <a:t>Δ</a:t>
            </a:r>
            <a:r>
              <a:rPr lang="en-US" sz="1200" dirty="0">
                <a:solidFill>
                  <a:schemeClr val="accent2">
                    <a:lumMod val="75000"/>
                    <a:lumOff val="25000"/>
                  </a:schemeClr>
                </a:solidFill>
                <a:latin typeface="Arial" panose="020B0604020202020204" pitchFamily="34" charset="0"/>
                <a:cs typeface="Arial" panose="020B0604020202020204" pitchFamily="34" charset="0"/>
              </a:rPr>
              <a:t>H </a:t>
            </a:r>
            <a:r>
              <a:rPr lang="en-US" sz="1200" dirty="0" smtClean="0">
                <a:solidFill>
                  <a:schemeClr val="accent2">
                    <a:lumMod val="75000"/>
                    <a:lumOff val="25000"/>
                  </a:schemeClr>
                </a:solidFill>
                <a:latin typeface="Arial" panose="020B0604020202020204" pitchFamily="34" charset="0"/>
                <a:cs typeface="Arial" panose="020B0604020202020204" pitchFamily="34" charset="0"/>
              </a:rPr>
              <a:t>freezing, </a:t>
            </a:r>
            <a:r>
              <a:rPr lang="el-GR" sz="1200" dirty="0">
                <a:solidFill>
                  <a:schemeClr val="accent2">
                    <a:lumMod val="75000"/>
                    <a:lumOff val="25000"/>
                  </a:schemeClr>
                </a:solidFill>
                <a:latin typeface="Arial" panose="020B0604020202020204" pitchFamily="34" charset="0"/>
                <a:cs typeface="Arial" panose="020B0604020202020204" pitchFamily="34" charset="0"/>
              </a:rPr>
              <a:t>Δ</a:t>
            </a:r>
            <a:r>
              <a:rPr lang="en-US" sz="1200" dirty="0">
                <a:solidFill>
                  <a:schemeClr val="accent2">
                    <a:lumMod val="75000"/>
                    <a:lumOff val="25000"/>
                  </a:schemeClr>
                </a:solidFill>
                <a:latin typeface="Arial" panose="020B0604020202020204" pitchFamily="34" charset="0"/>
                <a:cs typeface="Arial" panose="020B0604020202020204" pitchFamily="34" charset="0"/>
              </a:rPr>
              <a:t>H </a:t>
            </a:r>
            <a:r>
              <a:rPr lang="en-US" sz="1200" dirty="0" smtClean="0">
                <a:solidFill>
                  <a:schemeClr val="accent2">
                    <a:lumMod val="75000"/>
                    <a:lumOff val="25000"/>
                  </a:schemeClr>
                </a:solidFill>
                <a:latin typeface="Arial" panose="020B0604020202020204" pitchFamily="34" charset="0"/>
                <a:cs typeface="Arial" panose="020B0604020202020204" pitchFamily="34" charset="0"/>
              </a:rPr>
              <a:t>condensing, </a:t>
            </a:r>
            <a:r>
              <a:rPr lang="el-GR" sz="1200" dirty="0">
                <a:solidFill>
                  <a:schemeClr val="accent2">
                    <a:lumMod val="75000"/>
                    <a:lumOff val="25000"/>
                  </a:schemeClr>
                </a:solidFill>
                <a:latin typeface="Arial" panose="020B0604020202020204" pitchFamily="34" charset="0"/>
                <a:cs typeface="Arial" panose="020B0604020202020204" pitchFamily="34" charset="0"/>
              </a:rPr>
              <a:t>Δ</a:t>
            </a:r>
            <a:r>
              <a:rPr lang="en-US" sz="1200" dirty="0">
                <a:solidFill>
                  <a:schemeClr val="accent2">
                    <a:lumMod val="75000"/>
                    <a:lumOff val="25000"/>
                  </a:schemeClr>
                </a:solidFill>
                <a:latin typeface="Arial" panose="020B0604020202020204" pitchFamily="34" charset="0"/>
                <a:cs typeface="Arial" panose="020B0604020202020204" pitchFamily="34" charset="0"/>
              </a:rPr>
              <a:t>H </a:t>
            </a:r>
            <a:r>
              <a:rPr lang="en-US" sz="1200" dirty="0" smtClean="0">
                <a:solidFill>
                  <a:schemeClr val="accent2">
                    <a:lumMod val="75000"/>
                    <a:lumOff val="25000"/>
                  </a:schemeClr>
                </a:solidFill>
                <a:latin typeface="Arial" panose="020B0604020202020204" pitchFamily="34" charset="0"/>
                <a:cs typeface="Arial" panose="020B0604020202020204" pitchFamily="34" charset="0"/>
              </a:rPr>
              <a:t>deposition</a:t>
            </a:r>
            <a:endParaRPr lang="en-US" sz="1200" b="1" dirty="0" smtClean="0">
              <a:solidFill>
                <a:schemeClr val="tx1"/>
              </a:solidFill>
              <a:latin typeface="Arial" panose="020B0604020202020204" pitchFamily="34" charset="0"/>
              <a:cs typeface="Arial" panose="020B0604020202020204" pitchFamily="34" charset="0"/>
            </a:endParaRPr>
          </a:p>
          <a:p>
            <a:pPr marL="0" indent="0">
              <a:spcBef>
                <a:spcPts val="600"/>
              </a:spcBef>
              <a:buNone/>
            </a:pPr>
            <a:r>
              <a:rPr lang="en-US" sz="1200" b="1" i="1" dirty="0" smtClean="0">
                <a:solidFill>
                  <a:srgbClr val="0070C0"/>
                </a:solidFill>
                <a:latin typeface="Arial" panose="020B0604020202020204" pitchFamily="34" charset="0"/>
                <a:cs typeface="Arial" panose="020B0604020202020204" pitchFamily="34" charset="0"/>
              </a:rPr>
              <a:t>3.  Q for a chemical reaction at constant pressure = </a:t>
            </a:r>
            <a:r>
              <a:rPr lang="el-GR" sz="1200" b="1" i="1" dirty="0">
                <a:solidFill>
                  <a:srgbClr val="0070C0"/>
                </a:solidFill>
                <a:latin typeface="Arial" panose="020B0604020202020204" pitchFamily="34" charset="0"/>
                <a:cs typeface="Arial" panose="020B0604020202020204" pitchFamily="34" charset="0"/>
              </a:rPr>
              <a:t>Δ</a:t>
            </a:r>
            <a:r>
              <a:rPr lang="en-US" sz="1200" b="1" i="1" dirty="0">
                <a:solidFill>
                  <a:srgbClr val="0070C0"/>
                </a:solidFill>
                <a:latin typeface="Arial" panose="020B0604020202020204" pitchFamily="34" charset="0"/>
                <a:cs typeface="Arial" panose="020B0604020202020204" pitchFamily="34" charset="0"/>
              </a:rPr>
              <a:t>H </a:t>
            </a:r>
            <a:r>
              <a:rPr lang="en-US" sz="1200" b="1" i="1" dirty="0" err="1" smtClean="0">
                <a:solidFill>
                  <a:srgbClr val="0070C0"/>
                </a:solidFill>
                <a:latin typeface="Arial" panose="020B0604020202020204" pitchFamily="34" charset="0"/>
                <a:cs typeface="Arial" panose="020B0604020202020204" pitchFamily="34" charset="0"/>
              </a:rPr>
              <a:t>rxn</a:t>
            </a:r>
            <a:endParaRPr lang="en-US" sz="1200" b="1" i="1" dirty="0">
              <a:solidFill>
                <a:srgbClr val="0070C0"/>
              </a:solidFill>
              <a:latin typeface="Arial" panose="020B0604020202020204" pitchFamily="34" charset="0"/>
              <a:cs typeface="Arial" panose="020B0604020202020204" pitchFamily="34" charset="0"/>
            </a:endParaRPr>
          </a:p>
          <a:p>
            <a:pPr marL="0" indent="0">
              <a:spcBef>
                <a:spcPts val="600"/>
              </a:spcBef>
              <a:buNone/>
            </a:pPr>
            <a:r>
              <a:rPr lang="en-US" sz="1200" i="1" dirty="0" smtClean="0">
                <a:solidFill>
                  <a:srgbClr val="0070C0"/>
                </a:solidFill>
                <a:latin typeface="Arial" panose="020B0604020202020204" pitchFamily="34" charset="0"/>
                <a:cs typeface="Arial" panose="020B0604020202020204" pitchFamily="34" charset="0"/>
              </a:rPr>
              <a:t>When calculating </a:t>
            </a:r>
            <a:r>
              <a:rPr lang="el-GR" sz="1200" i="1" dirty="0" smtClean="0">
                <a:solidFill>
                  <a:srgbClr val="0070C0"/>
                </a:solidFill>
                <a:latin typeface="Arial" panose="020B0604020202020204" pitchFamily="34" charset="0"/>
                <a:cs typeface="Arial" panose="020B0604020202020204" pitchFamily="34" charset="0"/>
              </a:rPr>
              <a:t>Δ</a:t>
            </a:r>
            <a:r>
              <a:rPr lang="en-US" sz="1200" i="1" dirty="0" smtClean="0">
                <a:solidFill>
                  <a:srgbClr val="0070C0"/>
                </a:solidFill>
                <a:latin typeface="Arial" panose="020B0604020202020204" pitchFamily="34" charset="0"/>
                <a:cs typeface="Arial" panose="020B0604020202020204" pitchFamily="34" charset="0"/>
              </a:rPr>
              <a:t>H </a:t>
            </a:r>
            <a:r>
              <a:rPr lang="en-US" sz="1200" i="1" dirty="0" err="1" smtClean="0">
                <a:solidFill>
                  <a:srgbClr val="0070C0"/>
                </a:solidFill>
                <a:latin typeface="Arial" panose="020B0604020202020204" pitchFamily="34" charset="0"/>
                <a:cs typeface="Arial" panose="020B0604020202020204" pitchFamily="34" charset="0"/>
              </a:rPr>
              <a:t>rxn</a:t>
            </a:r>
            <a:r>
              <a:rPr lang="en-US" sz="1200" i="1" dirty="0" smtClean="0">
                <a:solidFill>
                  <a:srgbClr val="0070C0"/>
                </a:solidFill>
                <a:latin typeface="Arial" panose="020B0604020202020204" pitchFamily="34" charset="0"/>
                <a:cs typeface="Arial" panose="020B0604020202020204" pitchFamily="34" charset="0"/>
              </a:rPr>
              <a:t>  from Q, remember </a:t>
            </a:r>
            <a:r>
              <a:rPr lang="el-GR" sz="1200" i="1" dirty="0" smtClean="0">
                <a:solidFill>
                  <a:srgbClr val="0070C0"/>
                </a:solidFill>
                <a:latin typeface="Arial" panose="020B0604020202020204" pitchFamily="34" charset="0"/>
                <a:cs typeface="Arial" panose="020B0604020202020204" pitchFamily="34" charset="0"/>
              </a:rPr>
              <a:t>Δ</a:t>
            </a:r>
            <a:r>
              <a:rPr lang="en-US" sz="1200" i="1" dirty="0" smtClean="0">
                <a:solidFill>
                  <a:srgbClr val="0070C0"/>
                </a:solidFill>
                <a:latin typeface="Arial" panose="020B0604020202020204" pitchFamily="34" charset="0"/>
                <a:cs typeface="Arial" panose="020B0604020202020204" pitchFamily="34" charset="0"/>
              </a:rPr>
              <a:t>H </a:t>
            </a:r>
            <a:r>
              <a:rPr lang="en-US" sz="1200" i="1" dirty="0" err="1" smtClean="0">
                <a:solidFill>
                  <a:srgbClr val="0070C0"/>
                </a:solidFill>
                <a:latin typeface="Arial" panose="020B0604020202020204" pitchFamily="34" charset="0"/>
                <a:cs typeface="Arial" panose="020B0604020202020204" pitchFamily="34" charset="0"/>
              </a:rPr>
              <a:t>rxn</a:t>
            </a:r>
            <a:r>
              <a:rPr lang="en-US" sz="1200" i="1" dirty="0" smtClean="0">
                <a:solidFill>
                  <a:srgbClr val="0070C0"/>
                </a:solidFill>
                <a:latin typeface="Arial" panose="020B0604020202020204" pitchFamily="34" charset="0"/>
                <a:cs typeface="Arial" panose="020B0604020202020204" pitchFamily="34" charset="0"/>
              </a:rPr>
              <a:t>  must agree with the stoichiometric coefficients in the reaction.  Units of </a:t>
            </a:r>
            <a:r>
              <a:rPr lang="el-GR" sz="1200" i="1" dirty="0" smtClean="0">
                <a:solidFill>
                  <a:srgbClr val="0070C0"/>
                </a:solidFill>
                <a:latin typeface="Arial" panose="020B0604020202020204" pitchFamily="34" charset="0"/>
                <a:cs typeface="Arial" panose="020B0604020202020204" pitchFamily="34" charset="0"/>
              </a:rPr>
              <a:t>Δ</a:t>
            </a:r>
            <a:r>
              <a:rPr lang="en-US" sz="1200" i="1" dirty="0" smtClean="0">
                <a:solidFill>
                  <a:srgbClr val="0070C0"/>
                </a:solidFill>
                <a:latin typeface="Arial" panose="020B0604020202020204" pitchFamily="34" charset="0"/>
                <a:cs typeface="Arial" panose="020B0604020202020204" pitchFamily="34" charset="0"/>
              </a:rPr>
              <a:t>H </a:t>
            </a:r>
            <a:r>
              <a:rPr lang="en-US" sz="1200" i="1" dirty="0" err="1" smtClean="0">
                <a:solidFill>
                  <a:srgbClr val="0070C0"/>
                </a:solidFill>
                <a:latin typeface="Arial" panose="020B0604020202020204" pitchFamily="34" charset="0"/>
                <a:cs typeface="Arial" panose="020B0604020202020204" pitchFamily="34" charset="0"/>
              </a:rPr>
              <a:t>rxn</a:t>
            </a:r>
            <a:r>
              <a:rPr lang="en-US" sz="1200" i="1" dirty="0" smtClean="0">
                <a:solidFill>
                  <a:srgbClr val="0070C0"/>
                </a:solidFill>
                <a:latin typeface="Arial" panose="020B0604020202020204" pitchFamily="34" charset="0"/>
                <a:cs typeface="Arial" panose="020B0604020202020204" pitchFamily="34" charset="0"/>
              </a:rPr>
              <a:t>  are </a:t>
            </a:r>
            <a:r>
              <a:rPr lang="en-US" sz="1200" b="1" i="1" dirty="0" smtClean="0">
                <a:solidFill>
                  <a:srgbClr val="0070C0"/>
                </a:solidFill>
                <a:latin typeface="Arial" panose="020B0604020202020204" pitchFamily="34" charset="0"/>
                <a:cs typeface="Arial" panose="020B0604020202020204" pitchFamily="34" charset="0"/>
              </a:rPr>
              <a:t>kJ/mol </a:t>
            </a:r>
            <a:r>
              <a:rPr lang="en-US" sz="1200" b="1" i="1" dirty="0" err="1" smtClean="0">
                <a:solidFill>
                  <a:srgbClr val="0070C0"/>
                </a:solidFill>
                <a:latin typeface="Arial" panose="020B0604020202020204" pitchFamily="34" charset="0"/>
                <a:cs typeface="Arial" panose="020B0604020202020204" pitchFamily="34" charset="0"/>
              </a:rPr>
              <a:t>rxn</a:t>
            </a:r>
            <a:r>
              <a:rPr lang="en-US" sz="1200" b="1" i="1" dirty="0" smtClean="0">
                <a:solidFill>
                  <a:srgbClr val="0070C0"/>
                </a:solidFill>
                <a:latin typeface="Arial" panose="020B0604020202020204" pitchFamily="34" charset="0"/>
                <a:cs typeface="Arial" panose="020B0604020202020204" pitchFamily="34" charset="0"/>
              </a:rPr>
              <a:t>.</a:t>
            </a:r>
            <a:endParaRPr lang="en-US" sz="1200" dirty="0" smtClean="0">
              <a:solidFill>
                <a:srgbClr val="0070C0"/>
              </a:solidFill>
              <a:latin typeface="Arial" panose="020B0604020202020204" pitchFamily="34" charset="0"/>
              <a:cs typeface="Arial" panose="020B0604020202020204" pitchFamily="34" charset="0"/>
            </a:endParaRPr>
          </a:p>
          <a:p>
            <a:pPr marL="0" indent="0">
              <a:spcBef>
                <a:spcPts val="600"/>
              </a:spcBef>
              <a:buNone/>
            </a:pPr>
            <a:r>
              <a:rPr lang="en-US" sz="1200" dirty="0" smtClean="0">
                <a:solidFill>
                  <a:schemeClr val="tx2">
                    <a:lumMod val="75000"/>
                    <a:lumOff val="25000"/>
                  </a:schemeClr>
                </a:solidFill>
                <a:latin typeface="Arial" panose="020B0604020202020204" pitchFamily="34" charset="0"/>
                <a:cs typeface="Arial" panose="020B0604020202020204" pitchFamily="34" charset="0"/>
              </a:rPr>
              <a:t>4.   </a:t>
            </a:r>
            <a:r>
              <a:rPr lang="en-US" sz="1200" b="1" i="1" dirty="0" smtClean="0">
                <a:solidFill>
                  <a:schemeClr val="tx2">
                    <a:lumMod val="75000"/>
                    <a:lumOff val="25000"/>
                  </a:schemeClr>
                </a:solidFill>
                <a:latin typeface="Arial" panose="020B0604020202020204" pitchFamily="34" charset="0"/>
                <a:cs typeface="Arial" panose="020B0604020202020204" pitchFamily="34" charset="0"/>
              </a:rPr>
              <a:t>When a gas expands or contracts in a chemical reaction, energy is transferred in the form of Pressure- Volume work.        </a:t>
            </a:r>
            <a:r>
              <a:rPr lang="en-US" sz="1200" dirty="0" smtClean="0">
                <a:solidFill>
                  <a:schemeClr val="tx2">
                    <a:lumMod val="75000"/>
                    <a:lumOff val="25000"/>
                  </a:schemeClr>
                </a:solidFill>
                <a:latin typeface="Arial" panose="020B0604020202020204" pitchFamily="34" charset="0"/>
                <a:cs typeface="Arial" panose="020B0604020202020204" pitchFamily="34" charset="0"/>
              </a:rPr>
              <a:t> </a:t>
            </a:r>
            <a:r>
              <a:rPr lang="en-US" sz="1200" b="1" dirty="0" smtClean="0">
                <a:solidFill>
                  <a:schemeClr val="tx2">
                    <a:lumMod val="75000"/>
                    <a:lumOff val="25000"/>
                  </a:schemeClr>
                </a:solidFill>
                <a:latin typeface="Arial" panose="020B0604020202020204" pitchFamily="34" charset="0"/>
                <a:cs typeface="Arial" panose="020B0604020202020204" pitchFamily="34" charset="0"/>
              </a:rPr>
              <a:t>W= -P</a:t>
            </a:r>
            <a:r>
              <a:rPr lang="el-GR" sz="1200" b="1" dirty="0" smtClean="0">
                <a:solidFill>
                  <a:schemeClr val="tx2">
                    <a:lumMod val="75000"/>
                    <a:lumOff val="25000"/>
                  </a:schemeClr>
                </a:solidFill>
                <a:latin typeface="Arial" panose="020B0604020202020204" pitchFamily="34" charset="0"/>
                <a:cs typeface="Arial" panose="020B0604020202020204" pitchFamily="34" charset="0"/>
              </a:rPr>
              <a:t>Δ</a:t>
            </a:r>
            <a:r>
              <a:rPr lang="en-US" sz="1200" b="1" dirty="0" smtClean="0">
                <a:solidFill>
                  <a:schemeClr val="tx2">
                    <a:lumMod val="75000"/>
                    <a:lumOff val="25000"/>
                  </a:schemeClr>
                </a:solidFill>
                <a:latin typeface="Arial" panose="020B0604020202020204" pitchFamily="34" charset="0"/>
                <a:cs typeface="Arial" panose="020B0604020202020204" pitchFamily="34" charset="0"/>
              </a:rPr>
              <a:t>V (l-</a:t>
            </a:r>
            <a:r>
              <a:rPr lang="en-US" sz="1200" b="1" dirty="0" err="1" smtClean="0">
                <a:solidFill>
                  <a:schemeClr val="tx2">
                    <a:lumMod val="75000"/>
                    <a:lumOff val="25000"/>
                  </a:schemeClr>
                </a:solidFill>
                <a:latin typeface="Arial" panose="020B0604020202020204" pitchFamily="34" charset="0"/>
                <a:cs typeface="Arial" panose="020B0604020202020204" pitchFamily="34" charset="0"/>
              </a:rPr>
              <a:t>atm</a:t>
            </a:r>
            <a:r>
              <a:rPr lang="en-US" sz="1200" b="1" dirty="0" smtClean="0">
                <a:solidFill>
                  <a:schemeClr val="tx2">
                    <a:lumMod val="75000"/>
                    <a:lumOff val="25000"/>
                  </a:schemeClr>
                </a:solidFill>
                <a:latin typeface="Arial" panose="020B0604020202020204" pitchFamily="34" charset="0"/>
                <a:cs typeface="Arial" panose="020B0604020202020204" pitchFamily="34" charset="0"/>
              </a:rPr>
              <a:t>) </a:t>
            </a:r>
          </a:p>
          <a:p>
            <a:pPr marL="0" indent="0">
              <a:spcBef>
                <a:spcPts val="600"/>
              </a:spcBef>
              <a:buNone/>
            </a:pPr>
            <a:r>
              <a:rPr lang="en-US" sz="1200" dirty="0" smtClean="0">
                <a:solidFill>
                  <a:schemeClr val="tx2">
                    <a:lumMod val="75000"/>
                    <a:lumOff val="25000"/>
                  </a:schemeClr>
                </a:solidFill>
                <a:latin typeface="Arial" panose="020B0604020202020204" pitchFamily="34" charset="0"/>
                <a:cs typeface="Arial" panose="020B0604020202020204" pitchFamily="34" charset="0"/>
              </a:rPr>
              <a:t>Gas Expands – Does work on surroundings (system loses energy) </a:t>
            </a:r>
          </a:p>
          <a:p>
            <a:pPr marL="0" indent="0">
              <a:spcBef>
                <a:spcPts val="600"/>
              </a:spcBef>
              <a:buNone/>
            </a:pPr>
            <a:r>
              <a:rPr lang="en-US" sz="1200" dirty="0" smtClean="0">
                <a:solidFill>
                  <a:schemeClr val="tx2">
                    <a:lumMod val="75000"/>
                    <a:lumOff val="25000"/>
                  </a:schemeClr>
                </a:solidFill>
                <a:latin typeface="Arial" panose="020B0604020202020204" pitchFamily="34" charset="0"/>
                <a:cs typeface="Arial" panose="020B0604020202020204" pitchFamily="34" charset="0"/>
              </a:rPr>
              <a:t>Gas Contracts – Work done on the gas (system gains energy)       No change in volume, no work done.</a:t>
            </a:r>
            <a:endParaRPr lang="en-US" sz="1200" dirty="0">
              <a:solidFill>
                <a:schemeClr val="tx2">
                  <a:lumMod val="75000"/>
                  <a:lumOff val="25000"/>
                </a:schemeClr>
              </a:solidFill>
              <a:latin typeface="Arial" panose="020B0604020202020204" pitchFamily="34" charset="0"/>
              <a:cs typeface="Arial" panose="020B0604020202020204" pitchFamily="34" charset="0"/>
            </a:endParaRPr>
          </a:p>
        </p:txBody>
      </p:sp>
      <p:pic>
        <p:nvPicPr>
          <p:cNvPr id="19" name="Content Placeholder 18"/>
          <p:cNvPicPr>
            <a:picLocks noGrp="1" noChangeAspect="1"/>
          </p:cNvPicPr>
          <p:nvPr>
            <p:ph sz="half" idx="1"/>
          </p:nvPr>
        </p:nvPicPr>
        <p:blipFill>
          <a:blip r:embed="rId4"/>
          <a:stretch>
            <a:fillRect/>
          </a:stretch>
        </p:blipFill>
        <p:spPr>
          <a:xfrm>
            <a:off x="487007" y="834681"/>
            <a:ext cx="3395591" cy="4453352"/>
          </a:xfrm>
          <a:prstGeom prst="rect">
            <a:avLst/>
          </a:prstGeom>
        </p:spPr>
      </p:pic>
    </p:spTree>
    <p:extLst>
      <p:ext uri="{BB962C8B-B14F-4D97-AF65-F5344CB8AC3E}">
        <p14:creationId xmlns:p14="http://schemas.microsoft.com/office/powerpoint/2010/main" val="2013521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48890"/>
            <a:ext cx="7556313" cy="1116106"/>
          </a:xfrm>
        </p:spPr>
        <p:txBody>
          <a:bodyPr/>
          <a:lstStyle/>
          <a:p>
            <a:r>
              <a:rPr lang="en-US" sz="1800" b="1" dirty="0"/>
              <a:t>Calorimetry: </a:t>
            </a:r>
            <a:r>
              <a:rPr lang="en-US" sz="1800" dirty="0"/>
              <a:t>an experimental technique used to determine the heat transferred in a chemical system. System can be a chemical reaction or physical process.</a:t>
            </a:r>
          </a:p>
        </p:txBody>
      </p:sp>
      <p:pic>
        <p:nvPicPr>
          <p:cNvPr id="2" name="Content Placeholder 1"/>
          <p:cNvPicPr>
            <a:picLocks noGrp="1" noChangeAspect="1"/>
          </p:cNvPicPr>
          <p:nvPr>
            <p:ph sz="half" idx="1"/>
          </p:nvPr>
        </p:nvPicPr>
        <p:blipFill>
          <a:blip r:embed="rId2"/>
          <a:stretch>
            <a:fillRect/>
          </a:stretch>
        </p:blipFill>
        <p:spPr>
          <a:xfrm>
            <a:off x="498474" y="1118661"/>
            <a:ext cx="7069893" cy="4898828"/>
          </a:xfrm>
          <a:prstGeom prst="rect">
            <a:avLst/>
          </a:prstGeom>
          <a:ln w="38100" cmpd="sng">
            <a:solidFill>
              <a:schemeClr val="accent1"/>
            </a:solidFill>
          </a:ln>
        </p:spPr>
      </p:pic>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51320" y="6019082"/>
            <a:ext cx="9144000" cy="1138773"/>
          </a:xfrm>
          <a:prstGeom prst="rect">
            <a:avLst/>
          </a:prstGeom>
          <a:noFill/>
        </p:spPr>
        <p:txBody>
          <a:bodyPr wrap="square" rtlCol="0">
            <a:spAutoFit/>
          </a:bodyPr>
          <a:lstStyle/>
          <a:p>
            <a:r>
              <a:rPr lang="en-US" sz="1600" dirty="0" smtClean="0"/>
              <a:t>LO</a:t>
            </a:r>
            <a:r>
              <a:rPr lang="en-US" sz="1600" dirty="0"/>
              <a:t> </a:t>
            </a:r>
            <a:r>
              <a:rPr lang="en-US" sz="1600" dirty="0" smtClean="0"/>
              <a:t>5.7 </a:t>
            </a:r>
            <a:r>
              <a:rPr lang="en-US" sz="1600" dirty="0"/>
              <a:t>The student is able to design and/or interpret the results of an experiment in which calorimetry is used to determine the change in enthalpy of a chemical process. (heating/cooling, phase transition, or chemical reaction) at constant pressure</a:t>
            </a:r>
            <a:r>
              <a:rPr lang="en-US" i="1" dirty="0"/>
              <a:t>. </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pic>
        <p:nvPicPr>
          <p:cNvPr id="3" name="Picture 2" descr="Screen Shot 2016-04-10 at 2.20.1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545" y="2753172"/>
            <a:ext cx="7772400" cy="16256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21570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1"/>
            <a:ext cx="7556313" cy="1149862"/>
          </a:xfrm>
        </p:spPr>
        <p:txBody>
          <a:bodyPr/>
          <a:lstStyle/>
          <a:p>
            <a:r>
              <a:rPr lang="en-US" sz="1600" dirty="0" smtClean="0"/>
              <a:t>The net energy change during a reaction is the sum of the energy required to break the reactant bonds and the energy released in forming the product bonds. The net energy change may be positive for endothermic reactions where energy is required, or negative for exothermic reactions where energy is released.</a:t>
            </a:r>
            <a:endParaRPr lang="en-US" sz="1600" dirty="0"/>
          </a:p>
        </p:txBody>
      </p:sp>
      <p:sp>
        <p:nvSpPr>
          <p:cNvPr id="5" name="Content Placeholder 4"/>
          <p:cNvSpPr>
            <a:spLocks noGrp="1"/>
          </p:cNvSpPr>
          <p:nvPr>
            <p:ph sz="half" idx="1"/>
          </p:nvPr>
        </p:nvSpPr>
        <p:spPr>
          <a:xfrm>
            <a:off x="265668" y="1205768"/>
            <a:ext cx="3875381" cy="4959685"/>
          </a:xfrm>
        </p:spPr>
        <p:txBody>
          <a:bodyPr>
            <a:normAutofit fontScale="92500" lnSpcReduction="20000"/>
          </a:bodyPr>
          <a:lstStyle/>
          <a:p>
            <a:pPr marL="0" indent="0">
              <a:buNone/>
            </a:pPr>
            <a:endParaRPr lang="en-US" sz="1400" dirty="0" smtClean="0">
              <a:solidFill>
                <a:srgbClr val="0070C0"/>
              </a:solidFill>
              <a:latin typeface="Arial" panose="020B0604020202020204" pitchFamily="34" charset="0"/>
              <a:cs typeface="Arial" panose="020B0604020202020204" pitchFamily="34" charset="0"/>
            </a:endParaRPr>
          </a:p>
          <a:p>
            <a:pPr marL="0" indent="0">
              <a:buNone/>
            </a:pPr>
            <a:r>
              <a:rPr lang="en-US" sz="1400" dirty="0" smtClean="0">
                <a:solidFill>
                  <a:srgbClr val="0070C0"/>
                </a:solidFill>
                <a:latin typeface="Arial" panose="020B0604020202020204" pitchFamily="34" charset="0"/>
                <a:cs typeface="Arial" panose="020B0604020202020204" pitchFamily="34" charset="0"/>
              </a:rPr>
              <a:t>Any bond that can be formed can be broken. These processes are in opposition. (their enthalpy changes are equal in magnitude, opposite sign)</a:t>
            </a:r>
          </a:p>
          <a:p>
            <a:pPr>
              <a:spcBef>
                <a:spcPts val="600"/>
              </a:spcBef>
              <a:buFont typeface="Wingdings" panose="05000000000000000000" pitchFamily="2" charset="2"/>
              <a:buChar char="Ø"/>
            </a:pPr>
            <a:r>
              <a:rPr lang="en-US" sz="1400" dirty="0" smtClean="0">
                <a:solidFill>
                  <a:srgbClr val="0070C0"/>
                </a:solidFill>
                <a:latin typeface="Arial" panose="020B0604020202020204" pitchFamily="34" charset="0"/>
                <a:cs typeface="Arial" panose="020B0604020202020204" pitchFamily="34" charset="0"/>
              </a:rPr>
              <a:t>ΔH bonds breaking </a:t>
            </a:r>
            <a:r>
              <a:rPr lang="en-US" sz="1400" dirty="0" smtClean="0">
                <a:solidFill>
                  <a:srgbClr val="0070C0"/>
                </a:solidFill>
                <a:latin typeface="Arial" panose="020B0604020202020204" pitchFamily="34" charset="0"/>
                <a:cs typeface="Arial" panose="020B0604020202020204" pitchFamily="34" charset="0"/>
                <a:sym typeface="Wingdings" panose="05000000000000000000" pitchFamily="2" charset="2"/>
              </a:rPr>
              <a:t> ENDOTHERMIC (+)</a:t>
            </a:r>
          </a:p>
          <a:p>
            <a:pPr>
              <a:spcBef>
                <a:spcPts val="600"/>
              </a:spcBef>
              <a:buFont typeface="Wingdings" panose="05000000000000000000" pitchFamily="2" charset="2"/>
              <a:buChar char="Ø"/>
            </a:pPr>
            <a:r>
              <a:rPr lang="en-US" sz="1400" dirty="0">
                <a:solidFill>
                  <a:srgbClr val="0070C0"/>
                </a:solidFill>
                <a:latin typeface="Arial" panose="020B0604020202020204" pitchFamily="34" charset="0"/>
                <a:cs typeface="Arial" panose="020B0604020202020204" pitchFamily="34" charset="0"/>
              </a:rPr>
              <a:t>ΔH bonds </a:t>
            </a:r>
            <a:r>
              <a:rPr lang="en-US" sz="1400" dirty="0" smtClean="0">
                <a:solidFill>
                  <a:srgbClr val="0070C0"/>
                </a:solidFill>
                <a:latin typeface="Arial" panose="020B0604020202020204" pitchFamily="34" charset="0"/>
                <a:cs typeface="Arial" panose="020B0604020202020204" pitchFamily="34" charset="0"/>
              </a:rPr>
              <a:t>forming </a:t>
            </a:r>
            <a:r>
              <a:rPr lang="en-US" sz="1400" dirty="0">
                <a:solidFill>
                  <a:srgbClr val="0070C0"/>
                </a:solidFill>
                <a:latin typeface="Arial" panose="020B0604020202020204" pitchFamily="34" charset="0"/>
                <a:cs typeface="Arial" panose="020B0604020202020204" pitchFamily="34" charset="0"/>
                <a:sym typeface="Wingdings" panose="05000000000000000000" pitchFamily="2" charset="2"/>
              </a:rPr>
              <a:t> </a:t>
            </a:r>
            <a:r>
              <a:rPr lang="en-US" sz="1400" dirty="0" smtClean="0">
                <a:solidFill>
                  <a:srgbClr val="0070C0"/>
                </a:solidFill>
                <a:latin typeface="Arial" panose="020B0604020202020204" pitchFamily="34" charset="0"/>
                <a:cs typeface="Arial" panose="020B0604020202020204" pitchFamily="34" charset="0"/>
                <a:sym typeface="Wingdings" panose="05000000000000000000" pitchFamily="2" charset="2"/>
              </a:rPr>
              <a:t>EXOTHERMIC (-)</a:t>
            </a:r>
          </a:p>
          <a:p>
            <a:pPr>
              <a:spcBef>
                <a:spcPts val="600"/>
              </a:spcBef>
              <a:buFont typeface="Wingdings" panose="05000000000000000000" pitchFamily="2" charset="2"/>
              <a:buChar char="Ø"/>
            </a:pPr>
            <a:r>
              <a:rPr lang="en-US" sz="1400" dirty="0" smtClean="0">
                <a:solidFill>
                  <a:srgbClr val="0070C0"/>
                </a:solidFill>
                <a:latin typeface="Arial" panose="020B0604020202020204" pitchFamily="34" charset="0"/>
                <a:cs typeface="Arial" panose="020B0604020202020204" pitchFamily="34" charset="0"/>
                <a:sym typeface="Wingdings" panose="05000000000000000000" pitchFamily="2" charset="2"/>
              </a:rPr>
              <a:t>To find </a:t>
            </a:r>
            <a:r>
              <a:rPr lang="en-US" sz="1400" dirty="0" err="1" smtClean="0">
                <a:solidFill>
                  <a:srgbClr val="0070C0"/>
                </a:solidFill>
                <a:latin typeface="Arial" panose="020B0604020202020204" pitchFamily="34" charset="0"/>
                <a:cs typeface="Arial" panose="020B0604020202020204" pitchFamily="34" charset="0"/>
              </a:rPr>
              <a:t>ΔHrxn</a:t>
            </a:r>
            <a:r>
              <a:rPr lang="en-US" sz="1400" dirty="0" smtClean="0">
                <a:solidFill>
                  <a:srgbClr val="0070C0"/>
                </a:solidFill>
                <a:latin typeface="Arial" panose="020B0604020202020204" pitchFamily="34" charset="0"/>
                <a:cs typeface="Arial" panose="020B0604020202020204" pitchFamily="34" charset="0"/>
              </a:rPr>
              <a:t>, apply Hess’s Law:</a:t>
            </a:r>
            <a:endParaRPr lang="en-US" sz="1400" dirty="0">
              <a:solidFill>
                <a:srgbClr val="0070C0"/>
              </a:solidFill>
              <a:latin typeface="Arial" panose="020B0604020202020204" pitchFamily="34" charset="0"/>
              <a:cs typeface="Arial" panose="020B0604020202020204" pitchFamily="34" charset="0"/>
              <a:sym typeface="Wingdings" panose="05000000000000000000" pitchFamily="2" charset="2"/>
            </a:endParaRPr>
          </a:p>
          <a:p>
            <a:pPr>
              <a:spcBef>
                <a:spcPts val="600"/>
              </a:spcBef>
              <a:buFont typeface="Wingdings" panose="05000000000000000000" pitchFamily="2" charset="2"/>
              <a:buChar char="Ø"/>
            </a:pPr>
            <a:r>
              <a:rPr lang="en-US" sz="1400" dirty="0" err="1" smtClean="0">
                <a:solidFill>
                  <a:srgbClr val="0070C0"/>
                </a:solidFill>
                <a:latin typeface="Arial" panose="020B0604020202020204" pitchFamily="34" charset="0"/>
                <a:cs typeface="Arial" panose="020B0604020202020204" pitchFamily="34" charset="0"/>
              </a:rPr>
              <a:t>ΔHrxn</a:t>
            </a:r>
            <a:r>
              <a:rPr lang="en-US" sz="1400" dirty="0" smtClean="0">
                <a:solidFill>
                  <a:srgbClr val="0070C0"/>
                </a:solidFill>
                <a:latin typeface="Arial" panose="020B0604020202020204" pitchFamily="34" charset="0"/>
                <a:cs typeface="Arial" panose="020B0604020202020204" pitchFamily="34" charset="0"/>
              </a:rPr>
              <a:t> = </a:t>
            </a:r>
            <a:r>
              <a:rPr lang="el-GR" sz="1400" dirty="0" smtClean="0">
                <a:solidFill>
                  <a:srgbClr val="0070C0"/>
                </a:solidFill>
                <a:latin typeface="Arial" panose="020B0604020202020204" pitchFamily="34" charset="0"/>
                <a:cs typeface="Arial" panose="020B0604020202020204" pitchFamily="34" charset="0"/>
              </a:rPr>
              <a:t>Σ</a:t>
            </a:r>
            <a:r>
              <a:rPr lang="en-US" sz="1400" dirty="0" smtClean="0">
                <a:solidFill>
                  <a:srgbClr val="0070C0"/>
                </a:solidFill>
                <a:latin typeface="Arial" panose="020B0604020202020204" pitchFamily="34" charset="0"/>
                <a:cs typeface="Arial" panose="020B0604020202020204" pitchFamily="34" charset="0"/>
              </a:rPr>
              <a:t>ΔH </a:t>
            </a:r>
            <a:r>
              <a:rPr lang="en-US" sz="1400" dirty="0">
                <a:solidFill>
                  <a:srgbClr val="0070C0"/>
                </a:solidFill>
                <a:latin typeface="Arial" panose="020B0604020202020204" pitchFamily="34" charset="0"/>
                <a:cs typeface="Arial" panose="020B0604020202020204" pitchFamily="34" charset="0"/>
              </a:rPr>
              <a:t>bonds </a:t>
            </a:r>
            <a:r>
              <a:rPr lang="en-US" sz="1400" dirty="0" smtClean="0">
                <a:solidFill>
                  <a:srgbClr val="0070C0"/>
                </a:solidFill>
                <a:latin typeface="Arial" panose="020B0604020202020204" pitchFamily="34" charset="0"/>
                <a:cs typeface="Arial" panose="020B0604020202020204" pitchFamily="34" charset="0"/>
              </a:rPr>
              <a:t>breaking (+)  + </a:t>
            </a:r>
            <a:r>
              <a:rPr lang="el-GR" sz="1400" dirty="0">
                <a:solidFill>
                  <a:srgbClr val="0070C0"/>
                </a:solidFill>
                <a:latin typeface="Arial" panose="020B0604020202020204" pitchFamily="34" charset="0"/>
                <a:cs typeface="Arial" panose="020B0604020202020204" pitchFamily="34" charset="0"/>
              </a:rPr>
              <a:t>Σ</a:t>
            </a:r>
            <a:r>
              <a:rPr lang="en-US" sz="1400" dirty="0" smtClean="0">
                <a:solidFill>
                  <a:srgbClr val="0070C0"/>
                </a:solidFill>
                <a:latin typeface="Arial" panose="020B0604020202020204" pitchFamily="34" charset="0"/>
                <a:cs typeface="Arial" panose="020B0604020202020204" pitchFamily="34" charset="0"/>
              </a:rPr>
              <a:t> ΔH bonds </a:t>
            </a:r>
            <a:r>
              <a:rPr lang="en-US" sz="1400" dirty="0">
                <a:solidFill>
                  <a:srgbClr val="0070C0"/>
                </a:solidFill>
                <a:latin typeface="Arial" panose="020B0604020202020204" pitchFamily="34" charset="0"/>
                <a:cs typeface="Arial" panose="020B0604020202020204" pitchFamily="34" charset="0"/>
              </a:rPr>
              <a:t>forming </a:t>
            </a:r>
            <a:r>
              <a:rPr lang="en-US" sz="1400" dirty="0" smtClean="0">
                <a:solidFill>
                  <a:srgbClr val="0070C0"/>
                </a:solidFill>
                <a:latin typeface="Arial" panose="020B0604020202020204" pitchFamily="34" charset="0"/>
                <a:cs typeface="Arial" panose="020B0604020202020204" pitchFamily="34" charset="0"/>
              </a:rPr>
              <a:t>(-)</a:t>
            </a:r>
          </a:p>
          <a:p>
            <a:pPr>
              <a:spcBef>
                <a:spcPts val="600"/>
              </a:spcBef>
              <a:buFont typeface="Wingdings" panose="05000000000000000000" pitchFamily="2" charset="2"/>
              <a:buChar char="Ø"/>
            </a:pPr>
            <a:endParaRPr lang="en-US" sz="1400" dirty="0" smtClean="0">
              <a:latin typeface="Arial" panose="020B0604020202020204" pitchFamily="34" charset="0"/>
              <a:cs typeface="Arial" panose="020B0604020202020204" pitchFamily="34" charset="0"/>
            </a:endParaRPr>
          </a:p>
          <a:p>
            <a:pPr marL="0" indent="0">
              <a:spcBef>
                <a:spcPts val="600"/>
              </a:spcBef>
              <a:buNone/>
            </a:pPr>
            <a:r>
              <a:rPr lang="en-US" sz="1400" b="1" dirty="0" smtClean="0">
                <a:solidFill>
                  <a:schemeClr val="tx1"/>
                </a:solidFill>
                <a:latin typeface="Arial" panose="020B0604020202020204" pitchFamily="34" charset="0"/>
                <a:cs typeface="Arial" panose="020B0604020202020204" pitchFamily="34" charset="0"/>
              </a:rPr>
              <a:t>To calculate or estimate </a:t>
            </a:r>
            <a:r>
              <a:rPr lang="en-US" sz="1400" b="1" dirty="0" err="1" smtClean="0">
                <a:solidFill>
                  <a:schemeClr val="tx1"/>
                </a:solidFill>
                <a:latin typeface="Arial" panose="020B0604020202020204" pitchFamily="34" charset="0"/>
                <a:cs typeface="Arial" panose="020B0604020202020204" pitchFamily="34" charset="0"/>
              </a:rPr>
              <a:t>ΔHrxn</a:t>
            </a:r>
            <a:r>
              <a:rPr lang="en-US" sz="1400" b="1" dirty="0" smtClean="0">
                <a:solidFill>
                  <a:schemeClr val="tx1"/>
                </a:solidFill>
                <a:latin typeface="Arial" panose="020B0604020202020204" pitchFamily="34" charset="0"/>
                <a:cs typeface="Arial" panose="020B0604020202020204" pitchFamily="34" charset="0"/>
              </a:rPr>
              <a:t> from Bond Energy:</a:t>
            </a:r>
          </a:p>
          <a:p>
            <a:pPr marL="342900" indent="-342900">
              <a:spcBef>
                <a:spcPts val="600"/>
              </a:spcBef>
              <a:buFont typeface="+mj-lt"/>
              <a:buAutoNum type="arabicPeriod"/>
            </a:pPr>
            <a:r>
              <a:rPr lang="en-US" sz="1400" dirty="0">
                <a:solidFill>
                  <a:schemeClr val="tx1"/>
                </a:solidFill>
                <a:latin typeface="Arial" panose="020B0604020202020204" pitchFamily="34" charset="0"/>
                <a:cs typeface="Arial" panose="020B0604020202020204" pitchFamily="34" charset="0"/>
              </a:rPr>
              <a:t>D</a:t>
            </a:r>
            <a:r>
              <a:rPr lang="en-US" sz="1400" dirty="0" smtClean="0">
                <a:solidFill>
                  <a:schemeClr val="tx1"/>
                </a:solidFill>
                <a:latin typeface="Arial" panose="020B0604020202020204" pitchFamily="34" charset="0"/>
                <a:cs typeface="Arial" panose="020B0604020202020204" pitchFamily="34" charset="0"/>
              </a:rPr>
              <a:t>raw the Lewis Structure. Don’t forget about double and triple bonds!</a:t>
            </a:r>
          </a:p>
          <a:p>
            <a:pPr marL="342900" indent="-342900">
              <a:spcBef>
                <a:spcPts val="600"/>
              </a:spcBef>
              <a:buFont typeface="+mj-lt"/>
              <a:buAutoNum type="arabicPeriod"/>
            </a:pPr>
            <a:r>
              <a:rPr lang="en-US" sz="1400" dirty="0" smtClean="0">
                <a:solidFill>
                  <a:schemeClr val="tx1"/>
                </a:solidFill>
                <a:latin typeface="Arial" panose="020B0604020202020204" pitchFamily="34" charset="0"/>
                <a:cs typeface="Arial" panose="020B0604020202020204" pitchFamily="34" charset="0"/>
              </a:rPr>
              <a:t>Add up </a:t>
            </a:r>
            <a:r>
              <a:rPr lang="en-US" sz="1400" dirty="0">
                <a:solidFill>
                  <a:schemeClr val="tx1"/>
                </a:solidFill>
                <a:latin typeface="Arial" panose="020B0604020202020204" pitchFamily="34" charset="0"/>
                <a:cs typeface="Arial" panose="020B0604020202020204" pitchFamily="34" charset="0"/>
              </a:rPr>
              <a:t>ΔH bonds </a:t>
            </a:r>
            <a:r>
              <a:rPr lang="en-US" sz="1400" dirty="0" smtClean="0">
                <a:solidFill>
                  <a:schemeClr val="tx1"/>
                </a:solidFill>
                <a:latin typeface="Arial" panose="020B0604020202020204" pitchFamily="34" charset="0"/>
                <a:cs typeface="Arial" panose="020B0604020202020204" pitchFamily="34" charset="0"/>
              </a:rPr>
              <a:t>breaking. It’s + (kJ)</a:t>
            </a:r>
          </a:p>
          <a:p>
            <a:pPr marL="342900" indent="-342900">
              <a:spcBef>
                <a:spcPts val="600"/>
              </a:spcBef>
              <a:buFont typeface="+mj-lt"/>
              <a:buAutoNum type="arabicPeriod"/>
            </a:pPr>
            <a:r>
              <a:rPr lang="en-US" sz="1400" dirty="0">
                <a:solidFill>
                  <a:schemeClr val="tx1"/>
                </a:solidFill>
                <a:latin typeface="Arial" panose="020B0604020202020204" pitchFamily="34" charset="0"/>
                <a:cs typeface="Arial" panose="020B0604020202020204" pitchFamily="34" charset="0"/>
              </a:rPr>
              <a:t>Add up ΔH bonds </a:t>
            </a:r>
            <a:r>
              <a:rPr lang="en-US" sz="1400" dirty="0" smtClean="0">
                <a:solidFill>
                  <a:schemeClr val="tx1"/>
                </a:solidFill>
                <a:latin typeface="Arial" panose="020B0604020202020204" pitchFamily="34" charset="0"/>
                <a:cs typeface="Arial" panose="020B0604020202020204" pitchFamily="34" charset="0"/>
              </a:rPr>
              <a:t>forming. </a:t>
            </a:r>
            <a:r>
              <a:rPr lang="en-US" sz="1400" dirty="0">
                <a:solidFill>
                  <a:schemeClr val="tx1"/>
                </a:solidFill>
                <a:latin typeface="Arial" panose="020B0604020202020204" pitchFamily="34" charset="0"/>
                <a:cs typeface="Arial" panose="020B0604020202020204" pitchFamily="34" charset="0"/>
              </a:rPr>
              <a:t>It’s </a:t>
            </a:r>
            <a:r>
              <a:rPr lang="en-US" sz="1400" dirty="0" smtClean="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(kJ</a:t>
            </a:r>
            <a:r>
              <a:rPr lang="en-US" sz="1400" dirty="0" smtClean="0">
                <a:solidFill>
                  <a:schemeClr val="tx1"/>
                </a:solidFill>
                <a:latin typeface="Arial" panose="020B0604020202020204" pitchFamily="34" charset="0"/>
                <a:cs typeface="Arial" panose="020B0604020202020204" pitchFamily="34" charset="0"/>
              </a:rPr>
              <a:t>).</a:t>
            </a:r>
          </a:p>
          <a:p>
            <a:pPr marL="342900" indent="-342900">
              <a:spcBef>
                <a:spcPts val="600"/>
              </a:spcBef>
              <a:buFont typeface="+mj-lt"/>
              <a:buAutoNum type="arabicPeriod"/>
            </a:pPr>
            <a:r>
              <a:rPr lang="en-US" sz="1400" dirty="0" smtClean="0">
                <a:solidFill>
                  <a:schemeClr val="tx1"/>
                </a:solidFill>
                <a:latin typeface="Arial" panose="020B0604020202020204" pitchFamily="34" charset="0"/>
                <a:cs typeface="Arial" panose="020B0604020202020204" pitchFamily="34" charset="0"/>
              </a:rPr>
              <a:t>Add the two terms. Units are kJ/mol </a:t>
            </a:r>
            <a:r>
              <a:rPr lang="en-US" sz="1400" dirty="0" err="1" smtClean="0">
                <a:solidFill>
                  <a:schemeClr val="tx1"/>
                </a:solidFill>
                <a:latin typeface="Arial" panose="020B0604020202020204" pitchFamily="34" charset="0"/>
                <a:cs typeface="Arial" panose="020B0604020202020204" pitchFamily="34" charset="0"/>
              </a:rPr>
              <a:t>rxn</a:t>
            </a:r>
            <a:r>
              <a:rPr lang="en-US" sz="1400" dirty="0" smtClean="0">
                <a:solidFill>
                  <a:schemeClr val="tx1"/>
                </a:solidFill>
                <a:latin typeface="Arial" panose="020B0604020202020204" pitchFamily="34" charset="0"/>
                <a:cs typeface="Arial" panose="020B0604020202020204" pitchFamily="34" charset="0"/>
              </a:rPr>
              <a:t>.</a:t>
            </a:r>
          </a:p>
          <a:p>
            <a:pPr marL="342900" indent="-342900">
              <a:spcBef>
                <a:spcPts val="600"/>
              </a:spcBef>
              <a:buFont typeface="+mj-lt"/>
              <a:buAutoNum type="arabicPeriod"/>
            </a:pPr>
            <a:endParaRPr lang="en-US" sz="1400" dirty="0">
              <a:solidFill>
                <a:schemeClr val="tx1"/>
              </a:solidFill>
              <a:latin typeface="Arial" panose="020B0604020202020204" pitchFamily="34" charset="0"/>
              <a:cs typeface="Arial" panose="020B0604020202020204" pitchFamily="34" charset="0"/>
            </a:endParaRPr>
          </a:p>
          <a:p>
            <a:pPr marL="0" indent="0">
              <a:spcBef>
                <a:spcPts val="600"/>
              </a:spcBef>
              <a:buNone/>
            </a:pPr>
            <a:r>
              <a:rPr lang="en-US" sz="1400" b="1" dirty="0">
                <a:solidFill>
                  <a:srgbClr val="7030A0"/>
                </a:solidFill>
                <a:latin typeface="Arial" panose="020B0604020202020204" pitchFamily="34" charset="0"/>
                <a:cs typeface="Arial" panose="020B0604020202020204" pitchFamily="34" charset="0"/>
              </a:rPr>
              <a:t>To calculate </a:t>
            </a:r>
            <a:r>
              <a:rPr lang="en-US" sz="1400" b="1" dirty="0" err="1">
                <a:solidFill>
                  <a:srgbClr val="7030A0"/>
                </a:solidFill>
                <a:latin typeface="Arial" panose="020B0604020202020204" pitchFamily="34" charset="0"/>
                <a:cs typeface="Arial" panose="020B0604020202020204" pitchFamily="34" charset="0"/>
              </a:rPr>
              <a:t>ΔH°</a:t>
            </a:r>
            <a:r>
              <a:rPr lang="en-US" sz="1400" b="1" baseline="-25000" dirty="0" err="1">
                <a:solidFill>
                  <a:srgbClr val="7030A0"/>
                </a:solidFill>
                <a:latin typeface="Arial" panose="020B0604020202020204" pitchFamily="34" charset="0"/>
                <a:cs typeface="Arial" panose="020B0604020202020204" pitchFamily="34" charset="0"/>
              </a:rPr>
              <a:t>rxn</a:t>
            </a:r>
            <a:r>
              <a:rPr lang="en-US" sz="1400" b="1" dirty="0" smtClean="0">
                <a:solidFill>
                  <a:srgbClr val="7030A0"/>
                </a:solidFill>
                <a:latin typeface="Arial" panose="020B0604020202020204" pitchFamily="34" charset="0"/>
                <a:cs typeface="Arial" panose="020B0604020202020204" pitchFamily="34" charset="0"/>
              </a:rPr>
              <a:t> </a:t>
            </a:r>
            <a:r>
              <a:rPr lang="en-US" sz="1400" b="1" dirty="0">
                <a:solidFill>
                  <a:srgbClr val="7030A0"/>
                </a:solidFill>
                <a:latin typeface="Arial" panose="020B0604020202020204" pitchFamily="34" charset="0"/>
                <a:cs typeface="Arial" panose="020B0604020202020204" pitchFamily="34" charset="0"/>
              </a:rPr>
              <a:t>from </a:t>
            </a:r>
            <a:r>
              <a:rPr lang="en-US" sz="1400" b="1" dirty="0" smtClean="0">
                <a:solidFill>
                  <a:srgbClr val="7030A0"/>
                </a:solidFill>
                <a:latin typeface="Arial" panose="020B0604020202020204" pitchFamily="34" charset="0"/>
                <a:cs typeface="Arial" panose="020B0604020202020204" pitchFamily="34" charset="0"/>
              </a:rPr>
              <a:t>a table of standard enthalpies of formation:</a:t>
            </a:r>
            <a:endParaRPr lang="en-US" sz="1400" dirty="0" smtClean="0">
              <a:solidFill>
                <a:srgbClr val="7030A0"/>
              </a:solidFill>
              <a:latin typeface="Arial" panose="020B0604020202020204" pitchFamily="34" charset="0"/>
              <a:cs typeface="Arial" panose="020B0604020202020204" pitchFamily="34" charset="0"/>
            </a:endParaRPr>
          </a:p>
          <a:p>
            <a:pPr marL="0" indent="0">
              <a:spcBef>
                <a:spcPts val="600"/>
              </a:spcBef>
              <a:buNone/>
            </a:pPr>
            <a:r>
              <a:rPr lang="en-US" sz="1400" b="1" dirty="0" err="1" smtClean="0">
                <a:solidFill>
                  <a:srgbClr val="7030A0"/>
                </a:solidFill>
                <a:latin typeface="Arial" panose="020B0604020202020204" pitchFamily="34" charset="0"/>
                <a:cs typeface="Arial" panose="020B0604020202020204" pitchFamily="34" charset="0"/>
              </a:rPr>
              <a:t>ΔH°</a:t>
            </a:r>
            <a:r>
              <a:rPr lang="en-US" sz="1400" b="1" baseline="-25000" dirty="0" err="1" smtClean="0">
                <a:solidFill>
                  <a:srgbClr val="7030A0"/>
                </a:solidFill>
                <a:latin typeface="Arial" panose="020B0604020202020204" pitchFamily="34" charset="0"/>
                <a:cs typeface="Arial" panose="020B0604020202020204" pitchFamily="34" charset="0"/>
              </a:rPr>
              <a:t>rxn</a:t>
            </a:r>
            <a:r>
              <a:rPr lang="en-US" sz="1400" b="1" dirty="0" smtClean="0">
                <a:solidFill>
                  <a:srgbClr val="7030A0"/>
                </a:solidFill>
                <a:latin typeface="Arial" panose="020B0604020202020204" pitchFamily="34" charset="0"/>
                <a:cs typeface="Arial" panose="020B0604020202020204" pitchFamily="34" charset="0"/>
              </a:rPr>
              <a:t> = </a:t>
            </a:r>
            <a:r>
              <a:rPr lang="el-GR" sz="1400" dirty="0">
                <a:solidFill>
                  <a:srgbClr val="7030A0"/>
                </a:solidFill>
                <a:latin typeface="Arial" panose="020B0604020202020204" pitchFamily="34" charset="0"/>
                <a:cs typeface="Arial" panose="020B0604020202020204" pitchFamily="34" charset="0"/>
              </a:rPr>
              <a:t>Σ</a:t>
            </a:r>
            <a:r>
              <a:rPr lang="en-US" sz="1400" dirty="0" err="1" smtClean="0">
                <a:solidFill>
                  <a:srgbClr val="7030A0"/>
                </a:solidFill>
                <a:latin typeface="Arial" panose="020B0604020202020204" pitchFamily="34" charset="0"/>
                <a:cs typeface="Arial" panose="020B0604020202020204" pitchFamily="34" charset="0"/>
              </a:rPr>
              <a:t>ΔH</a:t>
            </a:r>
            <a:r>
              <a:rPr lang="en-US" sz="1400" b="1" dirty="0" err="1" smtClean="0">
                <a:solidFill>
                  <a:srgbClr val="7030A0"/>
                </a:solidFill>
                <a:latin typeface="Arial" panose="020B0604020202020204" pitchFamily="34" charset="0"/>
                <a:cs typeface="Arial" panose="020B0604020202020204" pitchFamily="34" charset="0"/>
              </a:rPr>
              <a:t>°</a:t>
            </a:r>
            <a:r>
              <a:rPr lang="en-US" sz="1400" b="1" baseline="-25000" dirty="0" err="1" smtClean="0">
                <a:solidFill>
                  <a:srgbClr val="7030A0"/>
                </a:solidFill>
                <a:latin typeface="Arial" panose="020B0604020202020204" pitchFamily="34" charset="0"/>
                <a:cs typeface="Arial" panose="020B0604020202020204" pitchFamily="34" charset="0"/>
              </a:rPr>
              <a:t>f</a:t>
            </a:r>
            <a:r>
              <a:rPr lang="en-US" sz="1400" dirty="0" smtClean="0">
                <a:solidFill>
                  <a:srgbClr val="7030A0"/>
                </a:solidFill>
                <a:latin typeface="Arial" panose="020B0604020202020204" pitchFamily="34" charset="0"/>
                <a:cs typeface="Arial" panose="020B0604020202020204" pitchFamily="34" charset="0"/>
              </a:rPr>
              <a:t> products -</a:t>
            </a:r>
            <a:r>
              <a:rPr lang="el-GR" sz="1400" dirty="0">
                <a:solidFill>
                  <a:srgbClr val="7030A0"/>
                </a:solidFill>
                <a:latin typeface="Arial" panose="020B0604020202020204" pitchFamily="34" charset="0"/>
                <a:cs typeface="Arial" panose="020B0604020202020204" pitchFamily="34" charset="0"/>
              </a:rPr>
              <a:t> Σ</a:t>
            </a:r>
            <a:r>
              <a:rPr lang="en-US" sz="1400" dirty="0" err="1">
                <a:solidFill>
                  <a:srgbClr val="7030A0"/>
                </a:solidFill>
                <a:latin typeface="Arial" panose="020B0604020202020204" pitchFamily="34" charset="0"/>
                <a:cs typeface="Arial" panose="020B0604020202020204" pitchFamily="34" charset="0"/>
              </a:rPr>
              <a:t>ΔH</a:t>
            </a:r>
            <a:r>
              <a:rPr lang="en-US" sz="1400" b="1" dirty="0" err="1">
                <a:solidFill>
                  <a:srgbClr val="7030A0"/>
                </a:solidFill>
                <a:latin typeface="Arial" panose="020B0604020202020204" pitchFamily="34" charset="0"/>
                <a:cs typeface="Arial" panose="020B0604020202020204" pitchFamily="34" charset="0"/>
              </a:rPr>
              <a:t>°</a:t>
            </a:r>
            <a:r>
              <a:rPr lang="en-US" sz="1400" b="1" baseline="-25000" dirty="0" err="1">
                <a:solidFill>
                  <a:srgbClr val="7030A0"/>
                </a:solidFill>
                <a:latin typeface="Arial" panose="020B0604020202020204" pitchFamily="34" charset="0"/>
                <a:cs typeface="Arial" panose="020B0604020202020204" pitchFamily="34" charset="0"/>
              </a:rPr>
              <a:t>f</a:t>
            </a:r>
            <a:r>
              <a:rPr lang="en-US" sz="1400" dirty="0">
                <a:solidFill>
                  <a:srgbClr val="7030A0"/>
                </a:solidFill>
                <a:latin typeface="Arial" panose="020B0604020202020204" pitchFamily="34" charset="0"/>
                <a:cs typeface="Arial" panose="020B0604020202020204" pitchFamily="34" charset="0"/>
              </a:rPr>
              <a:t> </a:t>
            </a:r>
            <a:r>
              <a:rPr lang="en-US" sz="1400" dirty="0" smtClean="0">
                <a:solidFill>
                  <a:srgbClr val="7030A0"/>
                </a:solidFill>
                <a:latin typeface="Arial" panose="020B0604020202020204" pitchFamily="34" charset="0"/>
                <a:cs typeface="Arial" panose="020B0604020202020204" pitchFamily="34" charset="0"/>
              </a:rPr>
              <a:t>reactants</a:t>
            </a:r>
          </a:p>
          <a:p>
            <a:pPr marL="0" indent="0">
              <a:spcBef>
                <a:spcPts val="600"/>
              </a:spcBef>
              <a:buNone/>
            </a:pP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pic>
        <p:nvPicPr>
          <p:cNvPr id="2" name="Content Placeholder 1"/>
          <p:cNvPicPr>
            <a:picLocks noGrp="1" noChangeAspect="1"/>
          </p:cNvPicPr>
          <p:nvPr>
            <p:ph sz="half" idx="2"/>
          </p:nvPr>
        </p:nvPicPr>
        <p:blipFill>
          <a:blip r:embed="rId3"/>
          <a:stretch>
            <a:fillRect/>
          </a:stretch>
        </p:blipFill>
        <p:spPr>
          <a:xfrm>
            <a:off x="4276630" y="1313123"/>
            <a:ext cx="3734124" cy="2248095"/>
          </a:xfrm>
          <a:prstGeom prst="rect">
            <a:avLst/>
          </a:prstGeom>
        </p:spPr>
      </p:pic>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98611" y="5978820"/>
            <a:ext cx="9144000" cy="1200329"/>
          </a:xfrm>
          <a:prstGeom prst="rect">
            <a:avLst/>
          </a:prstGeom>
          <a:noFill/>
        </p:spPr>
        <p:txBody>
          <a:bodyPr wrap="square" rtlCol="0">
            <a:spAutoFit/>
          </a:bodyPr>
          <a:lstStyle/>
          <a:p>
            <a:r>
              <a:rPr lang="en-US" dirty="0" smtClean="0"/>
              <a:t>LO 5.8: The student is able to draw qualitative and quantitative connections between the reaction enthalpy and the energies involved in the breaking and formation of chemical bonds. </a:t>
            </a:r>
            <a:r>
              <a:rPr lang="en-US" i="1" dirty="0" smtClean="0"/>
              <a:t>	</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4"/>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5"/>
              </a:rPr>
              <a:t>Video</a:t>
            </a:r>
            <a:endParaRPr lang="en-US" dirty="0"/>
          </a:p>
        </p:txBody>
      </p:sp>
      <p:sp>
        <p:nvSpPr>
          <p:cNvPr id="3" name="Rectangle 2"/>
          <p:cNvSpPr/>
          <p:nvPr/>
        </p:nvSpPr>
        <p:spPr>
          <a:xfrm>
            <a:off x="4276630" y="3694579"/>
            <a:ext cx="4284709" cy="2246769"/>
          </a:xfrm>
          <a:prstGeom prst="rect">
            <a:avLst/>
          </a:prstGeom>
        </p:spPr>
        <p:txBody>
          <a:bodyPr wrap="square">
            <a:spAutoFit/>
          </a:bodyPr>
          <a:lstStyle/>
          <a:p>
            <a:pPr>
              <a:spcBef>
                <a:spcPts val="600"/>
              </a:spcBef>
            </a:pPr>
            <a:r>
              <a:rPr lang="en-US" sz="1400" dirty="0">
                <a:latin typeface="Arial" panose="020B0604020202020204" pitchFamily="34" charset="0"/>
                <a:cs typeface="Arial" panose="020B0604020202020204" pitchFamily="34" charset="0"/>
              </a:rPr>
              <a:t>If a reaction is EXOTHERMIC, there is a </a:t>
            </a:r>
            <a:r>
              <a:rPr lang="en-US" sz="1400" b="1" u="sng" dirty="0">
                <a:latin typeface="Arial" panose="020B0604020202020204" pitchFamily="34" charset="0"/>
                <a:cs typeface="Arial" panose="020B0604020202020204" pitchFamily="34" charset="0"/>
              </a:rPr>
              <a:t>net release in energy, </a:t>
            </a:r>
            <a:r>
              <a:rPr lang="en-US" sz="1400" dirty="0">
                <a:latin typeface="Arial" panose="020B0604020202020204" pitchFamily="34" charset="0"/>
                <a:cs typeface="Arial" panose="020B0604020202020204" pitchFamily="34" charset="0"/>
              </a:rPr>
              <a:t>since weaker bonds break and stronger bonds form. Product has higher kinetic energy and lower potential energy than reactant</a:t>
            </a:r>
            <a:r>
              <a:rPr lang="en-US" sz="1400" dirty="0" smtClean="0">
                <a:latin typeface="Arial" panose="020B0604020202020204" pitchFamily="34" charset="0"/>
                <a:cs typeface="Arial" panose="020B0604020202020204" pitchFamily="34" charset="0"/>
              </a:rPr>
              <a:t>.</a:t>
            </a:r>
          </a:p>
          <a:p>
            <a:pPr>
              <a:spcBef>
                <a:spcPts val="600"/>
              </a:spcBef>
            </a:pPr>
            <a:endParaRPr lang="en-US" sz="1400" dirty="0">
              <a:latin typeface="Arial" panose="020B0604020202020204" pitchFamily="34" charset="0"/>
              <a:cs typeface="Arial" panose="020B0604020202020204" pitchFamily="34" charset="0"/>
            </a:endParaRPr>
          </a:p>
          <a:p>
            <a:pPr>
              <a:spcBef>
                <a:spcPts val="600"/>
              </a:spcBef>
            </a:pPr>
            <a:r>
              <a:rPr lang="en-US" sz="1400" dirty="0">
                <a:latin typeface="Arial" panose="020B0604020202020204" pitchFamily="34" charset="0"/>
                <a:cs typeface="Arial" panose="020B0604020202020204" pitchFamily="34" charset="0"/>
              </a:rPr>
              <a:t>If a reaction is ENDOTHERMIC, there is a </a:t>
            </a:r>
            <a:r>
              <a:rPr lang="en-US" sz="1400" b="1" u="sng" dirty="0">
                <a:latin typeface="Arial" panose="020B0604020202020204" pitchFamily="34" charset="0"/>
                <a:cs typeface="Arial" panose="020B0604020202020204" pitchFamily="34" charset="0"/>
              </a:rPr>
              <a:t>net absorption of energy</a:t>
            </a:r>
            <a:r>
              <a:rPr lang="en-US" sz="1400" dirty="0">
                <a:latin typeface="Arial" panose="020B0604020202020204" pitchFamily="34" charset="0"/>
                <a:cs typeface="Arial" panose="020B0604020202020204" pitchFamily="34" charset="0"/>
              </a:rPr>
              <a:t>, since stronger bonds break, and weaker bonds form. Product has lower kinetic energy, and higher potential energy than reactant</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24869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 5.8 Practice FRQ</a:t>
            </a:r>
            <a:br>
              <a:rPr lang="en-US" dirty="0" smtClean="0"/>
            </a:br>
            <a:r>
              <a:rPr lang="en-US" dirty="0" smtClean="0"/>
              <a:t>from 2003</a:t>
            </a:r>
            <a:endParaRPr lang="en-US" dirty="0"/>
          </a:p>
        </p:txBody>
      </p:sp>
      <p:pic>
        <p:nvPicPr>
          <p:cNvPr id="5" name="Picture 4"/>
          <p:cNvPicPr>
            <a:picLocks noChangeAspect="1"/>
          </p:cNvPicPr>
          <p:nvPr/>
        </p:nvPicPr>
        <p:blipFill>
          <a:blip r:embed="rId2"/>
          <a:stretch>
            <a:fillRect/>
          </a:stretch>
        </p:blipFill>
        <p:spPr>
          <a:xfrm>
            <a:off x="337368" y="1917700"/>
            <a:ext cx="7878524" cy="3006725"/>
          </a:xfrm>
          <a:prstGeom prst="rect">
            <a:avLst/>
          </a:prstGeom>
        </p:spPr>
      </p:pic>
      <p:pic>
        <p:nvPicPr>
          <p:cNvPr id="6" name="Picture 5"/>
          <p:cNvPicPr>
            <a:picLocks noChangeAspect="1"/>
          </p:cNvPicPr>
          <p:nvPr/>
        </p:nvPicPr>
        <p:blipFill>
          <a:blip r:embed="rId3"/>
          <a:stretch>
            <a:fillRect/>
          </a:stretch>
        </p:blipFill>
        <p:spPr>
          <a:xfrm>
            <a:off x="776287" y="5137148"/>
            <a:ext cx="7836256" cy="1190625"/>
          </a:xfrm>
          <a:prstGeom prst="rect">
            <a:avLst/>
          </a:prstGeom>
        </p:spPr>
      </p:pic>
      <p:sp>
        <p:nvSpPr>
          <p:cNvPr id="7" name="Rectangle 6"/>
          <p:cNvSpPr/>
          <p:nvPr/>
        </p:nvSpPr>
        <p:spPr>
          <a:xfrm>
            <a:off x="685800" y="4924425"/>
            <a:ext cx="8102600" cy="16541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Reveal Answer</a:t>
            </a:r>
            <a:endParaRPr lang="en-US" dirty="0"/>
          </a:p>
        </p:txBody>
      </p:sp>
    </p:spTree>
    <p:extLst>
      <p:ext uri="{BB962C8B-B14F-4D97-AF65-F5344CB8AC3E}">
        <p14:creationId xmlns:p14="http://schemas.microsoft.com/office/powerpoint/2010/main" val="212742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6768" y="4207042"/>
            <a:ext cx="5638800" cy="1362075"/>
          </a:xfrm>
        </p:spPr>
        <p:txBody>
          <a:bodyPr>
            <a:normAutofit/>
          </a:bodyPr>
          <a:lstStyle/>
          <a:p>
            <a:r>
              <a:rPr lang="en-US" sz="4000" dirty="0" smtClean="0"/>
              <a:t>Big Idea #5</a:t>
            </a:r>
            <a:endParaRPr lang="en-US" sz="4000" dirty="0"/>
          </a:p>
        </p:txBody>
      </p:sp>
      <p:sp>
        <p:nvSpPr>
          <p:cNvPr id="6" name="Text Placeholder 5"/>
          <p:cNvSpPr>
            <a:spLocks noGrp="1"/>
          </p:cNvSpPr>
          <p:nvPr>
            <p:ph type="body" idx="1"/>
          </p:nvPr>
        </p:nvSpPr>
        <p:spPr>
          <a:xfrm>
            <a:off x="1844852" y="5371181"/>
            <a:ext cx="6219371" cy="1500187"/>
          </a:xfrm>
        </p:spPr>
        <p:txBody>
          <a:bodyPr>
            <a:normAutofit/>
          </a:bodyPr>
          <a:lstStyle/>
          <a:p>
            <a:r>
              <a:rPr lang="en-US" sz="5000" dirty="0" smtClean="0"/>
              <a:t>Thermochemistry</a:t>
            </a:r>
            <a:endParaRPr lang="en-US" sz="5000" dirty="0"/>
          </a:p>
        </p:txBody>
      </p:sp>
      <p:pic>
        <p:nvPicPr>
          <p:cNvPr id="3" name="Picture 2"/>
          <p:cNvPicPr>
            <a:picLocks noChangeAspect="1"/>
          </p:cNvPicPr>
          <p:nvPr/>
        </p:nvPicPr>
        <p:blipFill rotWithShape="1">
          <a:blip r:embed="rId2">
            <a:alphaModFix/>
          </a:blip>
          <a:srcRect l="14812" t="14300" r="16177" b="16131"/>
          <a:stretch/>
        </p:blipFill>
        <p:spPr>
          <a:xfrm>
            <a:off x="1823874" y="332142"/>
            <a:ext cx="6535680" cy="4357918"/>
          </a:xfrm>
          <a:prstGeom prst="rect">
            <a:avLst/>
          </a:prstGeom>
        </p:spPr>
      </p:pic>
    </p:spTree>
    <p:extLst>
      <p:ext uri="{BB962C8B-B14F-4D97-AF65-F5344CB8AC3E}">
        <p14:creationId xmlns:p14="http://schemas.microsoft.com/office/powerpoint/2010/main" val="3371191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672353"/>
          </a:xfrm>
        </p:spPr>
        <p:txBody>
          <a:bodyPr/>
          <a:lstStyle/>
          <a:p>
            <a:r>
              <a:rPr lang="en-US" sz="1800" dirty="0" smtClean="0"/>
              <a:t>Electrostatic forces exist between molecules as well as between atoms or ions, and breaking these intermolecular interactions requires energy.</a:t>
            </a:r>
            <a:endParaRPr lang="en-US" sz="1800" dirty="0"/>
          </a:p>
        </p:txBody>
      </p:sp>
      <p:sp>
        <p:nvSpPr>
          <p:cNvPr id="3" name="Content Placeholder 2"/>
          <p:cNvSpPr>
            <a:spLocks noGrp="1"/>
          </p:cNvSpPr>
          <p:nvPr>
            <p:ph idx="1"/>
          </p:nvPr>
        </p:nvSpPr>
        <p:spPr>
          <a:xfrm>
            <a:off x="1051773" y="1300197"/>
            <a:ext cx="7556313" cy="4825966"/>
          </a:xfrm>
        </p:spPr>
        <p:txBody>
          <a:bodyPr>
            <a:normAutofit/>
          </a:bodyPr>
          <a:lstStyle/>
          <a:p>
            <a:pPr marL="0" indent="0">
              <a:buNone/>
            </a:pPr>
            <a:r>
              <a:rPr lang="en-US" sz="1400" dirty="0" smtClean="0">
                <a:solidFill>
                  <a:schemeClr val="tx1"/>
                </a:solidFill>
                <a:latin typeface="Arial" panose="020B0604020202020204" pitchFamily="34" charset="0"/>
                <a:cs typeface="Arial" panose="020B0604020202020204" pitchFamily="34" charset="0"/>
              </a:rPr>
              <a:t>The </a:t>
            </a:r>
            <a:r>
              <a:rPr lang="en-US" sz="1400" b="1" i="1" dirty="0" smtClean="0">
                <a:solidFill>
                  <a:schemeClr val="tx1"/>
                </a:solidFill>
                <a:latin typeface="Arial" panose="020B0604020202020204" pitchFamily="34" charset="0"/>
                <a:cs typeface="Arial" panose="020B0604020202020204" pitchFamily="34" charset="0"/>
              </a:rPr>
              <a:t>Stronger the IMF </a:t>
            </a:r>
            <a:r>
              <a:rPr lang="en-US" sz="1400" dirty="0" smtClean="0">
                <a:solidFill>
                  <a:schemeClr val="tx1"/>
                </a:solidFill>
                <a:latin typeface="Arial" panose="020B0604020202020204" pitchFamily="34" charset="0"/>
                <a:cs typeface="Arial" panose="020B0604020202020204" pitchFamily="34" charset="0"/>
              </a:rPr>
              <a:t>the more energy required to break it, the </a:t>
            </a:r>
            <a:r>
              <a:rPr lang="en-US" sz="1400" b="1" i="1" dirty="0" smtClean="0">
                <a:solidFill>
                  <a:schemeClr val="tx1"/>
                </a:solidFill>
                <a:latin typeface="Arial" panose="020B0604020202020204" pitchFamily="34" charset="0"/>
                <a:cs typeface="Arial" panose="020B0604020202020204" pitchFamily="34" charset="0"/>
              </a:rPr>
              <a:t>Higher the Boiling        Point,  </a:t>
            </a:r>
            <a:r>
              <a:rPr lang="en-US" sz="1400" dirty="0" smtClean="0">
                <a:solidFill>
                  <a:schemeClr val="tx1"/>
                </a:solidFill>
                <a:latin typeface="Arial" panose="020B0604020202020204" pitchFamily="34" charset="0"/>
                <a:cs typeface="Arial" panose="020B0604020202020204" pitchFamily="34" charset="0"/>
              </a:rPr>
              <a:t>the </a:t>
            </a:r>
            <a:r>
              <a:rPr lang="en-US" sz="1400" b="1" i="1" dirty="0" smtClean="0">
                <a:solidFill>
                  <a:schemeClr val="tx1"/>
                </a:solidFill>
                <a:latin typeface="Arial" panose="020B0604020202020204" pitchFamily="34" charset="0"/>
                <a:cs typeface="Arial" panose="020B0604020202020204" pitchFamily="34" charset="0"/>
              </a:rPr>
              <a:t>Lower the Vapor Pressure</a:t>
            </a:r>
            <a:r>
              <a:rPr lang="en-US" sz="1400" dirty="0" smtClean="0">
                <a:solidFill>
                  <a:schemeClr val="tx1"/>
                </a:solidFill>
                <a:latin typeface="Arial" panose="020B0604020202020204" pitchFamily="34" charset="0"/>
                <a:cs typeface="Arial" panose="020B0604020202020204" pitchFamily="34" charset="0"/>
              </a:rPr>
              <a:t>.</a:t>
            </a:r>
          </a:p>
          <a:p>
            <a:pPr marL="0" indent="0">
              <a:spcBef>
                <a:spcPts val="600"/>
              </a:spcBef>
              <a:buNone/>
            </a:pPr>
            <a:r>
              <a:rPr lang="en-US" sz="1200" b="1" i="1" dirty="0" smtClean="0">
                <a:solidFill>
                  <a:schemeClr val="tx1"/>
                </a:solidFill>
                <a:latin typeface="Arial" panose="020B0604020202020204" pitchFamily="34" charset="0"/>
                <a:cs typeface="Arial" panose="020B0604020202020204" pitchFamily="34" charset="0"/>
              </a:rPr>
              <a:t>Intermolecular Forces Listed from weakest to strongest. </a:t>
            </a:r>
            <a:r>
              <a:rPr lang="en-US" sz="1200" dirty="0" smtClean="0">
                <a:solidFill>
                  <a:schemeClr val="tx1"/>
                </a:solidFill>
                <a:latin typeface="Arial" panose="020B0604020202020204" pitchFamily="34" charset="0"/>
                <a:cs typeface="Arial" panose="020B0604020202020204" pitchFamily="34" charset="0"/>
              </a:rPr>
              <a:t>Thus the boiling points and vapor                  pressure of molecular substances can be ordered based on IMF strength:</a:t>
            </a:r>
          </a:p>
          <a:p>
            <a:pPr marL="342900" indent="-342900">
              <a:spcBef>
                <a:spcPts val="600"/>
              </a:spcBef>
              <a:buAutoNum type="arabicPeriod"/>
            </a:pPr>
            <a:r>
              <a:rPr lang="en-US" sz="1200" b="1" dirty="0" smtClean="0">
                <a:solidFill>
                  <a:schemeClr val="tx1"/>
                </a:solidFill>
                <a:latin typeface="Arial" panose="020B0604020202020204" pitchFamily="34" charset="0"/>
                <a:cs typeface="Arial" panose="020B0604020202020204" pitchFamily="34" charset="0"/>
              </a:rPr>
              <a:t>Dispersion (Induced Dipole- Induced Dipole): </a:t>
            </a:r>
            <a:r>
              <a:rPr lang="en-US" sz="1200" dirty="0" smtClean="0">
                <a:solidFill>
                  <a:schemeClr val="tx1"/>
                </a:solidFill>
                <a:latin typeface="Arial" panose="020B0604020202020204" pitchFamily="34" charset="0"/>
                <a:cs typeface="Arial" panose="020B0604020202020204" pitchFamily="34" charset="0"/>
              </a:rPr>
              <a:t>Caused by distortion of electron cloud. The larger the electron cloud, and the more surface area, the more polarizable the cloud, the stronger the dispersion force. </a:t>
            </a:r>
            <a:r>
              <a:rPr lang="en-US" sz="1200" b="1" i="1" dirty="0" smtClean="0">
                <a:solidFill>
                  <a:schemeClr val="tx1"/>
                </a:solidFill>
                <a:latin typeface="Arial" panose="020B0604020202020204" pitchFamily="34" charset="0"/>
                <a:cs typeface="Arial" panose="020B0604020202020204" pitchFamily="34" charset="0"/>
              </a:rPr>
              <a:t>Thus the boiling point trend in halogens is I</a:t>
            </a:r>
            <a:r>
              <a:rPr lang="en-US" sz="1200" b="1" i="1" baseline="-25000" dirty="0" smtClean="0">
                <a:solidFill>
                  <a:schemeClr val="tx1"/>
                </a:solidFill>
                <a:latin typeface="Arial" panose="020B0604020202020204" pitchFamily="34" charset="0"/>
                <a:cs typeface="Arial" panose="020B0604020202020204" pitchFamily="34" charset="0"/>
              </a:rPr>
              <a:t>2</a:t>
            </a:r>
            <a:r>
              <a:rPr lang="en-US" sz="1200" b="1" i="1" dirty="0" smtClean="0">
                <a:solidFill>
                  <a:schemeClr val="tx1"/>
                </a:solidFill>
                <a:latin typeface="Arial" panose="020B0604020202020204" pitchFamily="34" charset="0"/>
                <a:cs typeface="Arial" panose="020B0604020202020204" pitchFamily="34" charset="0"/>
              </a:rPr>
              <a:t> &gt;Br</a:t>
            </a:r>
            <a:r>
              <a:rPr lang="en-US" sz="1200" b="1" i="1" baseline="-25000" dirty="0" smtClean="0">
                <a:solidFill>
                  <a:schemeClr val="tx1"/>
                </a:solidFill>
                <a:latin typeface="Arial" panose="020B0604020202020204" pitchFamily="34" charset="0"/>
                <a:cs typeface="Arial" panose="020B0604020202020204" pitchFamily="34" charset="0"/>
              </a:rPr>
              <a:t>2</a:t>
            </a:r>
            <a:r>
              <a:rPr lang="en-US" sz="1200" b="1" i="1" dirty="0" smtClean="0">
                <a:solidFill>
                  <a:schemeClr val="tx1"/>
                </a:solidFill>
                <a:latin typeface="Arial" panose="020B0604020202020204" pitchFamily="34" charset="0"/>
                <a:cs typeface="Arial" panose="020B0604020202020204" pitchFamily="34" charset="0"/>
              </a:rPr>
              <a:t>&gt;Cl</a:t>
            </a:r>
            <a:r>
              <a:rPr lang="en-US" sz="1200" b="1" i="1" baseline="-25000" dirty="0" smtClean="0">
                <a:solidFill>
                  <a:schemeClr val="tx1"/>
                </a:solidFill>
                <a:latin typeface="Arial" panose="020B0604020202020204" pitchFamily="34" charset="0"/>
                <a:cs typeface="Arial" panose="020B0604020202020204" pitchFamily="34" charset="0"/>
              </a:rPr>
              <a:t>2</a:t>
            </a:r>
            <a:r>
              <a:rPr lang="en-US" sz="1200" b="1" i="1" dirty="0" smtClean="0">
                <a:solidFill>
                  <a:schemeClr val="tx1"/>
                </a:solidFill>
                <a:latin typeface="Arial" panose="020B0604020202020204" pitchFamily="34" charset="0"/>
                <a:cs typeface="Arial" panose="020B0604020202020204" pitchFamily="34" charset="0"/>
              </a:rPr>
              <a:t>&gt;</a:t>
            </a:r>
            <a:r>
              <a:rPr lang="en-US" sz="1200" b="1" i="1" baseline="-25000" dirty="0" smtClean="0">
                <a:solidFill>
                  <a:schemeClr val="tx1"/>
                </a:solidFill>
                <a:latin typeface="Arial" panose="020B0604020202020204" pitchFamily="34" charset="0"/>
                <a:cs typeface="Arial" panose="020B0604020202020204" pitchFamily="34" charset="0"/>
              </a:rPr>
              <a:t> </a:t>
            </a:r>
            <a:r>
              <a:rPr lang="en-US" sz="1200" b="1" i="1" dirty="0">
                <a:solidFill>
                  <a:schemeClr val="tx1"/>
                </a:solidFill>
                <a:latin typeface="Arial" panose="020B0604020202020204" pitchFamily="34" charset="0"/>
                <a:cs typeface="Arial" panose="020B0604020202020204" pitchFamily="34" charset="0"/>
              </a:rPr>
              <a:t>F</a:t>
            </a:r>
            <a:r>
              <a:rPr lang="en-US" sz="1200" b="1" i="1" baseline="-25000" dirty="0" smtClean="0">
                <a:solidFill>
                  <a:schemeClr val="tx1"/>
                </a:solidFill>
                <a:latin typeface="Arial" panose="020B0604020202020204" pitchFamily="34" charset="0"/>
                <a:cs typeface="Arial" panose="020B0604020202020204" pitchFamily="34" charset="0"/>
              </a:rPr>
              <a:t>2  </a:t>
            </a:r>
            <a:r>
              <a:rPr lang="en-US" sz="1200" b="1" i="1" dirty="0" smtClean="0">
                <a:solidFill>
                  <a:schemeClr val="tx1"/>
                </a:solidFill>
                <a:latin typeface="Arial" panose="020B0604020202020204" pitchFamily="34" charset="0"/>
                <a:cs typeface="Arial" panose="020B0604020202020204" pitchFamily="34" charset="0"/>
              </a:rPr>
              <a:t>and n-butane (30.2</a:t>
            </a:r>
            <a:r>
              <a:rPr lang="en-US" sz="1200" b="1" i="1" dirty="0">
                <a:solidFill>
                  <a:schemeClr val="tx1"/>
                </a:solidFill>
                <a:latin typeface="Arial" panose="020B0604020202020204" pitchFamily="34" charset="0"/>
                <a:cs typeface="Arial" panose="020B0604020202020204" pitchFamily="34" charset="0"/>
              </a:rPr>
              <a:t>°</a:t>
            </a:r>
            <a:r>
              <a:rPr lang="en-US" sz="1200" b="1" i="1" dirty="0" smtClean="0">
                <a:solidFill>
                  <a:schemeClr val="tx1"/>
                </a:solidFill>
                <a:latin typeface="Arial" panose="020B0604020202020204" pitchFamily="34" charset="0"/>
                <a:cs typeface="Arial" panose="020B0604020202020204" pitchFamily="34" charset="0"/>
              </a:rPr>
              <a:t> C) has a higher boiling point than </a:t>
            </a:r>
            <a:r>
              <a:rPr lang="en-US" sz="1200" b="1" i="1" dirty="0" err="1" smtClean="0">
                <a:solidFill>
                  <a:schemeClr val="tx1"/>
                </a:solidFill>
                <a:latin typeface="Arial" panose="020B0604020202020204" pitchFamily="34" charset="0"/>
                <a:cs typeface="Arial" panose="020B0604020202020204" pitchFamily="34" charset="0"/>
              </a:rPr>
              <a:t>isobutane</a:t>
            </a:r>
            <a:r>
              <a:rPr lang="en-US" sz="1200" b="1" i="1" dirty="0" smtClean="0">
                <a:solidFill>
                  <a:schemeClr val="tx1"/>
                </a:solidFill>
                <a:latin typeface="Arial" panose="020B0604020202020204" pitchFamily="34" charset="0"/>
                <a:cs typeface="Arial" panose="020B0604020202020204" pitchFamily="34" charset="0"/>
              </a:rPr>
              <a:t> (-11 </a:t>
            </a:r>
            <a:r>
              <a:rPr lang="en-US" sz="1200" b="1" i="1" dirty="0">
                <a:solidFill>
                  <a:schemeClr val="tx1"/>
                </a:solidFill>
                <a:latin typeface="Arial" panose="020B0604020202020204" pitchFamily="34" charset="0"/>
                <a:cs typeface="Arial" panose="020B0604020202020204" pitchFamily="34" charset="0"/>
              </a:rPr>
              <a:t>°</a:t>
            </a:r>
            <a:r>
              <a:rPr lang="en-US" sz="1200" b="1" i="1" dirty="0" smtClean="0">
                <a:solidFill>
                  <a:schemeClr val="tx1"/>
                </a:solidFill>
                <a:latin typeface="Arial" panose="020B0604020202020204" pitchFamily="34" charset="0"/>
                <a:cs typeface="Arial" panose="020B0604020202020204" pitchFamily="34" charset="0"/>
              </a:rPr>
              <a:t>C). All substances have dispersion forces, as all electron clouds distort. </a:t>
            </a:r>
            <a:r>
              <a:rPr lang="en-US" sz="1200" dirty="0" smtClean="0">
                <a:solidFill>
                  <a:schemeClr val="tx1"/>
                </a:solidFill>
                <a:latin typeface="Arial" panose="020B0604020202020204" pitchFamily="34" charset="0"/>
                <a:cs typeface="Arial" panose="020B0604020202020204" pitchFamily="34" charset="0"/>
              </a:rPr>
              <a:t>Nonpolar molecules and atoms have only dispersion forces, as they have no permanent dipoles.</a:t>
            </a:r>
          </a:p>
          <a:p>
            <a:pPr marL="342900" indent="-342900">
              <a:spcBef>
                <a:spcPts val="600"/>
              </a:spcBef>
              <a:buAutoNum type="arabicPeriod"/>
            </a:pPr>
            <a:r>
              <a:rPr lang="en-US" sz="1200" b="1" dirty="0" smtClean="0">
                <a:solidFill>
                  <a:schemeClr val="tx1"/>
                </a:solidFill>
                <a:latin typeface="Arial" panose="020B0604020202020204" pitchFamily="34" charset="0"/>
                <a:cs typeface="Arial" panose="020B0604020202020204" pitchFamily="34" charset="0"/>
              </a:rPr>
              <a:t>Dipole- Induced Dipole</a:t>
            </a:r>
            <a:r>
              <a:rPr lang="en-US" sz="1200" dirty="0" smtClean="0">
                <a:solidFill>
                  <a:schemeClr val="tx1"/>
                </a:solidFill>
                <a:latin typeface="Arial" panose="020B0604020202020204" pitchFamily="34" charset="0"/>
                <a:cs typeface="Arial" panose="020B0604020202020204" pitchFamily="34" charset="0"/>
              </a:rPr>
              <a:t>: Occurs between a polar molecule (</a:t>
            </a:r>
            <a:r>
              <a:rPr lang="en-US" sz="1200" dirty="0" err="1" smtClean="0">
                <a:solidFill>
                  <a:schemeClr val="tx1"/>
                </a:solidFill>
                <a:latin typeface="Arial" panose="020B0604020202020204" pitchFamily="34" charset="0"/>
                <a:cs typeface="Arial" panose="020B0604020202020204" pitchFamily="34" charset="0"/>
              </a:rPr>
              <a:t>HCl</a:t>
            </a:r>
            <a:r>
              <a:rPr lang="en-US" sz="1200" dirty="0" smtClean="0">
                <a:solidFill>
                  <a:schemeClr val="tx1"/>
                </a:solidFill>
                <a:latin typeface="Arial" panose="020B0604020202020204" pitchFamily="34" charset="0"/>
                <a:cs typeface="Arial" panose="020B0604020202020204" pitchFamily="34" charset="0"/>
              </a:rPr>
              <a:t>) and a nonpolar molecule. (Cl</a:t>
            </a:r>
            <a:r>
              <a:rPr lang="en-US" sz="1200" baseline="-25000" dirty="0" smtClean="0">
                <a:solidFill>
                  <a:schemeClr val="tx1"/>
                </a:solidFill>
                <a:latin typeface="Arial" panose="020B0604020202020204" pitchFamily="34" charset="0"/>
                <a:cs typeface="Arial" panose="020B0604020202020204" pitchFamily="34" charset="0"/>
              </a:rPr>
              <a:t>2</a:t>
            </a:r>
            <a:r>
              <a:rPr lang="en-US" sz="1200" dirty="0" smtClean="0">
                <a:solidFill>
                  <a:schemeClr val="tx1"/>
                </a:solidFill>
                <a:latin typeface="Arial" panose="020B0604020202020204" pitchFamily="34" charset="0"/>
                <a:cs typeface="Arial" panose="020B0604020202020204" pitchFamily="34" charset="0"/>
              </a:rPr>
              <a:t>) The nonpolar molecule’s cloud distorts when affected by a dipole.</a:t>
            </a:r>
          </a:p>
          <a:p>
            <a:pPr marL="342900" indent="-342900">
              <a:spcBef>
                <a:spcPts val="600"/>
              </a:spcBef>
              <a:buAutoNum type="arabicPeriod"/>
            </a:pPr>
            <a:r>
              <a:rPr lang="en-US" sz="1200" b="1" dirty="0" smtClean="0">
                <a:solidFill>
                  <a:schemeClr val="tx1"/>
                </a:solidFill>
                <a:latin typeface="Arial" panose="020B0604020202020204" pitchFamily="34" charset="0"/>
                <a:cs typeface="Arial" panose="020B0604020202020204" pitchFamily="34" charset="0"/>
              </a:rPr>
              <a:t>Dipole-Dipole:</a:t>
            </a:r>
            <a:r>
              <a:rPr lang="en-US" sz="1200" dirty="0" smtClean="0">
                <a:solidFill>
                  <a:schemeClr val="tx1"/>
                </a:solidFill>
                <a:latin typeface="Arial" panose="020B0604020202020204" pitchFamily="34" charset="0"/>
                <a:cs typeface="Arial" panose="020B0604020202020204" pitchFamily="34" charset="0"/>
              </a:rPr>
              <a:t> Occurs between 2 polar molecules. (</a:t>
            </a:r>
            <a:r>
              <a:rPr lang="en-US" sz="1200" dirty="0" err="1" smtClean="0">
                <a:solidFill>
                  <a:schemeClr val="tx1"/>
                </a:solidFill>
                <a:latin typeface="Arial" panose="020B0604020202020204" pitchFamily="34" charset="0"/>
                <a:cs typeface="Arial" panose="020B0604020202020204" pitchFamily="34" charset="0"/>
              </a:rPr>
              <a:t>HCl-HCl</a:t>
            </a:r>
            <a:r>
              <a:rPr lang="en-US" sz="1200" dirty="0" smtClean="0">
                <a:solidFill>
                  <a:schemeClr val="tx1"/>
                </a:solidFill>
                <a:latin typeface="Arial" panose="020B0604020202020204" pitchFamily="34" charset="0"/>
                <a:cs typeface="Arial" panose="020B0604020202020204" pitchFamily="34" charset="0"/>
              </a:rPr>
              <a:t>)</a:t>
            </a:r>
          </a:p>
          <a:p>
            <a:pPr marL="342900" indent="-342900">
              <a:spcBef>
                <a:spcPts val="600"/>
              </a:spcBef>
              <a:buAutoNum type="arabicPeriod"/>
            </a:pPr>
            <a:r>
              <a:rPr lang="en-US" sz="1200" b="1" dirty="0" smtClean="0">
                <a:solidFill>
                  <a:schemeClr val="tx1"/>
                </a:solidFill>
                <a:latin typeface="Arial" panose="020B0604020202020204" pitchFamily="34" charset="0"/>
                <a:cs typeface="Arial" panose="020B0604020202020204" pitchFamily="34" charset="0"/>
              </a:rPr>
              <a:t>Hydrogen Bond</a:t>
            </a:r>
            <a:r>
              <a:rPr lang="en-US" sz="1200" dirty="0" smtClean="0">
                <a:solidFill>
                  <a:schemeClr val="tx1"/>
                </a:solidFill>
                <a:latin typeface="Arial" panose="020B0604020202020204" pitchFamily="34" charset="0"/>
                <a:cs typeface="Arial" panose="020B0604020202020204" pitchFamily="34" charset="0"/>
              </a:rPr>
              <a:t>: An extreme case of Dipole – Dipole. Occurs between molecules containing a H covalently  bonded to F,O, or N. The </a:t>
            </a:r>
            <a:r>
              <a:rPr lang="en-US" sz="1200" b="1" i="1" dirty="0" smtClean="0">
                <a:solidFill>
                  <a:schemeClr val="tx1"/>
                </a:solidFill>
                <a:latin typeface="Arial" panose="020B0604020202020204" pitchFamily="34" charset="0"/>
                <a:cs typeface="Arial" panose="020B0604020202020204" pitchFamily="34" charset="0"/>
              </a:rPr>
              <a:t>“bond” </a:t>
            </a:r>
            <a:r>
              <a:rPr lang="en-US" sz="1200" dirty="0" smtClean="0">
                <a:solidFill>
                  <a:schemeClr val="tx1"/>
                </a:solidFill>
                <a:latin typeface="Arial" panose="020B0604020202020204" pitchFamily="34" charset="0"/>
                <a:cs typeface="Arial" panose="020B0604020202020204" pitchFamily="34" charset="0"/>
              </a:rPr>
              <a:t>occurs between the lone pair of F, O, or N, and the H which is attached to one of those elements.</a:t>
            </a:r>
          </a:p>
          <a:p>
            <a:pPr marL="342900" indent="-342900">
              <a:buAutoNum type="arabicPeriod"/>
            </a:pPr>
            <a:endParaRPr lang="en-US" sz="1400" dirty="0" smtClean="0">
              <a:latin typeface="Arial" panose="020B0604020202020204" pitchFamily="34" charset="0"/>
              <a:cs typeface="Arial" panose="020B0604020202020204" pitchFamily="34" charset="0"/>
            </a:endParaRPr>
          </a:p>
          <a:p>
            <a:pPr marL="342900" indent="-342900">
              <a:buAutoNum type="arabicPeriod"/>
            </a:pPr>
            <a:endParaRPr lang="en-US" sz="1400" dirty="0" smtClean="0">
              <a:latin typeface="Arial" panose="020B0604020202020204" pitchFamily="34" charset="0"/>
              <a:cs typeface="Arial" panose="020B0604020202020204" pitchFamily="34" charset="0"/>
            </a:endParaRPr>
          </a:p>
          <a:p>
            <a:pPr marL="0" indent="0">
              <a:buNone/>
            </a:pPr>
            <a:endParaRPr lang="en-US" sz="1400" dirty="0" smtClean="0">
              <a:latin typeface="Arial" panose="020B0604020202020204" pitchFamily="34" charset="0"/>
              <a:cs typeface="Arial" panose="020B0604020202020204" pitchFamily="34" charset="0"/>
            </a:endParaRPr>
          </a:p>
          <a:p>
            <a:pPr marL="0" indent="0">
              <a:buNone/>
            </a:pPr>
            <a:endParaRPr lang="en-US" sz="1400" dirty="0" smtClean="0">
              <a:latin typeface="Arial" panose="020B0604020202020204" pitchFamily="34" charset="0"/>
              <a:cs typeface="Arial" panose="020B0604020202020204" pitchFamily="34" charset="0"/>
            </a:endParaRPr>
          </a:p>
        </p:txBody>
      </p:sp>
      <p:sp>
        <p:nvSpPr>
          <p:cNvPr id="10" name="TextBox 9"/>
          <p:cNvSpPr txBox="1"/>
          <p:nvPr/>
        </p:nvSpPr>
        <p:spPr>
          <a:xfrm>
            <a:off x="8097582" y="-71136"/>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003213"/>
            <a:ext cx="9144000" cy="830997"/>
          </a:xfrm>
          <a:prstGeom prst="rect">
            <a:avLst/>
          </a:prstGeom>
          <a:noFill/>
        </p:spPr>
        <p:txBody>
          <a:bodyPr wrap="square" rtlCol="0">
            <a:spAutoFit/>
          </a:bodyPr>
          <a:lstStyle/>
          <a:p>
            <a:r>
              <a:rPr lang="en-US" sz="1600" dirty="0" smtClean="0">
                <a:cs typeface="Arial" panose="020B0604020202020204" pitchFamily="34" charset="0"/>
              </a:rPr>
              <a:t>LO 5.9: </a:t>
            </a:r>
            <a:r>
              <a:rPr lang="en-US" sz="1600" dirty="0">
                <a:cs typeface="Arial" panose="020B0604020202020204" pitchFamily="34" charset="0"/>
              </a:rPr>
              <a:t>M</a:t>
            </a:r>
            <a:r>
              <a:rPr lang="en-US" sz="1600" dirty="0" smtClean="0">
                <a:cs typeface="Arial" panose="020B0604020202020204" pitchFamily="34" charset="0"/>
              </a:rPr>
              <a:t>ake claims and/or predictions regarding relative magnitudes of the forces acting within collections of interacting molecules based on the distribution of electrons within the molecules and the types of intermolecular forces through which the molecules interact.</a:t>
            </a:r>
            <a:endParaRPr lang="en-US" sz="1600" dirty="0"/>
          </a:p>
        </p:txBody>
      </p:sp>
      <p:sp>
        <p:nvSpPr>
          <p:cNvPr id="12" name="TextBox 11">
            <a:hlinkClick r:id="rId3"/>
          </p:cNvPr>
          <p:cNvSpPr txBox="1"/>
          <p:nvPr/>
        </p:nvSpPr>
        <p:spPr>
          <a:xfrm>
            <a:off x="8161727" y="1809499"/>
            <a:ext cx="979575" cy="369332"/>
          </a:xfrm>
          <a:prstGeom prst="rect">
            <a:avLst/>
          </a:prstGeom>
          <a:noFill/>
        </p:spPr>
        <p:txBody>
          <a:bodyPr wrap="square" rtlCol="0">
            <a:spAutoFit/>
          </a:bodyPr>
          <a:lstStyle/>
          <a:p>
            <a:r>
              <a:rPr lang="en-US" dirty="0" smtClean="0">
                <a:hlinkClick r:id="rId3"/>
              </a:rPr>
              <a:t>Video</a:t>
            </a:r>
            <a:endParaRPr lang="en-US" dirty="0"/>
          </a:p>
        </p:txBody>
      </p:sp>
      <p:pic>
        <p:nvPicPr>
          <p:cNvPr id="5" name="Picture 4"/>
          <p:cNvPicPr>
            <a:picLocks noChangeAspect="1"/>
          </p:cNvPicPr>
          <p:nvPr/>
        </p:nvPicPr>
        <p:blipFill>
          <a:blip r:embed="rId4"/>
          <a:stretch>
            <a:fillRect/>
          </a:stretch>
        </p:blipFill>
        <p:spPr>
          <a:xfrm>
            <a:off x="1718167" y="4991169"/>
            <a:ext cx="2175317" cy="756226"/>
          </a:xfrm>
          <a:prstGeom prst="rect">
            <a:avLst/>
          </a:prstGeom>
        </p:spPr>
      </p:pic>
      <p:pic>
        <p:nvPicPr>
          <p:cNvPr id="6" name="Picture 5"/>
          <p:cNvPicPr>
            <a:picLocks noChangeAspect="1"/>
          </p:cNvPicPr>
          <p:nvPr/>
        </p:nvPicPr>
        <p:blipFill>
          <a:blip r:embed="rId5"/>
          <a:stretch>
            <a:fillRect/>
          </a:stretch>
        </p:blipFill>
        <p:spPr>
          <a:xfrm>
            <a:off x="7077866" y="4577654"/>
            <a:ext cx="1371224" cy="1281952"/>
          </a:xfrm>
          <a:prstGeom prst="rect">
            <a:avLst/>
          </a:prstGeom>
        </p:spPr>
      </p:pic>
      <p:pic>
        <p:nvPicPr>
          <p:cNvPr id="7" name="Picture 6"/>
          <p:cNvPicPr>
            <a:picLocks noChangeAspect="1"/>
          </p:cNvPicPr>
          <p:nvPr/>
        </p:nvPicPr>
        <p:blipFill>
          <a:blip r:embed="rId6"/>
          <a:stretch>
            <a:fillRect/>
          </a:stretch>
        </p:blipFill>
        <p:spPr>
          <a:xfrm>
            <a:off x="4514757" y="4585362"/>
            <a:ext cx="1585484" cy="1298031"/>
          </a:xfrm>
          <a:prstGeom prst="rect">
            <a:avLst/>
          </a:prstGeom>
        </p:spPr>
      </p:pic>
      <p:sp>
        <p:nvSpPr>
          <p:cNvPr id="4" name="Pentagon 3"/>
          <p:cNvSpPr/>
          <p:nvPr/>
        </p:nvSpPr>
        <p:spPr>
          <a:xfrm>
            <a:off x="47882" y="2499913"/>
            <a:ext cx="1336579" cy="714754"/>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Weaker IMF, Lower Boiling, Higher Vapor Pressure</a:t>
            </a:r>
            <a:endParaRPr lang="en-US" sz="1000" dirty="0"/>
          </a:p>
        </p:txBody>
      </p:sp>
      <p:sp>
        <p:nvSpPr>
          <p:cNvPr id="13" name="Pentagon 12"/>
          <p:cNvSpPr/>
          <p:nvPr/>
        </p:nvSpPr>
        <p:spPr>
          <a:xfrm>
            <a:off x="131299" y="4347601"/>
            <a:ext cx="1337270" cy="837072"/>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Stronger IMF, Higher Boiling, Lower Vapor Pressure</a:t>
            </a:r>
            <a:endParaRPr lang="en-US" sz="1000" dirty="0"/>
          </a:p>
        </p:txBody>
      </p:sp>
    </p:spTree>
    <p:extLst>
      <p:ext uri="{BB962C8B-B14F-4D97-AF65-F5344CB8AC3E}">
        <p14:creationId xmlns:p14="http://schemas.microsoft.com/office/powerpoint/2010/main" val="21128022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 5.9 Practice FRQ</a:t>
            </a:r>
            <a:endParaRPr lang="en-US" dirty="0"/>
          </a:p>
        </p:txBody>
      </p:sp>
      <p:pic>
        <p:nvPicPr>
          <p:cNvPr id="4" name="Content Placeholder 3"/>
          <p:cNvPicPr>
            <a:picLocks noGrp="1" noChangeAspect="1"/>
          </p:cNvPicPr>
          <p:nvPr>
            <p:ph idx="1"/>
          </p:nvPr>
        </p:nvPicPr>
        <p:blipFill>
          <a:blip r:embed="rId2"/>
          <a:stretch>
            <a:fillRect/>
          </a:stretch>
        </p:blipFill>
        <p:spPr>
          <a:xfrm>
            <a:off x="361320" y="1350169"/>
            <a:ext cx="7830619" cy="2523331"/>
          </a:xfrm>
          <a:prstGeom prst="rect">
            <a:avLst/>
          </a:prstGeom>
        </p:spPr>
      </p:pic>
      <p:pic>
        <p:nvPicPr>
          <p:cNvPr id="5" name="Picture 4"/>
          <p:cNvPicPr>
            <a:picLocks noChangeAspect="1"/>
          </p:cNvPicPr>
          <p:nvPr/>
        </p:nvPicPr>
        <p:blipFill>
          <a:blip r:embed="rId3"/>
          <a:stretch>
            <a:fillRect/>
          </a:stretch>
        </p:blipFill>
        <p:spPr>
          <a:xfrm>
            <a:off x="1006783" y="3924300"/>
            <a:ext cx="6891029" cy="2933700"/>
          </a:xfrm>
          <a:prstGeom prst="rect">
            <a:avLst/>
          </a:prstGeom>
        </p:spPr>
      </p:pic>
      <p:sp>
        <p:nvSpPr>
          <p:cNvPr id="6" name="Rectangle 5"/>
          <p:cNvSpPr/>
          <p:nvPr/>
        </p:nvSpPr>
        <p:spPr>
          <a:xfrm>
            <a:off x="1006783" y="3924300"/>
            <a:ext cx="7048004" cy="2819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Reveal Answer</a:t>
            </a:r>
            <a:endParaRPr lang="en-US" dirty="0"/>
          </a:p>
        </p:txBody>
      </p:sp>
    </p:spTree>
    <p:extLst>
      <p:ext uri="{BB962C8B-B14F-4D97-AF65-F5344CB8AC3E}">
        <p14:creationId xmlns:p14="http://schemas.microsoft.com/office/powerpoint/2010/main" val="122563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3532164" y="1947163"/>
            <a:ext cx="5701742" cy="3141337"/>
          </a:xfrm>
          <a:prstGeom prst="rect">
            <a:avLst/>
          </a:prstGeom>
        </p:spPr>
      </p:pic>
      <p:pic>
        <p:nvPicPr>
          <p:cNvPr id="10" name="Content Placeholder 9"/>
          <p:cNvPicPr>
            <a:picLocks noGrp="1" noChangeAspect="1"/>
          </p:cNvPicPr>
          <p:nvPr>
            <p:ph sz="half" idx="1"/>
          </p:nvPr>
        </p:nvPicPr>
        <p:blipFill>
          <a:blip r:embed="rId3"/>
          <a:stretch>
            <a:fillRect/>
          </a:stretch>
        </p:blipFill>
        <p:spPr>
          <a:xfrm>
            <a:off x="27235" y="18924"/>
            <a:ext cx="2667000" cy="1685925"/>
          </a:xfrm>
          <a:prstGeom prst="rect">
            <a:avLst/>
          </a:prstGeom>
        </p:spPr>
      </p:pic>
      <p:sp>
        <p:nvSpPr>
          <p:cNvPr id="4" name="Title 3"/>
          <p:cNvSpPr>
            <a:spLocks noGrp="1"/>
          </p:cNvSpPr>
          <p:nvPr>
            <p:ph type="title"/>
          </p:nvPr>
        </p:nvSpPr>
        <p:spPr/>
        <p:txBody>
          <a:bodyPr/>
          <a:lstStyle/>
          <a:p>
            <a:r>
              <a:rPr lang="en-US" dirty="0"/>
              <a:t>	</a:t>
            </a:r>
            <a:r>
              <a:rPr lang="en-US" dirty="0" smtClean="0"/>
              <a:t>			     Inter vs Intra</a:t>
            </a:r>
            <a:br>
              <a:rPr lang="en-US" dirty="0" smtClean="0"/>
            </a:br>
            <a:r>
              <a:rPr lang="en-US" dirty="0" smtClean="0"/>
              <a:t>                        Chemical vs. Physical</a:t>
            </a:r>
            <a:endParaRPr lang="en-US" dirty="0"/>
          </a:p>
        </p:txBody>
      </p:sp>
      <p:sp>
        <p:nvSpPr>
          <p:cNvPr id="2" name="Content Placeholder 1"/>
          <p:cNvSpPr>
            <a:spLocks noGrp="1"/>
          </p:cNvSpPr>
          <p:nvPr>
            <p:ph sz="half" idx="2"/>
          </p:nvPr>
        </p:nvSpPr>
        <p:spPr>
          <a:xfrm>
            <a:off x="3604437" y="1985963"/>
            <a:ext cx="4791937" cy="4140200"/>
          </a:xfrm>
        </p:spPr>
        <p:txBody>
          <a:bodyPr>
            <a:normAutofit/>
          </a:bodyPr>
          <a:lstStyle/>
          <a:p>
            <a:pPr marL="0" indent="0">
              <a:buNone/>
            </a:pPr>
            <a:endParaRPr lang="en-US" dirty="0" smtClean="0"/>
          </a:p>
          <a:p>
            <a:pPr marL="0" indent="0">
              <a:buNone/>
            </a:pPr>
            <a:endParaRPr lang="en-US" dirty="0" smtClean="0"/>
          </a:p>
          <a:p>
            <a:pPr marL="0" indent="0">
              <a:buNone/>
            </a:pPr>
            <a:endParaRPr lang="en-US" dirty="0" smtClean="0"/>
          </a:p>
          <a:p>
            <a:endParaRPr lang="en-US" dirty="0"/>
          </a:p>
          <a:p>
            <a:endParaRPr lang="en-US" dirty="0" smtClean="0"/>
          </a:p>
          <a:p>
            <a:endParaRPr lang="en-US" dirty="0"/>
          </a:p>
          <a:p>
            <a:pPr marL="0" indent="0">
              <a:buNone/>
            </a:pPr>
            <a:endParaRPr lang="en-US" dirty="0" smtClean="0"/>
          </a:p>
          <a:p>
            <a:pPr marL="0" indent="0">
              <a:buNone/>
            </a:pP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5907697"/>
            <a:ext cx="9144000" cy="1200329"/>
          </a:xfrm>
          <a:prstGeom prst="rect">
            <a:avLst/>
          </a:prstGeom>
          <a:noFill/>
        </p:spPr>
        <p:txBody>
          <a:bodyPr wrap="square" rtlCol="0">
            <a:spAutoFit/>
          </a:bodyPr>
          <a:lstStyle/>
          <a:p>
            <a:r>
              <a:rPr lang="en-US" dirty="0" smtClean="0"/>
              <a:t>LO 5.10: The </a:t>
            </a:r>
            <a:r>
              <a:rPr lang="en-US" dirty="0"/>
              <a:t>student can support the claim about whether a process is a chemical or physical change (or may be classified as both) based on whether the process involves changes in intramolecular versus intermolecular interactions. </a:t>
            </a:r>
            <a:r>
              <a:rPr lang="en-US" dirty="0" smtClean="0"/>
              <a:t>															</a:t>
            </a:r>
            <a:endParaRPr lang="en-US" dirty="0"/>
          </a:p>
        </p:txBody>
      </p:sp>
      <p:sp>
        <p:nvSpPr>
          <p:cNvPr id="9" name="TextBox 8"/>
          <p:cNvSpPr txBox="1"/>
          <p:nvPr/>
        </p:nvSpPr>
        <p:spPr>
          <a:xfrm>
            <a:off x="8136069" y="134112"/>
            <a:ext cx="979575" cy="1200329"/>
          </a:xfrm>
          <a:prstGeom prst="rect">
            <a:avLst/>
          </a:prstGeom>
          <a:noFill/>
        </p:spPr>
        <p:txBody>
          <a:bodyPr wrap="square" rtlCol="0">
            <a:spAutoFit/>
          </a:bodyPr>
          <a:lstStyle/>
          <a:p>
            <a:r>
              <a:rPr lang="en-US" dirty="0" smtClean="0">
                <a:hlinkClick r:id="rId4"/>
              </a:rPr>
              <a:t>Source</a:t>
            </a:r>
            <a:endParaRPr lang="en-US" dirty="0" smtClean="0"/>
          </a:p>
          <a:p>
            <a:r>
              <a:rPr lang="en-US" dirty="0" smtClean="0">
                <a:hlinkClick r:id="rId5"/>
              </a:rPr>
              <a:t>Source</a:t>
            </a:r>
            <a:endParaRPr lang="en-US" dirty="0" smtClean="0"/>
          </a:p>
          <a:p>
            <a:r>
              <a:rPr lang="en-US" dirty="0" smtClean="0">
                <a:hlinkClick r:id="rId6"/>
              </a:rPr>
              <a:t>Source</a:t>
            </a:r>
            <a:endParaRPr lang="en-US" dirty="0" smtClean="0"/>
          </a:p>
          <a:p>
            <a:r>
              <a:rPr lang="en-US" dirty="0" smtClean="0">
                <a:hlinkClick r:id="rId7"/>
              </a:rPr>
              <a:t>Source</a:t>
            </a:r>
            <a:endParaRPr lang="en-US" dirty="0"/>
          </a:p>
        </p:txBody>
      </p:sp>
      <p:sp>
        <p:nvSpPr>
          <p:cNvPr id="11" name="TextBox 10"/>
          <p:cNvSpPr txBox="1"/>
          <p:nvPr/>
        </p:nvSpPr>
        <p:spPr>
          <a:xfrm>
            <a:off x="8129329" y="1216900"/>
            <a:ext cx="894959" cy="369332"/>
          </a:xfrm>
          <a:prstGeom prst="rect">
            <a:avLst/>
          </a:prstGeom>
          <a:noFill/>
        </p:spPr>
        <p:txBody>
          <a:bodyPr wrap="square" rtlCol="0">
            <a:spAutoFit/>
          </a:bodyPr>
          <a:lstStyle/>
          <a:p>
            <a:r>
              <a:rPr lang="en-US" dirty="0" smtClean="0">
                <a:hlinkClick r:id="rId8"/>
              </a:rPr>
              <a:t>Video</a:t>
            </a:r>
            <a:endParaRPr lang="en-US" dirty="0"/>
          </a:p>
        </p:txBody>
      </p:sp>
      <p:sp>
        <p:nvSpPr>
          <p:cNvPr id="17" name="TextBox 16"/>
          <p:cNvSpPr txBox="1"/>
          <p:nvPr/>
        </p:nvSpPr>
        <p:spPr>
          <a:xfrm>
            <a:off x="50666" y="886172"/>
            <a:ext cx="3082899" cy="52322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Interstates- Between States</a:t>
            </a:r>
          </a:p>
          <a:p>
            <a:r>
              <a:rPr lang="en-US"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IMF- Between Molecules</a:t>
            </a:r>
            <a:endParaRPr 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Box 2"/>
          <p:cNvSpPr txBox="1"/>
          <p:nvPr/>
        </p:nvSpPr>
        <p:spPr>
          <a:xfrm>
            <a:off x="48434" y="1906052"/>
            <a:ext cx="3855316" cy="1908215"/>
          </a:xfrm>
          <a:prstGeom prst="rect">
            <a:avLst/>
          </a:prstGeom>
          <a:noFill/>
        </p:spPr>
        <p:txBody>
          <a:bodyPr wrap="square" rtlCol="0">
            <a:spAutoFit/>
          </a:bodyPr>
          <a:lstStyle/>
          <a:p>
            <a:r>
              <a:rPr lang="en-US" dirty="0" smtClean="0"/>
              <a:t>Chemical vs. Physical Changes</a:t>
            </a:r>
          </a:p>
          <a:p>
            <a:pPr marL="285750" indent="-285750">
              <a:buFont typeface="Arial" panose="020B0604020202020204" pitchFamily="34" charset="0"/>
              <a:buChar char="•"/>
            </a:pPr>
            <a:r>
              <a:rPr lang="en-US" sz="1400" dirty="0" smtClean="0"/>
              <a:t>A </a:t>
            </a:r>
            <a:r>
              <a:rPr lang="en-US" sz="1400" b="1" dirty="0" smtClean="0"/>
              <a:t>physical change </a:t>
            </a:r>
            <a:r>
              <a:rPr lang="en-US" sz="1400" dirty="0" smtClean="0"/>
              <a:t>doesn’t produce a new substance.  Phase changes are the most common.  It involves IMF changes.</a:t>
            </a:r>
          </a:p>
          <a:p>
            <a:pPr marL="285750" indent="-285750">
              <a:buFont typeface="Arial" panose="020B0604020202020204" pitchFamily="34" charset="0"/>
              <a:buChar char="•"/>
            </a:pPr>
            <a:r>
              <a:rPr lang="en-US" sz="1400" dirty="0" smtClean="0"/>
              <a:t>A </a:t>
            </a:r>
            <a:r>
              <a:rPr lang="en-US" sz="1400" b="1" dirty="0" smtClean="0"/>
              <a:t>chemical change </a:t>
            </a:r>
            <a:r>
              <a:rPr lang="en-US" sz="1400" dirty="0" smtClean="0"/>
              <a:t>produces new substances.  Bonds are broken and new bonds are formed!  The Intra-molecular forces are changed</a:t>
            </a:r>
            <a:r>
              <a:rPr lang="en-US" sz="1600" dirty="0" smtClean="0"/>
              <a:t>.</a:t>
            </a:r>
            <a:endParaRPr lang="en-US" sz="1600" dirty="0"/>
          </a:p>
        </p:txBody>
      </p:sp>
      <p:pic>
        <p:nvPicPr>
          <p:cNvPr id="18" name="Picture 17"/>
          <p:cNvPicPr>
            <a:picLocks noChangeAspect="1"/>
          </p:cNvPicPr>
          <p:nvPr/>
        </p:nvPicPr>
        <p:blipFill>
          <a:blip r:embed="rId9"/>
          <a:stretch>
            <a:fillRect/>
          </a:stretch>
        </p:blipFill>
        <p:spPr>
          <a:xfrm>
            <a:off x="722560" y="4076394"/>
            <a:ext cx="1971675" cy="1181100"/>
          </a:xfrm>
          <a:prstGeom prst="rect">
            <a:avLst/>
          </a:prstGeom>
        </p:spPr>
      </p:pic>
      <p:sp>
        <p:nvSpPr>
          <p:cNvPr id="5" name="TextBox 4"/>
          <p:cNvSpPr txBox="1"/>
          <p:nvPr/>
        </p:nvSpPr>
        <p:spPr>
          <a:xfrm>
            <a:off x="3170008" y="5127300"/>
            <a:ext cx="6063898" cy="646331"/>
          </a:xfrm>
          <a:prstGeom prst="rect">
            <a:avLst/>
          </a:prstGeom>
          <a:noFill/>
        </p:spPr>
        <p:txBody>
          <a:bodyPr wrap="square" rtlCol="0">
            <a:spAutoFit/>
          </a:bodyPr>
          <a:lstStyle/>
          <a:p>
            <a:r>
              <a:rPr lang="en-US" dirty="0" smtClean="0"/>
              <a:t>Strong IMF= High BP, High MP, High viscosity, high surface tension, low vapor pressure!</a:t>
            </a:r>
            <a:endParaRPr lang="en-US" dirty="0"/>
          </a:p>
        </p:txBody>
      </p:sp>
      <p:pic>
        <p:nvPicPr>
          <p:cNvPr id="14" name="Picture 13"/>
          <p:cNvPicPr>
            <a:picLocks noChangeAspect="1"/>
          </p:cNvPicPr>
          <p:nvPr/>
        </p:nvPicPr>
        <p:blipFill>
          <a:blip r:embed="rId10"/>
          <a:stretch>
            <a:fillRect/>
          </a:stretch>
        </p:blipFill>
        <p:spPr>
          <a:xfrm>
            <a:off x="-36880" y="1775345"/>
            <a:ext cx="9270786" cy="3429804"/>
          </a:xfrm>
          <a:prstGeom prst="rect">
            <a:avLst/>
          </a:prstGeom>
        </p:spPr>
      </p:pic>
      <p:pic>
        <p:nvPicPr>
          <p:cNvPr id="6" name="Picture 5"/>
          <p:cNvPicPr>
            <a:picLocks noChangeAspect="1"/>
          </p:cNvPicPr>
          <p:nvPr/>
        </p:nvPicPr>
        <p:blipFill>
          <a:blip r:embed="rId11"/>
          <a:stretch>
            <a:fillRect/>
          </a:stretch>
        </p:blipFill>
        <p:spPr>
          <a:xfrm>
            <a:off x="37716" y="-114695"/>
            <a:ext cx="2619375" cy="1990725"/>
          </a:xfrm>
          <a:prstGeom prst="rect">
            <a:avLst/>
          </a:prstGeom>
        </p:spPr>
      </p:pic>
      <p:sp>
        <p:nvSpPr>
          <p:cNvPr id="16" name="Cloud Callout 15"/>
          <p:cNvSpPr/>
          <p:nvPr/>
        </p:nvSpPr>
        <p:spPr>
          <a:xfrm>
            <a:off x="6343800" y="1598524"/>
            <a:ext cx="2280991" cy="1824690"/>
          </a:xfrm>
          <a:prstGeom prst="cloudCallout">
            <a:avLst>
              <a:gd name="adj1" fmla="val -55787"/>
              <a:gd name="adj2" fmla="val 2177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lumMod val="85000"/>
                  </a:schemeClr>
                </a:solidFill>
              </a:rPr>
              <a:t>Note: this chart is only for comparing substances of </a:t>
            </a:r>
            <a:r>
              <a:rPr lang="en-US" sz="1400" smtClean="0">
                <a:solidFill>
                  <a:schemeClr val="bg1">
                    <a:lumMod val="85000"/>
                  </a:schemeClr>
                </a:solidFill>
              </a:rPr>
              <a:t>similar sizes.</a:t>
            </a:r>
            <a:endParaRPr lang="en-US" sz="1400" dirty="0">
              <a:solidFill>
                <a:schemeClr val="bg1">
                  <a:lumMod val="85000"/>
                </a:schemeClr>
              </a:solidFill>
            </a:endParaRPr>
          </a:p>
        </p:txBody>
      </p:sp>
    </p:spTree>
    <p:extLst>
      <p:ext uri="{BB962C8B-B14F-4D97-AF65-F5344CB8AC3E}">
        <p14:creationId xmlns:p14="http://schemas.microsoft.com/office/powerpoint/2010/main" val="53283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574" y="87219"/>
            <a:ext cx="7556313" cy="763681"/>
          </a:xfrm>
        </p:spPr>
        <p:txBody>
          <a:bodyPr/>
          <a:lstStyle/>
          <a:p>
            <a:r>
              <a:rPr lang="en-US" dirty="0" smtClean="0"/>
              <a:t>LO 5.10 Practice FRQ</a:t>
            </a:r>
            <a:br>
              <a:rPr lang="en-US" dirty="0" smtClean="0"/>
            </a:br>
            <a:r>
              <a:rPr lang="en-US" dirty="0" smtClean="0"/>
              <a:t>from 2013</a:t>
            </a:r>
            <a:endParaRPr lang="en-US" dirty="0"/>
          </a:p>
        </p:txBody>
      </p:sp>
      <p:pic>
        <p:nvPicPr>
          <p:cNvPr id="5" name="Picture 4"/>
          <p:cNvPicPr>
            <a:picLocks noChangeAspect="1"/>
          </p:cNvPicPr>
          <p:nvPr/>
        </p:nvPicPr>
        <p:blipFill>
          <a:blip r:embed="rId2"/>
          <a:stretch>
            <a:fillRect/>
          </a:stretch>
        </p:blipFill>
        <p:spPr>
          <a:xfrm>
            <a:off x="307975" y="1231900"/>
            <a:ext cx="7705726" cy="2354851"/>
          </a:xfrm>
          <a:prstGeom prst="rect">
            <a:avLst/>
          </a:prstGeom>
        </p:spPr>
      </p:pic>
      <p:pic>
        <p:nvPicPr>
          <p:cNvPr id="6" name="Picture 5"/>
          <p:cNvPicPr>
            <a:picLocks noChangeAspect="1"/>
          </p:cNvPicPr>
          <p:nvPr/>
        </p:nvPicPr>
        <p:blipFill>
          <a:blip r:embed="rId3"/>
          <a:stretch>
            <a:fillRect/>
          </a:stretch>
        </p:blipFill>
        <p:spPr>
          <a:xfrm>
            <a:off x="1217229" y="3388314"/>
            <a:ext cx="7926771" cy="763588"/>
          </a:xfrm>
          <a:prstGeom prst="rect">
            <a:avLst/>
          </a:prstGeom>
        </p:spPr>
      </p:pic>
      <p:pic>
        <p:nvPicPr>
          <p:cNvPr id="7" name="Picture 6"/>
          <p:cNvPicPr>
            <a:picLocks noChangeAspect="1"/>
          </p:cNvPicPr>
          <p:nvPr/>
        </p:nvPicPr>
        <p:blipFill>
          <a:blip r:embed="rId4"/>
          <a:stretch>
            <a:fillRect/>
          </a:stretch>
        </p:blipFill>
        <p:spPr>
          <a:xfrm>
            <a:off x="588962" y="4151902"/>
            <a:ext cx="5572125" cy="1809750"/>
          </a:xfrm>
          <a:prstGeom prst="rect">
            <a:avLst/>
          </a:prstGeom>
        </p:spPr>
      </p:pic>
      <p:pic>
        <p:nvPicPr>
          <p:cNvPr id="8" name="Picture 7"/>
          <p:cNvPicPr>
            <a:picLocks noChangeAspect="1"/>
          </p:cNvPicPr>
          <p:nvPr/>
        </p:nvPicPr>
        <p:blipFill>
          <a:blip r:embed="rId5"/>
          <a:stretch>
            <a:fillRect/>
          </a:stretch>
        </p:blipFill>
        <p:spPr>
          <a:xfrm>
            <a:off x="855662" y="6027328"/>
            <a:ext cx="6624638" cy="627373"/>
          </a:xfrm>
          <a:prstGeom prst="rect">
            <a:avLst/>
          </a:prstGeom>
        </p:spPr>
      </p:pic>
    </p:spTree>
    <p:extLst>
      <p:ext uri="{BB962C8B-B14F-4D97-AF65-F5344CB8AC3E}">
        <p14:creationId xmlns:p14="http://schemas.microsoft.com/office/powerpoint/2010/main" val="4340972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646206"/>
          </a:xfrm>
        </p:spPr>
        <p:txBody>
          <a:bodyPr/>
          <a:lstStyle/>
          <a:p>
            <a:r>
              <a:rPr lang="en-US" dirty="0" smtClean="0"/>
              <a:t>FRQ </a:t>
            </a:r>
            <a:r>
              <a:rPr lang="en-US" dirty="0" err="1" smtClean="0"/>
              <a:t>cont</a:t>
            </a:r>
            <a:r>
              <a:rPr lang="en-US" dirty="0" smtClean="0"/>
              <a:t>…</a:t>
            </a:r>
            <a:endParaRPr lang="en-US" dirty="0"/>
          </a:p>
        </p:txBody>
      </p:sp>
      <p:pic>
        <p:nvPicPr>
          <p:cNvPr id="5" name="Picture 4"/>
          <p:cNvPicPr>
            <a:picLocks noChangeAspect="1"/>
          </p:cNvPicPr>
          <p:nvPr/>
        </p:nvPicPr>
        <p:blipFill>
          <a:blip r:embed="rId2"/>
          <a:stretch>
            <a:fillRect/>
          </a:stretch>
        </p:blipFill>
        <p:spPr>
          <a:xfrm>
            <a:off x="133350" y="1176566"/>
            <a:ext cx="8782050" cy="836386"/>
          </a:xfrm>
          <a:prstGeom prst="rect">
            <a:avLst/>
          </a:prstGeom>
        </p:spPr>
      </p:pic>
      <p:pic>
        <p:nvPicPr>
          <p:cNvPr id="6" name="Picture 5"/>
          <p:cNvPicPr>
            <a:picLocks noChangeAspect="1"/>
          </p:cNvPicPr>
          <p:nvPr/>
        </p:nvPicPr>
        <p:blipFill>
          <a:blip r:embed="rId3"/>
          <a:stretch>
            <a:fillRect/>
          </a:stretch>
        </p:blipFill>
        <p:spPr>
          <a:xfrm>
            <a:off x="279400" y="2089380"/>
            <a:ext cx="8128000" cy="4241209"/>
          </a:xfrm>
          <a:prstGeom prst="rect">
            <a:avLst/>
          </a:prstGeom>
        </p:spPr>
      </p:pic>
    </p:spTree>
    <p:extLst>
      <p:ext uri="{BB962C8B-B14F-4D97-AF65-F5344CB8AC3E}">
        <p14:creationId xmlns:p14="http://schemas.microsoft.com/office/powerpoint/2010/main" val="8697587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633506"/>
          </a:xfrm>
        </p:spPr>
        <p:txBody>
          <a:bodyPr/>
          <a:lstStyle/>
          <a:p>
            <a:r>
              <a:rPr lang="en-US" dirty="0" smtClean="0"/>
              <a:t>FRQ Answers 2013</a:t>
            </a:r>
            <a:endParaRPr lang="en-US" dirty="0"/>
          </a:p>
        </p:txBody>
      </p:sp>
      <p:pic>
        <p:nvPicPr>
          <p:cNvPr id="5" name="Picture 4"/>
          <p:cNvPicPr>
            <a:picLocks noChangeAspect="1"/>
          </p:cNvPicPr>
          <p:nvPr/>
        </p:nvPicPr>
        <p:blipFill>
          <a:blip r:embed="rId2"/>
          <a:stretch>
            <a:fillRect/>
          </a:stretch>
        </p:blipFill>
        <p:spPr>
          <a:xfrm>
            <a:off x="0" y="1181099"/>
            <a:ext cx="6581775" cy="2085975"/>
          </a:xfrm>
          <a:prstGeom prst="rect">
            <a:avLst/>
          </a:prstGeom>
        </p:spPr>
      </p:pic>
      <p:pic>
        <p:nvPicPr>
          <p:cNvPr id="6" name="Picture 5"/>
          <p:cNvPicPr>
            <a:picLocks noChangeAspect="1"/>
          </p:cNvPicPr>
          <p:nvPr/>
        </p:nvPicPr>
        <p:blipFill>
          <a:blip r:embed="rId3"/>
          <a:stretch>
            <a:fillRect/>
          </a:stretch>
        </p:blipFill>
        <p:spPr>
          <a:xfrm>
            <a:off x="6010275" y="1273175"/>
            <a:ext cx="3133725" cy="1885950"/>
          </a:xfrm>
          <a:prstGeom prst="rect">
            <a:avLst/>
          </a:prstGeom>
        </p:spPr>
      </p:pic>
      <p:pic>
        <p:nvPicPr>
          <p:cNvPr id="7" name="Picture 6"/>
          <p:cNvPicPr>
            <a:picLocks noChangeAspect="1"/>
          </p:cNvPicPr>
          <p:nvPr/>
        </p:nvPicPr>
        <p:blipFill>
          <a:blip r:embed="rId4"/>
          <a:stretch>
            <a:fillRect/>
          </a:stretch>
        </p:blipFill>
        <p:spPr>
          <a:xfrm>
            <a:off x="0" y="3082926"/>
            <a:ext cx="6296025" cy="1676400"/>
          </a:xfrm>
          <a:prstGeom prst="rect">
            <a:avLst/>
          </a:prstGeom>
        </p:spPr>
      </p:pic>
      <p:pic>
        <p:nvPicPr>
          <p:cNvPr id="8" name="Picture 7"/>
          <p:cNvPicPr>
            <a:picLocks noChangeAspect="1"/>
          </p:cNvPicPr>
          <p:nvPr/>
        </p:nvPicPr>
        <p:blipFill>
          <a:blip r:embed="rId5"/>
          <a:stretch>
            <a:fillRect/>
          </a:stretch>
        </p:blipFill>
        <p:spPr>
          <a:xfrm>
            <a:off x="47624" y="4759326"/>
            <a:ext cx="6486525" cy="1200150"/>
          </a:xfrm>
          <a:prstGeom prst="rect">
            <a:avLst/>
          </a:prstGeom>
        </p:spPr>
      </p:pic>
      <p:pic>
        <p:nvPicPr>
          <p:cNvPr id="9" name="Picture 8"/>
          <p:cNvPicPr>
            <a:picLocks noChangeAspect="1"/>
          </p:cNvPicPr>
          <p:nvPr/>
        </p:nvPicPr>
        <p:blipFill>
          <a:blip r:embed="rId6"/>
          <a:stretch>
            <a:fillRect/>
          </a:stretch>
        </p:blipFill>
        <p:spPr>
          <a:xfrm>
            <a:off x="0" y="5934075"/>
            <a:ext cx="6324600" cy="923925"/>
          </a:xfrm>
          <a:prstGeom prst="rect">
            <a:avLst/>
          </a:prstGeom>
        </p:spPr>
      </p:pic>
    </p:spTree>
    <p:extLst>
      <p:ext uri="{BB962C8B-B14F-4D97-AF65-F5344CB8AC3E}">
        <p14:creationId xmlns:p14="http://schemas.microsoft.com/office/powerpoint/2010/main" val="1144454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6638" y="163262"/>
            <a:ext cx="8028326" cy="1116106"/>
          </a:xfrm>
        </p:spPr>
        <p:txBody>
          <a:bodyPr/>
          <a:lstStyle/>
          <a:p>
            <a:r>
              <a:rPr lang="en-US" dirty="0" smtClean="0"/>
              <a:t>IMF and Biological/Large Molecules</a:t>
            </a:r>
            <a:endParaRPr lang="en-US" dirty="0"/>
          </a:p>
        </p:txBody>
      </p:sp>
      <p:pic>
        <p:nvPicPr>
          <p:cNvPr id="3" name="Content Placeholder 2"/>
          <p:cNvPicPr>
            <a:picLocks noGrp="1" noChangeAspect="1"/>
          </p:cNvPicPr>
          <p:nvPr>
            <p:ph sz="half" idx="2"/>
          </p:nvPr>
        </p:nvPicPr>
        <p:blipFill>
          <a:blip r:embed="rId2"/>
          <a:stretch>
            <a:fillRect/>
          </a:stretch>
        </p:blipFill>
        <p:spPr>
          <a:xfrm>
            <a:off x="3993047" y="2288962"/>
            <a:ext cx="5110105" cy="3173797"/>
          </a:xfrm>
          <a:prstGeom prst="rect">
            <a:avLst/>
          </a:prstGeom>
        </p:spPr>
      </p:pic>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r>
              <a:rPr lang="en-US" dirty="0" smtClean="0"/>
              <a:t>  </a:t>
            </a:r>
            <a:endParaRPr lang="en-US" dirty="0"/>
          </a:p>
        </p:txBody>
      </p:sp>
      <p:sp>
        <p:nvSpPr>
          <p:cNvPr id="8" name="TextBox 7"/>
          <p:cNvSpPr txBox="1"/>
          <p:nvPr/>
        </p:nvSpPr>
        <p:spPr>
          <a:xfrm>
            <a:off x="0" y="5842572"/>
            <a:ext cx="9144000" cy="1200329"/>
          </a:xfrm>
          <a:prstGeom prst="rect">
            <a:avLst/>
          </a:prstGeom>
          <a:noFill/>
        </p:spPr>
        <p:txBody>
          <a:bodyPr wrap="square" rtlCol="0">
            <a:spAutoFit/>
          </a:bodyPr>
          <a:lstStyle/>
          <a:p>
            <a:r>
              <a:rPr lang="en-US" dirty="0" smtClean="0"/>
              <a:t>LO 5.11: The </a:t>
            </a:r>
            <a:r>
              <a:rPr lang="en-US" dirty="0"/>
              <a:t>student is able to identify the noncovalent interactions within and between large molecules, and/or connect the shape and function of the large molecule to the presence and magnitude of these interactions</a:t>
            </a:r>
            <a:r>
              <a:rPr lang="en-US" dirty="0" smtClean="0"/>
              <a:t>.															</a:t>
            </a:r>
            <a:endParaRPr lang="en-US" dirty="0"/>
          </a:p>
        </p:txBody>
      </p:sp>
      <p:sp>
        <p:nvSpPr>
          <p:cNvPr id="11" name="TextBox 10"/>
          <p:cNvSpPr txBox="1"/>
          <p:nvPr/>
        </p:nvSpPr>
        <p:spPr>
          <a:xfrm>
            <a:off x="8105213" y="7366"/>
            <a:ext cx="929636" cy="1754326"/>
          </a:xfrm>
          <a:prstGeom prst="rect">
            <a:avLst/>
          </a:prstGeom>
          <a:noFill/>
        </p:spPr>
        <p:txBody>
          <a:bodyPr wrap="square" rtlCol="0">
            <a:spAutoFit/>
          </a:bodyPr>
          <a:lstStyle/>
          <a:p>
            <a:endParaRPr lang="en-US" dirty="0" smtClean="0">
              <a:hlinkClick r:id=""/>
            </a:endParaRPr>
          </a:p>
          <a:p>
            <a:endParaRPr lang="en-US" dirty="0" smtClean="0">
              <a:hlinkClick r:id=""/>
            </a:endParaRPr>
          </a:p>
          <a:p>
            <a:r>
              <a:rPr lang="en-US" dirty="0" smtClean="0">
                <a:hlinkClick r:id=""/>
              </a:rPr>
              <a:t>Source</a:t>
            </a:r>
            <a:endParaRPr lang="en-US" dirty="0" smtClean="0"/>
          </a:p>
          <a:p>
            <a:r>
              <a:rPr lang="en-US" dirty="0" smtClean="0">
                <a:hlinkClick r:id="rId3"/>
              </a:rPr>
              <a:t>Source</a:t>
            </a:r>
            <a:endParaRPr lang="en-US" dirty="0" smtClean="0"/>
          </a:p>
          <a:p>
            <a:r>
              <a:rPr lang="en-US" dirty="0" smtClean="0">
                <a:hlinkClick r:id="rId4"/>
              </a:rPr>
              <a:t>Source</a:t>
            </a:r>
            <a:endParaRPr lang="en-US" dirty="0" smtClean="0"/>
          </a:p>
          <a:p>
            <a:r>
              <a:rPr lang="en-US" dirty="0" smtClean="0">
                <a:hlinkClick r:id="rId5"/>
              </a:rPr>
              <a:t>Video</a:t>
            </a:r>
            <a:endParaRPr lang="en-US" dirty="0"/>
          </a:p>
        </p:txBody>
      </p:sp>
      <p:pic>
        <p:nvPicPr>
          <p:cNvPr id="10" name="Picture 9"/>
          <p:cNvPicPr>
            <a:picLocks noChangeAspect="1"/>
          </p:cNvPicPr>
          <p:nvPr/>
        </p:nvPicPr>
        <p:blipFill>
          <a:blip r:embed="rId6"/>
          <a:stretch>
            <a:fillRect/>
          </a:stretch>
        </p:blipFill>
        <p:spPr>
          <a:xfrm>
            <a:off x="5709899" y="4185413"/>
            <a:ext cx="1676400" cy="676275"/>
          </a:xfrm>
          <a:prstGeom prst="rect">
            <a:avLst/>
          </a:prstGeom>
        </p:spPr>
      </p:pic>
      <p:pic>
        <p:nvPicPr>
          <p:cNvPr id="12" name="Picture 11"/>
          <p:cNvPicPr>
            <a:picLocks noChangeAspect="1"/>
          </p:cNvPicPr>
          <p:nvPr/>
        </p:nvPicPr>
        <p:blipFill>
          <a:blip r:embed="rId7"/>
          <a:stretch>
            <a:fillRect/>
          </a:stretch>
        </p:blipFill>
        <p:spPr>
          <a:xfrm>
            <a:off x="5738474" y="3261257"/>
            <a:ext cx="1647825" cy="609600"/>
          </a:xfrm>
          <a:prstGeom prst="rect">
            <a:avLst/>
          </a:prstGeom>
        </p:spPr>
      </p:pic>
      <p:pic>
        <p:nvPicPr>
          <p:cNvPr id="13" name="Picture 12"/>
          <p:cNvPicPr>
            <a:picLocks noChangeAspect="1"/>
          </p:cNvPicPr>
          <p:nvPr/>
        </p:nvPicPr>
        <p:blipFill>
          <a:blip r:embed="rId8"/>
          <a:stretch>
            <a:fillRect/>
          </a:stretch>
        </p:blipFill>
        <p:spPr>
          <a:xfrm>
            <a:off x="4081124" y="4470253"/>
            <a:ext cx="1657350" cy="657225"/>
          </a:xfrm>
          <a:prstGeom prst="rect">
            <a:avLst/>
          </a:prstGeom>
        </p:spPr>
      </p:pic>
      <p:pic>
        <p:nvPicPr>
          <p:cNvPr id="14" name="Picture 13"/>
          <p:cNvPicPr>
            <a:picLocks noChangeAspect="1"/>
          </p:cNvPicPr>
          <p:nvPr/>
        </p:nvPicPr>
        <p:blipFill>
          <a:blip r:embed="rId9"/>
          <a:stretch>
            <a:fillRect/>
          </a:stretch>
        </p:blipFill>
        <p:spPr>
          <a:xfrm>
            <a:off x="4081124" y="3704285"/>
            <a:ext cx="1657350" cy="647700"/>
          </a:xfrm>
          <a:prstGeom prst="rect">
            <a:avLst/>
          </a:prstGeom>
        </p:spPr>
      </p:pic>
      <p:pic>
        <p:nvPicPr>
          <p:cNvPr id="15" name="Picture 14"/>
          <p:cNvPicPr>
            <a:picLocks noChangeAspect="1"/>
          </p:cNvPicPr>
          <p:nvPr/>
        </p:nvPicPr>
        <p:blipFill>
          <a:blip r:embed="rId10"/>
          <a:stretch>
            <a:fillRect/>
          </a:stretch>
        </p:blipFill>
        <p:spPr>
          <a:xfrm>
            <a:off x="-17796" y="1147213"/>
            <a:ext cx="3841229" cy="2880922"/>
          </a:xfrm>
          <a:prstGeom prst="rect">
            <a:avLst/>
          </a:prstGeom>
        </p:spPr>
      </p:pic>
      <p:pic>
        <p:nvPicPr>
          <p:cNvPr id="16" name="Picture 15"/>
          <p:cNvPicPr>
            <a:picLocks noChangeAspect="1"/>
          </p:cNvPicPr>
          <p:nvPr/>
        </p:nvPicPr>
        <p:blipFill>
          <a:blip r:embed="rId11"/>
          <a:stretch>
            <a:fillRect/>
          </a:stretch>
        </p:blipFill>
        <p:spPr>
          <a:xfrm>
            <a:off x="-187410" y="3900752"/>
            <a:ext cx="4356653" cy="1788521"/>
          </a:xfrm>
          <a:prstGeom prst="rect">
            <a:avLst/>
          </a:prstGeom>
        </p:spPr>
      </p:pic>
    </p:spTree>
    <p:extLst>
      <p:ext uri="{BB962C8B-B14F-4D97-AF65-F5344CB8AC3E}">
        <p14:creationId xmlns:p14="http://schemas.microsoft.com/office/powerpoint/2010/main" val="148688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31108"/>
            <a:ext cx="7556313" cy="1116106"/>
          </a:xfrm>
        </p:spPr>
        <p:txBody>
          <a:bodyPr/>
          <a:lstStyle/>
          <a:p>
            <a:r>
              <a:rPr lang="en-US" dirty="0" smtClean="0"/>
              <a:t>Entropy- Embrace the Chaos!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63748" y="5945312"/>
            <a:ext cx="9144000" cy="923330"/>
          </a:xfrm>
          <a:prstGeom prst="rect">
            <a:avLst/>
          </a:prstGeom>
          <a:noFill/>
        </p:spPr>
        <p:txBody>
          <a:bodyPr wrap="square" rtlCol="0">
            <a:spAutoFit/>
          </a:bodyPr>
          <a:lstStyle/>
          <a:p>
            <a:r>
              <a:rPr lang="en-US" dirty="0" smtClean="0"/>
              <a:t>LO</a:t>
            </a:r>
            <a:r>
              <a:rPr lang="en-US" dirty="0"/>
              <a:t> </a:t>
            </a:r>
            <a:r>
              <a:rPr lang="en-US" dirty="0" smtClean="0"/>
              <a:t>5.12:  The </a:t>
            </a:r>
            <a:r>
              <a:rPr lang="en-US" dirty="0"/>
              <a:t>student is able to use representations and models to predict the sign and relative magnitude of the entropy change associated with chemical or physical processes. </a:t>
            </a:r>
            <a:r>
              <a:rPr lang="en-US" dirty="0" smtClean="0"/>
              <a:t>																</a:t>
            </a:r>
            <a:endParaRPr lang="en-US" dirty="0"/>
          </a:p>
        </p:txBody>
      </p:sp>
      <p:sp>
        <p:nvSpPr>
          <p:cNvPr id="9" name="TextBox 8"/>
          <p:cNvSpPr txBox="1"/>
          <p:nvPr/>
        </p:nvSpPr>
        <p:spPr>
          <a:xfrm>
            <a:off x="8097582" y="-32652"/>
            <a:ext cx="979575" cy="646331"/>
          </a:xfrm>
          <a:prstGeom prst="rect">
            <a:avLst/>
          </a:prstGeom>
          <a:noFill/>
        </p:spPr>
        <p:txBody>
          <a:bodyPr wrap="square" rtlCol="0">
            <a:spAutoFit/>
          </a:bodyPr>
          <a:lstStyle/>
          <a:p>
            <a:r>
              <a:rPr lang="en-US" dirty="0" smtClean="0">
                <a:hlinkClick r:id="rId2"/>
              </a:rPr>
              <a:t>Source</a:t>
            </a:r>
            <a:endParaRPr lang="en-US" dirty="0" smtClean="0"/>
          </a:p>
          <a:p>
            <a:r>
              <a:rPr lang="en-US" dirty="0" smtClean="0">
                <a:hlinkClick r:id="rId3"/>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pic>
        <p:nvPicPr>
          <p:cNvPr id="12" name="Picture 11"/>
          <p:cNvPicPr>
            <a:picLocks noChangeAspect="1"/>
          </p:cNvPicPr>
          <p:nvPr/>
        </p:nvPicPr>
        <p:blipFill>
          <a:blip r:embed="rId5"/>
          <a:stretch>
            <a:fillRect/>
          </a:stretch>
        </p:blipFill>
        <p:spPr>
          <a:xfrm>
            <a:off x="3977283" y="559577"/>
            <a:ext cx="3888664" cy="2623677"/>
          </a:xfrm>
          <a:prstGeom prst="rect">
            <a:avLst/>
          </a:prstGeom>
        </p:spPr>
      </p:pic>
      <p:pic>
        <p:nvPicPr>
          <p:cNvPr id="2" name="Content Placeholder 1"/>
          <p:cNvPicPr>
            <a:picLocks noGrp="1" noChangeAspect="1"/>
          </p:cNvPicPr>
          <p:nvPr>
            <p:ph sz="half" idx="1"/>
          </p:nvPr>
        </p:nvPicPr>
        <p:blipFill>
          <a:blip r:embed="rId6"/>
          <a:stretch>
            <a:fillRect/>
          </a:stretch>
        </p:blipFill>
        <p:spPr>
          <a:xfrm>
            <a:off x="1407134" y="3391974"/>
            <a:ext cx="5701553" cy="2605170"/>
          </a:xfrm>
          <a:prstGeom prst="rect">
            <a:avLst/>
          </a:prstGeom>
          <a:ln w="38100" cmpd="sng">
            <a:solidFill>
              <a:schemeClr val="accent1"/>
            </a:solidFill>
          </a:ln>
        </p:spPr>
      </p:pic>
      <p:sp>
        <p:nvSpPr>
          <p:cNvPr id="3" name="TextBox 2"/>
          <p:cNvSpPr txBox="1"/>
          <p:nvPr/>
        </p:nvSpPr>
        <p:spPr>
          <a:xfrm>
            <a:off x="376638" y="716973"/>
            <a:ext cx="3301744" cy="2585323"/>
          </a:xfrm>
          <a:prstGeom prst="rect">
            <a:avLst/>
          </a:prstGeom>
          <a:noFill/>
        </p:spPr>
        <p:txBody>
          <a:bodyPr wrap="square" rtlCol="0">
            <a:spAutoFit/>
          </a:bodyPr>
          <a:lstStyle/>
          <a:p>
            <a:r>
              <a:rPr lang="en-US" dirty="0" smtClean="0"/>
              <a:t>Entropy Changes that result in a +   S:</a:t>
            </a:r>
          </a:p>
          <a:p>
            <a:r>
              <a:rPr lang="en-US" dirty="0" smtClean="0"/>
              <a:t>Increasing moles</a:t>
            </a:r>
          </a:p>
          <a:p>
            <a:r>
              <a:rPr lang="en-US" dirty="0" smtClean="0"/>
              <a:t>Increasing temperature</a:t>
            </a:r>
          </a:p>
          <a:p>
            <a:r>
              <a:rPr lang="en-US" dirty="0" smtClean="0"/>
              <a:t>Increasing volume</a:t>
            </a:r>
          </a:p>
          <a:p>
            <a:r>
              <a:rPr lang="en-US" dirty="0" smtClean="0"/>
              <a:t>Solid to liquid to gas</a:t>
            </a:r>
          </a:p>
          <a:p>
            <a:r>
              <a:rPr lang="en-US" dirty="0" smtClean="0"/>
              <a:t>Forming more complicated molecules. (More moles of electrons)</a:t>
            </a:r>
          </a:p>
        </p:txBody>
      </p:sp>
      <p:sp>
        <p:nvSpPr>
          <p:cNvPr id="6" name="Isosceles Triangle 5"/>
          <p:cNvSpPr/>
          <p:nvPr/>
        </p:nvSpPr>
        <p:spPr>
          <a:xfrm>
            <a:off x="1007918" y="1084998"/>
            <a:ext cx="218209" cy="27830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45110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25" y="128494"/>
            <a:ext cx="7556313" cy="1116106"/>
          </a:xfrm>
        </p:spPr>
        <p:txBody>
          <a:bodyPr/>
          <a:lstStyle/>
          <a:p>
            <a:r>
              <a:rPr lang="en-US" dirty="0" smtClean="0"/>
              <a:t>LO 5.12 FRQ practice</a:t>
            </a:r>
            <a:br>
              <a:rPr lang="en-US" dirty="0" smtClean="0"/>
            </a:br>
            <a:r>
              <a:rPr lang="en-US" dirty="0" smtClean="0"/>
              <a:t>from 2006 </a:t>
            </a:r>
            <a:endParaRPr lang="en-US" dirty="0"/>
          </a:p>
        </p:txBody>
      </p:sp>
      <p:pic>
        <p:nvPicPr>
          <p:cNvPr id="5" name="Picture 4"/>
          <p:cNvPicPr>
            <a:picLocks noChangeAspect="1"/>
          </p:cNvPicPr>
          <p:nvPr/>
        </p:nvPicPr>
        <p:blipFill>
          <a:blip r:embed="rId2"/>
          <a:stretch>
            <a:fillRect/>
          </a:stretch>
        </p:blipFill>
        <p:spPr>
          <a:xfrm>
            <a:off x="746125" y="2359024"/>
            <a:ext cx="7030418" cy="2339975"/>
          </a:xfrm>
          <a:prstGeom prst="rect">
            <a:avLst/>
          </a:prstGeom>
        </p:spPr>
      </p:pic>
      <p:pic>
        <p:nvPicPr>
          <p:cNvPr id="6" name="Picture 5"/>
          <p:cNvPicPr>
            <a:picLocks noChangeAspect="1"/>
          </p:cNvPicPr>
          <p:nvPr/>
        </p:nvPicPr>
        <p:blipFill>
          <a:blip r:embed="rId3"/>
          <a:stretch>
            <a:fillRect/>
          </a:stretch>
        </p:blipFill>
        <p:spPr>
          <a:xfrm>
            <a:off x="466895" y="4698999"/>
            <a:ext cx="7835543" cy="1689099"/>
          </a:xfrm>
          <a:prstGeom prst="rect">
            <a:avLst/>
          </a:prstGeom>
        </p:spPr>
      </p:pic>
      <p:pic>
        <p:nvPicPr>
          <p:cNvPr id="7" name="Picture 6"/>
          <p:cNvPicPr>
            <a:picLocks noChangeAspect="1"/>
          </p:cNvPicPr>
          <p:nvPr/>
        </p:nvPicPr>
        <p:blipFill>
          <a:blip r:embed="rId4"/>
          <a:stretch>
            <a:fillRect/>
          </a:stretch>
        </p:blipFill>
        <p:spPr>
          <a:xfrm>
            <a:off x="498474" y="1409700"/>
            <a:ext cx="6196976" cy="949324"/>
          </a:xfrm>
          <a:prstGeom prst="rect">
            <a:avLst/>
          </a:prstGeom>
        </p:spPr>
      </p:pic>
      <p:sp>
        <p:nvSpPr>
          <p:cNvPr id="8" name="Rectangle 7"/>
          <p:cNvSpPr/>
          <p:nvPr/>
        </p:nvSpPr>
        <p:spPr>
          <a:xfrm>
            <a:off x="466895" y="4698999"/>
            <a:ext cx="7978605" cy="16890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Reveal Answer</a:t>
            </a:r>
            <a:endParaRPr lang="en-US" dirty="0"/>
          </a:p>
        </p:txBody>
      </p:sp>
    </p:spTree>
    <p:extLst>
      <p:ext uri="{BB962C8B-B14F-4D97-AF65-F5344CB8AC3E}">
        <p14:creationId xmlns:p14="http://schemas.microsoft.com/office/powerpoint/2010/main" val="30800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backgroundMark x1="48500" y1="36500" x2="48500" y2="36500"/>
                        <a14:backgroundMark x1="48700" y1="40000" x2="48700" y2="40000"/>
                        <a14:backgroundMark x1="48700" y1="43300" x2="48700" y2="43300"/>
                      </a14:backgroundRemoval>
                    </a14:imgEffect>
                  </a14:imgLayer>
                </a14:imgProps>
              </a:ext>
            </a:extLst>
          </a:blip>
          <a:stretch>
            <a:fillRect/>
          </a:stretch>
        </p:blipFill>
        <p:spPr>
          <a:xfrm>
            <a:off x="-190500" y="-1584021"/>
            <a:ext cx="9525000" cy="9525000"/>
          </a:xfrm>
          <a:prstGeom prst="rect">
            <a:avLst/>
          </a:prstGeom>
        </p:spPr>
      </p:pic>
      <p:sp>
        <p:nvSpPr>
          <p:cNvPr id="7" name="Title 6"/>
          <p:cNvSpPr>
            <a:spLocks noGrp="1"/>
          </p:cNvSpPr>
          <p:nvPr>
            <p:ph type="title"/>
          </p:nvPr>
        </p:nvSpPr>
        <p:spPr>
          <a:xfrm>
            <a:off x="35977" y="-42946"/>
            <a:ext cx="7556313" cy="1116106"/>
          </a:xfrm>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en-US" sz="3200" b="1" dirty="0" smtClean="0">
                <a:solidFill>
                  <a:schemeClr val="bg1"/>
                </a:solidFill>
              </a:rPr>
              <a:t>Predicting How Reactions Will Go</a:t>
            </a:r>
            <a:endParaRPr lang="en-US" sz="3200" b="1" dirty="0">
              <a:solidFill>
                <a:schemeClr val="bg1"/>
              </a:solidFill>
            </a:endParaRPr>
          </a:p>
        </p:txBody>
      </p:sp>
      <p:pic>
        <p:nvPicPr>
          <p:cNvPr id="3" name="Content Placeholder 2"/>
          <p:cNvPicPr>
            <a:picLocks noGrp="1" noChangeAspect="1"/>
          </p:cNvPicPr>
          <p:nvPr>
            <p:ph sz="half" idx="1"/>
          </p:nvPr>
        </p:nvPicPr>
        <p:blipFill>
          <a:blip r:embed="rId4"/>
          <a:stretch>
            <a:fillRect/>
          </a:stretch>
        </p:blipFill>
        <p:spPr>
          <a:xfrm>
            <a:off x="-190500" y="608476"/>
            <a:ext cx="6040581" cy="3151607"/>
          </a:xfrm>
          <a:prstGeom prst="rect">
            <a:avLst/>
          </a:prstGeom>
          <a:ln w="38100" cmpd="sng">
            <a:solidFill>
              <a:schemeClr val="accent2"/>
            </a:solidFill>
          </a:ln>
        </p:spPr>
      </p:pic>
      <p:sp>
        <p:nvSpPr>
          <p:cNvPr id="11" name="TextBox 10"/>
          <p:cNvSpPr txBox="1"/>
          <p:nvPr/>
        </p:nvSpPr>
        <p:spPr>
          <a:xfrm>
            <a:off x="0" y="5689218"/>
            <a:ext cx="9144000" cy="1477328"/>
          </a:xfrm>
          <a:prstGeom prst="rect">
            <a:avLst/>
          </a:prstGeom>
          <a:noFill/>
        </p:spPr>
        <p:txBody>
          <a:bodyPr wrap="square" rtlCol="0">
            <a:spAutoFit/>
          </a:bodyPr>
          <a:lstStyle/>
          <a:p>
            <a:r>
              <a:rPr lang="en-US" dirty="0" smtClean="0"/>
              <a:t>LO</a:t>
            </a:r>
            <a:r>
              <a:rPr lang="en-US" dirty="0"/>
              <a:t> </a:t>
            </a:r>
            <a:r>
              <a:rPr lang="en-US" dirty="0" smtClean="0"/>
              <a:t>5.13:  The </a:t>
            </a:r>
            <a:r>
              <a:rPr lang="en-US" dirty="0"/>
              <a:t>student is able to </a:t>
            </a:r>
            <a:r>
              <a:rPr lang="en-US" dirty="0" smtClean="0"/>
              <a:t>predict whether </a:t>
            </a:r>
            <a:r>
              <a:rPr lang="en-US" dirty="0"/>
              <a:t>or not a physical or chemical process is thermodynamically favored by determination of (either quantitatively or qualitatively) the signs of both </a:t>
            </a:r>
            <a:r>
              <a:rPr lang="en-US" dirty="0" smtClean="0"/>
              <a:t>delta Hº </a:t>
            </a:r>
            <a:r>
              <a:rPr lang="en-US" dirty="0"/>
              <a:t>and </a:t>
            </a:r>
            <a:r>
              <a:rPr lang="en-US" dirty="0" smtClean="0"/>
              <a:t>delta Sº, </a:t>
            </a:r>
            <a:r>
              <a:rPr lang="en-US" dirty="0"/>
              <a:t>and calculation or estimation of </a:t>
            </a:r>
            <a:r>
              <a:rPr lang="en-US" dirty="0" smtClean="0"/>
              <a:t>delta Gº </a:t>
            </a:r>
            <a:r>
              <a:rPr lang="en-US" dirty="0"/>
              <a:t>when needed. </a:t>
            </a:r>
            <a:r>
              <a:rPr lang="en-US" dirty="0" smtClean="0"/>
              <a:t>															</a:t>
            </a:r>
            <a:endParaRPr lang="en-US" dirty="0"/>
          </a:p>
        </p:txBody>
      </p:sp>
      <p:sp>
        <p:nvSpPr>
          <p:cNvPr id="12" name="TextBox 11"/>
          <p:cNvSpPr txBox="1"/>
          <p:nvPr/>
        </p:nvSpPr>
        <p:spPr>
          <a:xfrm>
            <a:off x="6787015" y="1199768"/>
            <a:ext cx="1171352" cy="923330"/>
          </a:xfrm>
          <a:prstGeom prst="rect">
            <a:avLst/>
          </a:prstGeom>
          <a:noFill/>
        </p:spPr>
        <p:txBody>
          <a:bodyPr wrap="square" rtlCol="0">
            <a:spAutoFit/>
          </a:bodyPr>
          <a:lstStyle/>
          <a:p>
            <a:pPr algn="ctr"/>
            <a:r>
              <a:rPr lang="en-US" dirty="0" smtClean="0">
                <a:hlinkClick r:id="rId5"/>
              </a:rPr>
              <a:t>Video #1</a:t>
            </a:r>
            <a:endParaRPr lang="en-US" dirty="0" smtClean="0"/>
          </a:p>
          <a:p>
            <a:pPr algn="ctr"/>
            <a:r>
              <a:rPr lang="en-US" dirty="0" smtClean="0">
                <a:hlinkClick r:id="rId6"/>
              </a:rPr>
              <a:t>Video #2</a:t>
            </a:r>
            <a:endParaRPr lang="en-US" dirty="0" smtClean="0"/>
          </a:p>
          <a:p>
            <a:pPr algn="ctr"/>
            <a:r>
              <a:rPr lang="en-US" dirty="0" smtClean="0">
                <a:hlinkClick r:id="rId7"/>
              </a:rPr>
              <a:t>Source</a:t>
            </a:r>
            <a:endParaRPr lang="en-US" dirty="0"/>
          </a:p>
        </p:txBody>
      </p:sp>
      <p:pic>
        <p:nvPicPr>
          <p:cNvPr id="6" name="Content Placeholder 5"/>
          <p:cNvPicPr>
            <a:picLocks noGrp="1" noChangeAspect="1"/>
          </p:cNvPicPr>
          <p:nvPr>
            <p:ph sz="half" idx="2"/>
          </p:nvPr>
        </p:nvPicPr>
        <p:blipFill>
          <a:blip r:embed="rId8"/>
          <a:stretch>
            <a:fillRect/>
          </a:stretch>
        </p:blipFill>
        <p:spPr>
          <a:xfrm>
            <a:off x="4884104" y="2240756"/>
            <a:ext cx="4450396" cy="3170236"/>
          </a:xfrm>
          <a:prstGeom prst="rect">
            <a:avLst/>
          </a:prstGeom>
        </p:spPr>
      </p:pic>
      <p:pic>
        <p:nvPicPr>
          <p:cNvPr id="5" name="Picture 4"/>
          <p:cNvPicPr>
            <a:picLocks noChangeAspect="1"/>
          </p:cNvPicPr>
          <p:nvPr/>
        </p:nvPicPr>
        <p:blipFill>
          <a:blip r:embed="rId9"/>
          <a:stretch>
            <a:fillRect/>
          </a:stretch>
        </p:blipFill>
        <p:spPr>
          <a:xfrm>
            <a:off x="892123" y="3875682"/>
            <a:ext cx="2543175" cy="1800225"/>
          </a:xfrm>
          <a:prstGeom prst="rect">
            <a:avLst/>
          </a:prstGeom>
        </p:spPr>
      </p:pic>
      <p:sp>
        <p:nvSpPr>
          <p:cNvPr id="8" name="TextBox 7"/>
          <p:cNvSpPr txBox="1"/>
          <p:nvPr/>
        </p:nvSpPr>
        <p:spPr>
          <a:xfrm>
            <a:off x="1112568" y="4387198"/>
            <a:ext cx="2021276" cy="1200329"/>
          </a:xfrm>
          <a:prstGeom prst="rect">
            <a:avLst/>
          </a:prstGeom>
          <a:noFill/>
        </p:spPr>
        <p:txBody>
          <a:bodyPr wrap="square" rtlCol="0">
            <a:spAutoFit/>
          </a:bodyPr>
          <a:lstStyle/>
          <a:p>
            <a:pPr algn="ctr"/>
            <a:r>
              <a:rPr lang="en-US" dirty="0" smtClean="0"/>
              <a:t>Entropy is typically given in J/K so you MUST convert to kJ!</a:t>
            </a:r>
            <a:endParaRPr lang="en-US" dirty="0"/>
          </a:p>
        </p:txBody>
      </p:sp>
    </p:spTree>
    <p:extLst>
      <p:ext uri="{BB962C8B-B14F-4D97-AF65-F5344CB8AC3E}">
        <p14:creationId xmlns:p14="http://schemas.microsoft.com/office/powerpoint/2010/main" val="1235101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8316" y="118316"/>
            <a:ext cx="7556313" cy="1116106"/>
          </a:xfrm>
        </p:spPr>
        <p:txBody>
          <a:bodyPr/>
          <a:lstStyle/>
          <a:p>
            <a:r>
              <a:rPr lang="en-US" dirty="0" smtClean="0"/>
              <a:t>Bond Energy, Length &amp; Strength</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263540"/>
            <a:ext cx="9144000" cy="889474"/>
          </a:xfrm>
          <a:prstGeom prst="rect">
            <a:avLst/>
          </a:prstGeom>
          <a:noFill/>
        </p:spPr>
        <p:txBody>
          <a:bodyPr wrap="square" rtlCol="0">
            <a:spAutoFit/>
          </a:bodyPr>
          <a:lstStyle/>
          <a:p>
            <a:pPr>
              <a:lnSpc>
                <a:spcPct val="80000"/>
              </a:lnSpc>
            </a:pPr>
            <a:r>
              <a:rPr lang="en-US" sz="1400" dirty="0" smtClean="0"/>
              <a:t>LO</a:t>
            </a:r>
            <a:r>
              <a:rPr lang="en-US" sz="1400" dirty="0"/>
              <a:t>: 	5.1 The student is able to create or use graphical representations in order to connect the dependence of potential energy to the distance between atoms and factors, such as bond order and polarity, which influence the interaction strength.	</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3" name="Content Placeholder 2"/>
          <p:cNvSpPr>
            <a:spLocks noGrp="1"/>
          </p:cNvSpPr>
          <p:nvPr>
            <p:ph sz="half" idx="1"/>
          </p:nvPr>
        </p:nvSpPr>
        <p:spPr>
          <a:xfrm>
            <a:off x="154698" y="836042"/>
            <a:ext cx="8002840" cy="4925353"/>
          </a:xfrm>
        </p:spPr>
        <p:txBody>
          <a:bodyPr>
            <a:normAutofit/>
          </a:bodyPr>
          <a:lstStyle/>
          <a:p>
            <a:r>
              <a:rPr lang="en-US" dirty="0" smtClean="0"/>
              <a:t>Bond strength is determined by the distance between the atoms in a molecule and bond order.  Multiple bonds(double, triple) shorten the distance &amp; increase the force of attraction between atoms in a molecule. </a:t>
            </a:r>
          </a:p>
          <a:p>
            <a:r>
              <a:rPr lang="en-US" dirty="0" smtClean="0"/>
              <a:t>Bond Energy is always ENDOTHERMIC –the energy needed to break the bond.</a:t>
            </a:r>
          </a:p>
        </p:txBody>
      </p:sp>
      <p:pic>
        <p:nvPicPr>
          <p:cNvPr id="12" name="Content Placeholder 12"/>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5318273" y="2629041"/>
            <a:ext cx="3825727" cy="2731659"/>
          </a:xfrm>
        </p:spPr>
      </p:pic>
      <p:sp>
        <p:nvSpPr>
          <p:cNvPr id="14" name="TextBox 13"/>
          <p:cNvSpPr txBox="1"/>
          <p:nvPr/>
        </p:nvSpPr>
        <p:spPr>
          <a:xfrm>
            <a:off x="6097382" y="5507606"/>
            <a:ext cx="2955115" cy="369332"/>
          </a:xfrm>
          <a:prstGeom prst="rect">
            <a:avLst/>
          </a:prstGeom>
          <a:noFill/>
        </p:spPr>
        <p:txBody>
          <a:bodyPr wrap="square" rtlCol="0">
            <a:spAutoFit/>
          </a:bodyPr>
          <a:lstStyle/>
          <a:p>
            <a:r>
              <a:rPr lang="en-US" dirty="0" smtClean="0"/>
              <a:t>Lowest PE =Bond Energy</a:t>
            </a:r>
            <a:endParaRPr lang="en-US" dirty="0"/>
          </a:p>
        </p:txBody>
      </p:sp>
      <p:sp>
        <p:nvSpPr>
          <p:cNvPr id="2" name="TextBox 1"/>
          <p:cNvSpPr txBox="1"/>
          <p:nvPr/>
        </p:nvSpPr>
        <p:spPr>
          <a:xfrm>
            <a:off x="3297760" y="2435242"/>
            <a:ext cx="2226740" cy="3693319"/>
          </a:xfrm>
          <a:prstGeom prst="rect">
            <a:avLst/>
          </a:prstGeom>
          <a:noFill/>
        </p:spPr>
        <p:txBody>
          <a:bodyPr wrap="square" rtlCol="0">
            <a:spAutoFit/>
          </a:bodyPr>
          <a:lstStyle/>
          <a:p>
            <a:r>
              <a:rPr lang="en-US" u="sng" dirty="0" smtClean="0"/>
              <a:t>3 Factors</a:t>
            </a:r>
          </a:p>
          <a:p>
            <a:r>
              <a:rPr lang="en-US" dirty="0" smtClean="0"/>
              <a:t>1) Size: H-</a:t>
            </a:r>
            <a:r>
              <a:rPr lang="en-US" dirty="0" err="1" smtClean="0"/>
              <a:t>Cl</a:t>
            </a:r>
            <a:r>
              <a:rPr lang="en-US" dirty="0" smtClean="0"/>
              <a:t> is smaller than</a:t>
            </a:r>
          </a:p>
          <a:p>
            <a:r>
              <a:rPr lang="en-US" dirty="0" smtClean="0"/>
              <a:t> H-Br</a:t>
            </a:r>
          </a:p>
          <a:p>
            <a:endParaRPr lang="en-US" dirty="0"/>
          </a:p>
          <a:p>
            <a:r>
              <a:rPr lang="en-US" dirty="0" smtClean="0"/>
              <a:t>2) Polarity: </a:t>
            </a:r>
            <a:r>
              <a:rPr lang="en-US" dirty="0" err="1" smtClean="0"/>
              <a:t>HCl</a:t>
            </a:r>
            <a:r>
              <a:rPr lang="en-US" dirty="0" smtClean="0"/>
              <a:t> is more polar than H-C</a:t>
            </a:r>
          </a:p>
          <a:p>
            <a:endParaRPr lang="en-US" dirty="0"/>
          </a:p>
          <a:p>
            <a:r>
              <a:rPr lang="en-US" dirty="0" smtClean="0"/>
              <a:t>3) Bond order (length) C=C involves more e-  is shorter than C-C.</a:t>
            </a:r>
            <a:endParaRPr lang="en-US" dirty="0"/>
          </a:p>
        </p:txBody>
      </p:sp>
      <p:cxnSp>
        <p:nvCxnSpPr>
          <p:cNvPr id="6" name="Straight Arrow Connector 5"/>
          <p:cNvCxnSpPr>
            <a:stCxn id="14" idx="1"/>
          </p:cNvCxnSpPr>
          <p:nvPr/>
        </p:nvCxnSpPr>
        <p:spPr>
          <a:xfrm flipH="1" flipV="1">
            <a:off x="5839816" y="5151661"/>
            <a:ext cx="257566" cy="5406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950" y="2547884"/>
            <a:ext cx="3126558" cy="3690592"/>
          </a:xfrm>
          <a:prstGeom prst="rect">
            <a:avLst/>
          </a:prstGeom>
        </p:spPr>
      </p:pic>
    </p:spTree>
    <p:extLst>
      <p:ext uri="{BB962C8B-B14F-4D97-AF65-F5344CB8AC3E}">
        <p14:creationId xmlns:p14="http://schemas.microsoft.com/office/powerpoint/2010/main" val="11829638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425027" y="0"/>
            <a:ext cx="1606759" cy="1192112"/>
          </a:xfrm>
          <a:prstGeom prst="rect">
            <a:avLst/>
          </a:prstGeom>
        </p:spPr>
      </p:pic>
      <p:pic>
        <p:nvPicPr>
          <p:cNvPr id="21" name="Picture 20"/>
          <p:cNvPicPr>
            <a:picLocks noChangeAspect="1"/>
          </p:cNvPicPr>
          <p:nvPr/>
        </p:nvPicPr>
        <p:blipFill>
          <a:blip r:embed="rId3"/>
          <a:stretch>
            <a:fillRect/>
          </a:stretch>
        </p:blipFill>
        <p:spPr>
          <a:xfrm>
            <a:off x="2838919" y="481130"/>
            <a:ext cx="5260869" cy="2021745"/>
          </a:xfrm>
          <a:prstGeom prst="rect">
            <a:avLst/>
          </a:prstGeom>
          <a:ln w="38100" cmpd="sng">
            <a:solidFill>
              <a:schemeClr val="accent4">
                <a:lumMod val="50000"/>
              </a:schemeClr>
            </a:solidFill>
          </a:ln>
        </p:spPr>
      </p:pic>
      <p:pic>
        <p:nvPicPr>
          <p:cNvPr id="7" name="Picture 6"/>
          <p:cNvPicPr>
            <a:picLocks noChangeAspect="1"/>
          </p:cNvPicPr>
          <p:nvPr/>
        </p:nvPicPr>
        <p:blipFill rotWithShape="1">
          <a:blip r:embed="rId4"/>
          <a:srcRect t="6079" r="2677" b="11723"/>
          <a:stretch/>
        </p:blipFill>
        <p:spPr>
          <a:xfrm>
            <a:off x="107727" y="2689655"/>
            <a:ext cx="5333537" cy="3378508"/>
          </a:xfrm>
          <a:prstGeom prst="rect">
            <a:avLst/>
          </a:prstGeom>
          <a:ln w="38100" cmpd="sng">
            <a:solidFill>
              <a:schemeClr val="accent1"/>
            </a:solidFill>
          </a:ln>
        </p:spPr>
      </p:pic>
      <p:sp>
        <p:nvSpPr>
          <p:cNvPr id="2" name="Title 1"/>
          <p:cNvSpPr>
            <a:spLocks noGrp="1"/>
          </p:cNvSpPr>
          <p:nvPr>
            <p:ph type="title"/>
          </p:nvPr>
        </p:nvSpPr>
        <p:spPr>
          <a:xfrm>
            <a:off x="-228450" y="328442"/>
            <a:ext cx="2801189" cy="1116106"/>
          </a:xfrm>
        </p:spPr>
        <p:txBody>
          <a:bodyPr/>
          <a:lstStyle/>
          <a:p>
            <a:pPr algn="ctr"/>
            <a:r>
              <a:rPr lang="en-US" dirty="0" smtClean="0"/>
              <a:t>                 </a:t>
            </a:r>
            <a:r>
              <a:rPr lang="en-US" b="1" dirty="0" smtClean="0">
                <a:solidFill>
                  <a:srgbClr val="00B0F0"/>
                </a:solidFill>
              </a:rPr>
              <a:t>How can I calculate </a:t>
            </a:r>
            <a:r>
              <a:rPr lang="el-GR" b="1" dirty="0" smtClean="0">
                <a:solidFill>
                  <a:srgbClr val="00B0F0"/>
                </a:solidFill>
                <a:latin typeface="Times New Roman" panose="02020603050405020304" pitchFamily="18" charset="0"/>
                <a:cs typeface="Times New Roman" panose="02020603050405020304" pitchFamily="18" charset="0"/>
              </a:rPr>
              <a:t>Δ</a:t>
            </a:r>
            <a:r>
              <a:rPr lang="en-US" b="1" dirty="0" smtClean="0">
                <a:solidFill>
                  <a:srgbClr val="00B0F0"/>
                </a:solidFill>
                <a:latin typeface="Times New Roman" panose="02020603050405020304" pitchFamily="18" charset="0"/>
                <a:cs typeface="Times New Roman" panose="02020603050405020304" pitchFamily="18" charset="0"/>
              </a:rPr>
              <a:t>G?</a:t>
            </a:r>
            <a:endParaRPr lang="en-US" b="1" dirty="0">
              <a:solidFill>
                <a:srgbClr val="00B0F0"/>
              </a:solidFill>
            </a:endParaRPr>
          </a:p>
        </p:txBody>
      </p:sp>
      <p:sp>
        <p:nvSpPr>
          <p:cNvPr id="10" name="TextBox 9"/>
          <p:cNvSpPr txBox="1"/>
          <p:nvPr/>
        </p:nvSpPr>
        <p:spPr>
          <a:xfrm>
            <a:off x="8097582" y="-32652"/>
            <a:ext cx="979575" cy="369332"/>
          </a:xfrm>
          <a:prstGeom prst="rect">
            <a:avLst/>
          </a:prstGeom>
          <a:noFill/>
        </p:spPr>
        <p:txBody>
          <a:bodyPr wrap="square" rtlCol="0">
            <a:spAutoFit/>
          </a:bodyPr>
          <a:lstStyle/>
          <a:p>
            <a:endParaRPr lang="en-US" dirty="0"/>
          </a:p>
        </p:txBody>
      </p:sp>
      <p:sp>
        <p:nvSpPr>
          <p:cNvPr id="11" name="TextBox 10"/>
          <p:cNvSpPr txBox="1"/>
          <p:nvPr/>
        </p:nvSpPr>
        <p:spPr>
          <a:xfrm>
            <a:off x="0" y="6180230"/>
            <a:ext cx="9144000" cy="923330"/>
          </a:xfrm>
          <a:prstGeom prst="rect">
            <a:avLst/>
          </a:prstGeom>
          <a:noFill/>
        </p:spPr>
        <p:txBody>
          <a:bodyPr wrap="square" rtlCol="0">
            <a:spAutoFit/>
          </a:bodyPr>
          <a:lstStyle/>
          <a:p>
            <a:r>
              <a:rPr lang="en-US" dirty="0" smtClean="0"/>
              <a:t>LO</a:t>
            </a:r>
            <a:r>
              <a:rPr lang="en-US" dirty="0"/>
              <a:t> </a:t>
            </a:r>
            <a:r>
              <a:rPr lang="en-US" dirty="0" smtClean="0"/>
              <a:t>5.14: Determine </a:t>
            </a:r>
            <a:r>
              <a:rPr lang="en-US" dirty="0"/>
              <a:t>whether a chemical or physical process is thermodynamically favorable by calculating the change in standard Gibbs free energy </a:t>
            </a:r>
            <a:r>
              <a:rPr lang="en-US" dirty="0" smtClean="0"/>
              <a:t>															</a:t>
            </a:r>
            <a:endParaRPr lang="en-US" dirty="0"/>
          </a:p>
        </p:txBody>
      </p:sp>
      <p:sp>
        <p:nvSpPr>
          <p:cNvPr id="12" name="TextBox 11"/>
          <p:cNvSpPr txBox="1"/>
          <p:nvPr/>
        </p:nvSpPr>
        <p:spPr>
          <a:xfrm>
            <a:off x="8090695" y="201850"/>
            <a:ext cx="986462" cy="1477328"/>
          </a:xfrm>
          <a:prstGeom prst="rect">
            <a:avLst/>
          </a:prstGeom>
          <a:noFill/>
        </p:spPr>
        <p:txBody>
          <a:bodyPr wrap="square" rtlCol="0">
            <a:spAutoFit/>
          </a:bodyPr>
          <a:lstStyle/>
          <a:p>
            <a:r>
              <a:rPr lang="en-US" dirty="0" smtClean="0">
                <a:hlinkClick r:id="rId5"/>
              </a:rPr>
              <a:t>Source</a:t>
            </a:r>
            <a:endParaRPr lang="en-US" dirty="0" smtClean="0"/>
          </a:p>
          <a:p>
            <a:r>
              <a:rPr lang="en-US" dirty="0" smtClean="0">
                <a:hlinkClick r:id="rId6"/>
              </a:rPr>
              <a:t>Source</a:t>
            </a:r>
            <a:endParaRPr lang="en-US" dirty="0" smtClean="0"/>
          </a:p>
          <a:p>
            <a:r>
              <a:rPr lang="en-US" dirty="0" smtClean="0">
                <a:hlinkClick r:id="rId7"/>
              </a:rPr>
              <a:t>Video</a:t>
            </a:r>
            <a:endParaRPr lang="en-US" dirty="0" smtClean="0"/>
          </a:p>
          <a:p>
            <a:r>
              <a:rPr lang="en-US" dirty="0" smtClean="0">
                <a:hlinkClick r:id="rId8"/>
              </a:rPr>
              <a:t>Video</a:t>
            </a:r>
            <a:endParaRPr lang="en-US" dirty="0" smtClean="0"/>
          </a:p>
          <a:p>
            <a:r>
              <a:rPr lang="en-US" dirty="0" smtClean="0">
                <a:hlinkClick r:id="rId9"/>
              </a:rPr>
              <a:t>Video</a:t>
            </a:r>
            <a:endParaRPr lang="en-US" dirty="0"/>
          </a:p>
        </p:txBody>
      </p:sp>
      <p:sp>
        <p:nvSpPr>
          <p:cNvPr id="5" name="Content Placeholder 4"/>
          <p:cNvSpPr>
            <a:spLocks noGrp="1"/>
          </p:cNvSpPr>
          <p:nvPr>
            <p:ph sz="half" idx="18"/>
          </p:nvPr>
        </p:nvSpPr>
        <p:spPr>
          <a:xfrm>
            <a:off x="412202" y="3998806"/>
            <a:ext cx="3657413" cy="1965960"/>
          </a:xfrm>
        </p:spPr>
        <p:txBody>
          <a:bodyPr/>
          <a:lstStyle/>
          <a:p>
            <a:endParaRPr lang="en-US" dirty="0"/>
          </a:p>
          <a:p>
            <a:endParaRPr lang="en-US" dirty="0"/>
          </a:p>
          <a:p>
            <a:endParaRPr lang="en-US" dirty="0"/>
          </a:p>
        </p:txBody>
      </p:sp>
      <p:pic>
        <p:nvPicPr>
          <p:cNvPr id="9" name="Picture 8"/>
          <p:cNvPicPr>
            <a:picLocks noChangeAspect="1"/>
          </p:cNvPicPr>
          <p:nvPr/>
        </p:nvPicPr>
        <p:blipFill>
          <a:blip r:embed="rId10"/>
          <a:stretch>
            <a:fillRect/>
          </a:stretch>
        </p:blipFill>
        <p:spPr>
          <a:xfrm>
            <a:off x="5619582" y="3865633"/>
            <a:ext cx="3457575" cy="447675"/>
          </a:xfrm>
          <a:prstGeom prst="rect">
            <a:avLst/>
          </a:prstGeom>
        </p:spPr>
      </p:pic>
      <p:pic>
        <p:nvPicPr>
          <p:cNvPr id="15" name="Picture 14"/>
          <p:cNvPicPr>
            <a:picLocks noChangeAspect="1"/>
          </p:cNvPicPr>
          <p:nvPr/>
        </p:nvPicPr>
        <p:blipFill>
          <a:blip r:embed="rId11"/>
          <a:stretch>
            <a:fillRect/>
          </a:stretch>
        </p:blipFill>
        <p:spPr>
          <a:xfrm>
            <a:off x="5603135" y="3347890"/>
            <a:ext cx="3605199" cy="487748"/>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5084778" y="4201239"/>
                <a:ext cx="4525708" cy="923330"/>
              </a:xfrm>
              <a:prstGeom prst="rect">
                <a:avLst/>
              </a:prstGeom>
              <a:noFill/>
            </p:spPr>
            <p:txBody>
              <a:bodyPr wrap="square" lIns="91440" tIns="45720" rIns="91440" bIns="45720">
                <a:spAutoFit/>
              </a:bodyPr>
              <a:lstStyle/>
              <a:p>
                <a:pPr algn="ctr"/>
                <a:r>
                  <a:rPr lang="el-GR" sz="5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Δ</a:t>
                </a:r>
                <a:r>
                  <a:rPr lang="en-US" sz="5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a:t>
                </a:r>
                <a14:m>
                  <m:oMath xmlns:m="http://schemas.openxmlformats.org/officeDocument/2006/math">
                    <m:r>
                      <a:rPr lang="en-US" sz="54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cs typeface="Times New Roman" panose="02020603050405020304" pitchFamily="18" charset="0"/>
                      </a:rPr>
                      <m:t>°=−</m:t>
                    </m:r>
                    <m:r>
                      <a:rPr lang="en-US" sz="54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cs typeface="Times New Roman" panose="02020603050405020304" pitchFamily="18" charset="0"/>
                      </a:rPr>
                      <m:t>𝑛𝐹𝐸</m:t>
                    </m:r>
                    <m:r>
                      <a:rPr lang="en-US" sz="54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cs typeface="Times New Roman" panose="02020603050405020304" pitchFamily="18" charset="0"/>
                      </a:rPr>
                      <m:t>°</m:t>
                    </m:r>
                  </m:oMath>
                </a14:m>
                <a:endParaRPr lang="en-US" sz="5400" b="0" cap="none" spc="0" dirty="0">
                  <a:ln w="0"/>
                  <a:solidFill>
                    <a:schemeClr val="tx1"/>
                  </a:solidFill>
                  <a:effectLst>
                    <a:outerShdw blurRad="38100" dist="19050" dir="2700000" algn="tl" rotWithShape="0">
                      <a:schemeClr val="dk1">
                        <a:alpha val="40000"/>
                      </a:schemeClr>
                    </a:outerShdw>
                  </a:effectLst>
                </a:endParaRPr>
              </a:p>
            </p:txBody>
          </p:sp>
        </mc:Choice>
        <mc:Fallback xmlns="">
          <p:sp>
            <p:nvSpPr>
              <p:cNvPr id="18" name="Rectangle 17"/>
              <p:cNvSpPr>
                <a:spLocks noRot="1" noChangeAspect="1" noMove="1" noResize="1" noEditPoints="1" noAdjustHandles="1" noChangeArrowheads="1" noChangeShapeType="1" noTextEdit="1"/>
              </p:cNvSpPr>
              <p:nvPr/>
            </p:nvSpPr>
            <p:spPr>
              <a:xfrm>
                <a:off x="5084778" y="4201239"/>
                <a:ext cx="4525708" cy="923330"/>
              </a:xfrm>
              <a:prstGeom prst="rect">
                <a:avLst/>
              </a:prstGeom>
              <a:blipFill rotWithShape="1">
                <a:blip r:embed="rId12"/>
                <a:stretch>
                  <a:fillRect t="-658" b="-6579"/>
                </a:stretch>
              </a:blipFill>
            </p:spPr>
            <p:txBody>
              <a:bodyPr/>
              <a:lstStyle/>
              <a:p>
                <a:r>
                  <a:rPr lang="en-US">
                    <a:noFill/>
                  </a:rPr>
                  <a:t> </a:t>
                </a:r>
              </a:p>
            </p:txBody>
          </p:sp>
        </mc:Fallback>
      </mc:AlternateContent>
      <p:pic>
        <p:nvPicPr>
          <p:cNvPr id="26" name="Picture 25"/>
          <p:cNvPicPr>
            <a:picLocks noChangeAspect="1"/>
          </p:cNvPicPr>
          <p:nvPr/>
        </p:nvPicPr>
        <p:blipFill>
          <a:blip r:embed="rId13">
            <a:extLst>
              <a:ext uri="{BEBA8EAE-BF5A-486C-A8C5-ECC9F3942E4B}">
                <a14:imgProps xmlns:a14="http://schemas.microsoft.com/office/drawing/2010/main">
                  <a14:imgLayer r:embed="rId14">
                    <a14:imgEffect>
                      <a14:backgroundRemoval t="0" b="100000" l="9778" r="89778">
                        <a14:foregroundMark x1="47111" y1="20000" x2="47111" y2="20000"/>
                        <a14:foregroundMark x1="60889" y1="6222" x2="60889" y2="6222"/>
                        <a14:foregroundMark x1="56000" y1="11556" x2="56000" y2="11556"/>
                      </a14:backgroundRemoval>
                    </a14:imgEffect>
                  </a14:imgLayer>
                </a14:imgProps>
              </a:ext>
            </a:extLst>
          </a:blip>
          <a:stretch>
            <a:fillRect/>
          </a:stretch>
        </p:blipFill>
        <p:spPr>
          <a:xfrm>
            <a:off x="-141420" y="24616"/>
            <a:ext cx="950863" cy="950863"/>
          </a:xfrm>
          <a:prstGeom prst="rect">
            <a:avLst/>
          </a:prstGeom>
        </p:spPr>
      </p:pic>
    </p:spTree>
    <p:extLst>
      <p:ext uri="{BB962C8B-B14F-4D97-AF65-F5344CB8AC3E}">
        <p14:creationId xmlns:p14="http://schemas.microsoft.com/office/powerpoint/2010/main" val="7773063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0190" y="-1282140"/>
            <a:ext cx="8765782" cy="4886923"/>
          </a:xfrm>
          <a:prstGeom prst="rect">
            <a:avLst/>
          </a:prstGeom>
        </p:spPr>
      </p:pic>
      <p:pic>
        <p:nvPicPr>
          <p:cNvPr id="5" name="Picture 4"/>
          <p:cNvPicPr>
            <a:picLocks noChangeAspect="1"/>
          </p:cNvPicPr>
          <p:nvPr/>
        </p:nvPicPr>
        <p:blipFill>
          <a:blip r:embed="rId3"/>
          <a:stretch>
            <a:fillRect/>
          </a:stretch>
        </p:blipFill>
        <p:spPr>
          <a:xfrm>
            <a:off x="2669490" y="3160656"/>
            <a:ext cx="6081329" cy="3045373"/>
          </a:xfrm>
          <a:prstGeom prst="rect">
            <a:avLst/>
          </a:prstGeom>
          <a:ln w="38100" cmpd="sng">
            <a:solidFill>
              <a:srgbClr val="000090"/>
            </a:solidFill>
          </a:ln>
        </p:spPr>
      </p:pic>
      <p:sp>
        <p:nvSpPr>
          <p:cNvPr id="3" name="Title 2"/>
          <p:cNvSpPr>
            <a:spLocks noGrp="1"/>
          </p:cNvSpPr>
          <p:nvPr>
            <p:ph type="title"/>
          </p:nvPr>
        </p:nvSpPr>
        <p:spPr>
          <a:xfrm>
            <a:off x="-43361" y="-48947"/>
            <a:ext cx="7556313" cy="1116106"/>
          </a:xfrm>
        </p:spPr>
        <p:txBody>
          <a:bodyPr/>
          <a:lstStyle/>
          <a:p>
            <a:r>
              <a:rPr lang="en-US" dirty="0" smtClean="0"/>
              <a:t>               </a:t>
            </a:r>
            <a:r>
              <a:rPr lang="en-US" b="1" dirty="0" smtClean="0">
                <a:solidFill>
                  <a:srgbClr val="00B0F0"/>
                </a:solidFill>
              </a:rPr>
              <a:t>Coupling </a:t>
            </a:r>
            <a:br>
              <a:rPr lang="en-US" b="1" dirty="0" smtClean="0">
                <a:solidFill>
                  <a:srgbClr val="00B0F0"/>
                </a:solidFill>
              </a:rPr>
            </a:br>
            <a:r>
              <a:rPr lang="en-US" b="1" dirty="0">
                <a:solidFill>
                  <a:srgbClr val="00B0F0"/>
                </a:solidFill>
              </a:rPr>
              <a:t>	</a:t>
            </a:r>
            <a:r>
              <a:rPr lang="en-US" b="1" dirty="0" smtClean="0">
                <a:solidFill>
                  <a:srgbClr val="00B0F0"/>
                </a:solidFill>
              </a:rPr>
              <a:t>	Reactions</a:t>
            </a:r>
            <a:endParaRPr lang="en-US" b="1" dirty="0">
              <a:solidFill>
                <a:srgbClr val="00B0F0"/>
              </a:solidFill>
            </a:endParaRPr>
          </a:p>
        </p:txBody>
      </p:sp>
      <p:sp>
        <p:nvSpPr>
          <p:cNvPr id="8" name="Content Placeholder 7"/>
          <p:cNvSpPr>
            <a:spLocks noGrp="1"/>
          </p:cNvSpPr>
          <p:nvPr>
            <p:ph sz="half" idx="1"/>
          </p:nvPr>
        </p:nvSpPr>
        <p:spPr/>
        <p:txBody>
          <a:bodyPr/>
          <a:lstStyle/>
          <a:p>
            <a:endParaRPr lang="en-US" dirty="0" smtClean="0"/>
          </a:p>
          <a:p>
            <a:endParaRPr lang="en-US" dirty="0" smtClean="0"/>
          </a:p>
          <a:p>
            <a:endParaRPr lang="en-US" dirty="0"/>
          </a:p>
        </p:txBody>
      </p:sp>
      <p:sp>
        <p:nvSpPr>
          <p:cNvPr id="6" name="Content Placeholder 5"/>
          <p:cNvSpPr>
            <a:spLocks noGrp="1"/>
          </p:cNvSpPr>
          <p:nvPr>
            <p:ph sz="half" idx="2"/>
          </p:nvPr>
        </p:nvSpPr>
        <p:spPr/>
        <p:txBody>
          <a:bodyPr/>
          <a:lstStyle/>
          <a:p>
            <a:endParaRPr lang="en-US" dirty="0" smtClean="0"/>
          </a:p>
          <a:p>
            <a:endParaRPr lang="en-US" dirty="0"/>
          </a:p>
          <a:p>
            <a:endParaRPr lang="en-US" dirty="0"/>
          </a:p>
        </p:txBody>
      </p:sp>
      <p:sp>
        <p:nvSpPr>
          <p:cNvPr id="10" name="TextBox 9"/>
          <p:cNvSpPr txBox="1"/>
          <p:nvPr/>
        </p:nvSpPr>
        <p:spPr>
          <a:xfrm>
            <a:off x="7967992" y="-32652"/>
            <a:ext cx="979575" cy="369332"/>
          </a:xfrm>
          <a:prstGeom prst="rect">
            <a:avLst/>
          </a:prstGeom>
          <a:noFill/>
        </p:spPr>
        <p:txBody>
          <a:bodyPr wrap="square" rtlCol="0">
            <a:spAutoFit/>
          </a:bodyPr>
          <a:lstStyle/>
          <a:p>
            <a:r>
              <a:rPr lang="en-US" dirty="0" smtClean="0">
                <a:hlinkClick r:id="rId4"/>
              </a:rPr>
              <a:t>Source</a:t>
            </a:r>
            <a:endParaRPr lang="en-US" dirty="0" smtClean="0"/>
          </a:p>
        </p:txBody>
      </p:sp>
      <p:sp>
        <p:nvSpPr>
          <p:cNvPr id="11" name="TextBox 10"/>
          <p:cNvSpPr txBox="1"/>
          <p:nvPr/>
        </p:nvSpPr>
        <p:spPr>
          <a:xfrm>
            <a:off x="112147" y="6166954"/>
            <a:ext cx="9144000" cy="923330"/>
          </a:xfrm>
          <a:prstGeom prst="rect">
            <a:avLst/>
          </a:prstGeom>
          <a:noFill/>
        </p:spPr>
        <p:txBody>
          <a:bodyPr wrap="square" rtlCol="0">
            <a:spAutoFit/>
          </a:bodyPr>
          <a:lstStyle/>
          <a:p>
            <a:r>
              <a:rPr lang="en-US" dirty="0" smtClean="0"/>
              <a:t>LO: 	5.15 </a:t>
            </a:r>
            <a:r>
              <a:rPr lang="en-US" dirty="0"/>
              <a:t> </a:t>
            </a:r>
            <a:r>
              <a:rPr lang="en-US" dirty="0" smtClean="0"/>
              <a:t>The </a:t>
            </a:r>
            <a:r>
              <a:rPr lang="en-US" dirty="0"/>
              <a:t>student is able to </a:t>
            </a:r>
            <a:r>
              <a:rPr lang="en-US" dirty="0" smtClean="0"/>
              <a:t>explain </a:t>
            </a:r>
            <a:r>
              <a:rPr lang="en-US" dirty="0"/>
              <a:t>the application </a:t>
            </a:r>
            <a:r>
              <a:rPr lang="en-US" dirty="0" smtClean="0"/>
              <a:t>the coupling of favorable with unfavorable reactions to cause processes that are not favorable to become </a:t>
            </a:r>
            <a:r>
              <a:rPr lang="en-US" dirty="0"/>
              <a:t>favorable. </a:t>
            </a:r>
            <a:r>
              <a:rPr lang="en-US" dirty="0" smtClean="0"/>
              <a:t>															</a:t>
            </a:r>
            <a:endParaRPr lang="en-US" dirty="0"/>
          </a:p>
        </p:txBody>
      </p:sp>
      <p:sp>
        <p:nvSpPr>
          <p:cNvPr id="12" name="TextBox 11"/>
          <p:cNvSpPr txBox="1"/>
          <p:nvPr/>
        </p:nvSpPr>
        <p:spPr>
          <a:xfrm>
            <a:off x="7920655" y="194142"/>
            <a:ext cx="894959" cy="2031325"/>
          </a:xfrm>
          <a:prstGeom prst="rect">
            <a:avLst/>
          </a:prstGeom>
          <a:noFill/>
        </p:spPr>
        <p:txBody>
          <a:bodyPr wrap="square" rtlCol="0">
            <a:spAutoFit/>
          </a:bodyPr>
          <a:lstStyle/>
          <a:p>
            <a:r>
              <a:rPr lang="en-US" dirty="0" smtClean="0">
                <a:hlinkClick r:id="rId5"/>
              </a:rPr>
              <a:t>Video #1</a:t>
            </a:r>
            <a:endParaRPr lang="en-US" dirty="0" smtClean="0"/>
          </a:p>
          <a:p>
            <a:r>
              <a:rPr lang="en-US" dirty="0" err="1" smtClean="0">
                <a:hlinkClick r:id="rId6"/>
              </a:rPr>
              <a:t>ChooChoo</a:t>
            </a:r>
            <a:endParaRPr lang="en-US" dirty="0" smtClean="0"/>
          </a:p>
          <a:p>
            <a:endParaRPr lang="en-US" dirty="0" smtClean="0"/>
          </a:p>
          <a:p>
            <a:endParaRPr lang="en-US" dirty="0" smtClean="0"/>
          </a:p>
          <a:p>
            <a:endParaRPr lang="en-US" dirty="0"/>
          </a:p>
        </p:txBody>
      </p:sp>
      <p:pic>
        <p:nvPicPr>
          <p:cNvPr id="19" name="Picture 18"/>
          <p:cNvPicPr>
            <a:picLocks noChangeAspect="1"/>
          </p:cNvPicPr>
          <p:nvPr/>
        </p:nvPicPr>
        <p:blipFill>
          <a:blip r:embed="rId7"/>
          <a:stretch>
            <a:fillRect/>
          </a:stretch>
        </p:blipFill>
        <p:spPr>
          <a:xfrm>
            <a:off x="280578" y="21411"/>
            <a:ext cx="1447764" cy="2216722"/>
          </a:xfrm>
          <a:prstGeom prst="rect">
            <a:avLst/>
          </a:prstGeom>
        </p:spPr>
      </p:pic>
      <p:pic>
        <p:nvPicPr>
          <p:cNvPr id="13" name="Picture 12"/>
          <p:cNvPicPr>
            <a:picLocks noChangeAspect="1"/>
          </p:cNvPicPr>
          <p:nvPr/>
        </p:nvPicPr>
        <p:blipFill>
          <a:blip r:embed="rId8"/>
          <a:stretch>
            <a:fillRect/>
          </a:stretch>
        </p:blipFill>
        <p:spPr>
          <a:xfrm>
            <a:off x="193738" y="2773031"/>
            <a:ext cx="8671934" cy="2228769"/>
          </a:xfrm>
          <a:prstGeom prst="rect">
            <a:avLst/>
          </a:prstGeom>
          <a:ln w="38100" cmpd="sng">
            <a:solidFill>
              <a:schemeClr val="tx1"/>
            </a:solidFill>
          </a:ln>
        </p:spPr>
      </p:pic>
      <p:sp>
        <p:nvSpPr>
          <p:cNvPr id="15" name="TextBox 14"/>
          <p:cNvSpPr txBox="1"/>
          <p:nvPr/>
        </p:nvSpPr>
        <p:spPr>
          <a:xfrm rot="20611465">
            <a:off x="1338482" y="1791077"/>
            <a:ext cx="1649545" cy="646331"/>
          </a:xfrm>
          <a:prstGeom prst="rect">
            <a:avLst/>
          </a:prstGeom>
          <a:solidFill>
            <a:srgbClr val="0070C0"/>
          </a:solidFill>
          <a:ln w="38100" cmpd="sng">
            <a:solidFill>
              <a:schemeClr val="accent1"/>
            </a:solidFill>
          </a:ln>
        </p:spPr>
        <p:txBody>
          <a:bodyPr wrap="square" rtlCol="0">
            <a:spAutoFit/>
          </a:bodyPr>
          <a:lstStyle/>
          <a:p>
            <a:r>
              <a:rPr lang="en-US" dirty="0" smtClean="0">
                <a:solidFill>
                  <a:schemeClr val="bg1"/>
                </a:solidFill>
              </a:rPr>
              <a:t>Endothermic Reaction</a:t>
            </a:r>
            <a:endParaRPr lang="en-US" dirty="0">
              <a:solidFill>
                <a:schemeClr val="bg1"/>
              </a:solidFill>
            </a:endParaRPr>
          </a:p>
        </p:txBody>
      </p:sp>
      <p:pic>
        <p:nvPicPr>
          <p:cNvPr id="14" name="Picture 13"/>
          <p:cNvPicPr>
            <a:picLocks noChangeAspect="1"/>
          </p:cNvPicPr>
          <p:nvPr/>
        </p:nvPicPr>
        <p:blipFill>
          <a:blip r:embed="rId9"/>
          <a:stretch>
            <a:fillRect/>
          </a:stretch>
        </p:blipFill>
        <p:spPr>
          <a:xfrm>
            <a:off x="797020" y="1932503"/>
            <a:ext cx="7774254" cy="4351109"/>
          </a:xfrm>
          <a:prstGeom prst="rect">
            <a:avLst/>
          </a:prstGeom>
          <a:ln w="38100" cmpd="sng">
            <a:solidFill>
              <a:schemeClr val="accent2"/>
            </a:solidFill>
          </a:ln>
        </p:spPr>
      </p:pic>
      <p:pic>
        <p:nvPicPr>
          <p:cNvPr id="9" name="Picture 8"/>
          <p:cNvPicPr>
            <a:picLocks noChangeAspect="1"/>
          </p:cNvPicPr>
          <p:nvPr/>
        </p:nvPicPr>
        <p:blipFill>
          <a:blip r:embed="rId10"/>
          <a:stretch>
            <a:fillRect/>
          </a:stretch>
        </p:blipFill>
        <p:spPr>
          <a:xfrm>
            <a:off x="5920248" y="138447"/>
            <a:ext cx="1865606" cy="1252698"/>
          </a:xfrm>
          <a:prstGeom prst="rect">
            <a:avLst/>
          </a:prstGeom>
        </p:spPr>
      </p:pic>
      <p:sp>
        <p:nvSpPr>
          <p:cNvPr id="17" name="TextBox 16"/>
          <p:cNvSpPr txBox="1"/>
          <p:nvPr/>
        </p:nvSpPr>
        <p:spPr>
          <a:xfrm rot="20649307">
            <a:off x="5990143" y="350022"/>
            <a:ext cx="1540369" cy="646331"/>
          </a:xfrm>
          <a:prstGeom prst="rect">
            <a:avLst/>
          </a:prstGeom>
          <a:noFill/>
          <a:ln w="38100" cmpd="sng">
            <a:solidFill>
              <a:schemeClr val="accent1"/>
            </a:solidFill>
          </a:ln>
        </p:spPr>
        <p:txBody>
          <a:bodyPr wrap="square" rtlCol="0">
            <a:spAutoFit/>
          </a:bodyPr>
          <a:lstStyle/>
          <a:p>
            <a:r>
              <a:rPr lang="en-US" dirty="0" smtClean="0">
                <a:solidFill>
                  <a:schemeClr val="bg1"/>
                </a:solidFill>
              </a:rPr>
              <a:t>Exothermic Reaction</a:t>
            </a:r>
            <a:endParaRPr lang="en-US" dirty="0">
              <a:solidFill>
                <a:schemeClr val="bg1"/>
              </a:solidFill>
            </a:endParaRPr>
          </a:p>
        </p:txBody>
      </p:sp>
    </p:spTree>
    <p:extLst>
      <p:ext uri="{BB962C8B-B14F-4D97-AF65-F5344CB8AC3E}">
        <p14:creationId xmlns:p14="http://schemas.microsoft.com/office/powerpoint/2010/main" val="104537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097582" y="-32652"/>
            <a:ext cx="979575" cy="646331"/>
          </a:xfrm>
          <a:prstGeom prst="rect">
            <a:avLst/>
          </a:prstGeom>
          <a:noFill/>
        </p:spPr>
        <p:txBody>
          <a:bodyPr wrap="square" rtlCol="0">
            <a:spAutoFit/>
          </a:bodyPr>
          <a:lstStyle/>
          <a:p>
            <a:endParaRPr lang="en-US" dirty="0" smtClean="0"/>
          </a:p>
          <a:p>
            <a:r>
              <a:rPr lang="en-US" dirty="0" smtClean="0">
                <a:hlinkClick r:id="rId2"/>
              </a:rPr>
              <a:t>Source</a:t>
            </a:r>
            <a:endParaRPr lang="en-US" dirty="0"/>
          </a:p>
        </p:txBody>
      </p:sp>
      <p:sp>
        <p:nvSpPr>
          <p:cNvPr id="11" name="TextBox 10"/>
          <p:cNvSpPr txBox="1"/>
          <p:nvPr/>
        </p:nvSpPr>
        <p:spPr>
          <a:xfrm>
            <a:off x="21995" y="5934670"/>
            <a:ext cx="9144000" cy="923330"/>
          </a:xfrm>
          <a:prstGeom prst="rect">
            <a:avLst/>
          </a:prstGeom>
          <a:noFill/>
        </p:spPr>
        <p:txBody>
          <a:bodyPr wrap="square" rtlCol="0">
            <a:spAutoFit/>
          </a:bodyPr>
          <a:lstStyle/>
          <a:p>
            <a:r>
              <a:rPr lang="en-US" dirty="0" smtClean="0"/>
              <a:t>LO: 	5.16  </a:t>
            </a:r>
            <a:r>
              <a:rPr lang="en-US" dirty="0"/>
              <a:t>The student can use </a:t>
            </a:r>
            <a:r>
              <a:rPr lang="en-US" dirty="0" err="1"/>
              <a:t>LeChatelier's</a:t>
            </a:r>
            <a:r>
              <a:rPr lang="en-US" dirty="0"/>
              <a:t> principle to make qualitative predictions for systems in which coupled reactions that share a common intermediate drive formation of a product. </a:t>
            </a:r>
          </a:p>
        </p:txBody>
      </p:sp>
      <p:sp>
        <p:nvSpPr>
          <p:cNvPr id="12" name="TextBox 11"/>
          <p:cNvSpPr txBox="1"/>
          <p:nvPr/>
        </p:nvSpPr>
        <p:spPr>
          <a:xfrm>
            <a:off x="8097582" y="1528311"/>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4" name="Picture 3"/>
          <p:cNvPicPr>
            <a:picLocks noChangeAspect="1"/>
          </p:cNvPicPr>
          <p:nvPr/>
        </p:nvPicPr>
        <p:blipFill>
          <a:blip r:embed="rId4"/>
          <a:stretch>
            <a:fillRect/>
          </a:stretch>
        </p:blipFill>
        <p:spPr>
          <a:xfrm>
            <a:off x="77754" y="1837825"/>
            <a:ext cx="9036868" cy="2989893"/>
          </a:xfrm>
          <a:prstGeom prst="rect">
            <a:avLst/>
          </a:prstGeom>
          <a:ln w="38100" cmpd="sng">
            <a:solidFill>
              <a:schemeClr val="accent1">
                <a:lumMod val="75000"/>
              </a:schemeClr>
            </a:solidFill>
          </a:ln>
        </p:spPr>
      </p:pic>
      <p:sp>
        <p:nvSpPr>
          <p:cNvPr id="2" name="TextBox 1"/>
          <p:cNvSpPr txBox="1"/>
          <p:nvPr/>
        </p:nvSpPr>
        <p:spPr>
          <a:xfrm>
            <a:off x="568689" y="280705"/>
            <a:ext cx="7784155" cy="1477328"/>
          </a:xfrm>
          <a:prstGeom prst="rect">
            <a:avLst/>
          </a:prstGeom>
          <a:noFill/>
        </p:spPr>
        <p:txBody>
          <a:bodyPr wrap="square" rtlCol="0">
            <a:spAutoFit/>
          </a:bodyPr>
          <a:lstStyle/>
          <a:p>
            <a:r>
              <a:rPr lang="en-US" sz="4500" b="1" dirty="0" smtClean="0">
                <a:solidFill>
                  <a:schemeClr val="accent1"/>
                </a:solidFill>
              </a:rPr>
              <a:t>Coupled Reactions and </a:t>
            </a:r>
            <a:r>
              <a:rPr lang="en-US" sz="4500" b="1" dirty="0" err="1" smtClean="0">
                <a:solidFill>
                  <a:schemeClr val="accent1"/>
                </a:solidFill>
              </a:rPr>
              <a:t>LeChatelier</a:t>
            </a:r>
            <a:endParaRPr lang="en-US" sz="4500" b="1" dirty="0">
              <a:solidFill>
                <a:schemeClr val="accent1"/>
              </a:solidFill>
            </a:endParaRPr>
          </a:p>
        </p:txBody>
      </p:sp>
      <p:pic>
        <p:nvPicPr>
          <p:cNvPr id="13" name="Content Placeholder 2"/>
          <p:cNvPicPr>
            <a:picLocks noGrp="1" noChangeAspect="1"/>
          </p:cNvPicPr>
          <p:nvPr>
            <p:ph sz="half" idx="1"/>
          </p:nvPr>
        </p:nvPicPr>
        <p:blipFill>
          <a:blip r:embed="rId5"/>
          <a:stretch>
            <a:fillRect/>
          </a:stretch>
        </p:blipFill>
        <p:spPr>
          <a:xfrm>
            <a:off x="77754" y="1977435"/>
            <a:ext cx="9162228" cy="3309303"/>
          </a:xfrm>
          <a:prstGeom prst="rect">
            <a:avLst/>
          </a:prstGeom>
          <a:ln w="38100" cmpd="sng">
            <a:solidFill>
              <a:schemeClr val="accent4">
                <a:lumMod val="50000"/>
              </a:schemeClr>
            </a:solidFill>
          </a:ln>
        </p:spPr>
      </p:pic>
    </p:spTree>
    <p:extLst>
      <p:ext uri="{BB962C8B-B14F-4D97-AF65-F5344CB8AC3E}">
        <p14:creationId xmlns:p14="http://schemas.microsoft.com/office/powerpoint/2010/main" val="98982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6894"/>
            <a:ext cx="7556313" cy="1116106"/>
          </a:xfrm>
        </p:spPr>
        <p:txBody>
          <a:bodyPr/>
          <a:lstStyle/>
          <a:p>
            <a:r>
              <a:rPr lang="en-US" dirty="0" smtClean="0"/>
              <a:t>LO 5.16 FRQ Practice from 2009</a:t>
            </a:r>
            <a:endParaRPr lang="en-US" dirty="0"/>
          </a:p>
        </p:txBody>
      </p:sp>
      <p:pic>
        <p:nvPicPr>
          <p:cNvPr id="5" name="Picture 4"/>
          <p:cNvPicPr>
            <a:picLocks noChangeAspect="1"/>
          </p:cNvPicPr>
          <p:nvPr/>
        </p:nvPicPr>
        <p:blipFill>
          <a:blip r:embed="rId2"/>
          <a:stretch>
            <a:fillRect/>
          </a:stretch>
        </p:blipFill>
        <p:spPr>
          <a:xfrm>
            <a:off x="260350" y="869950"/>
            <a:ext cx="7345456" cy="2190750"/>
          </a:xfrm>
          <a:prstGeom prst="rect">
            <a:avLst/>
          </a:prstGeom>
        </p:spPr>
      </p:pic>
      <p:pic>
        <p:nvPicPr>
          <p:cNvPr id="6" name="Picture 5"/>
          <p:cNvPicPr>
            <a:picLocks noChangeAspect="1"/>
          </p:cNvPicPr>
          <p:nvPr/>
        </p:nvPicPr>
        <p:blipFill>
          <a:blip r:embed="rId3"/>
          <a:stretch>
            <a:fillRect/>
          </a:stretch>
        </p:blipFill>
        <p:spPr>
          <a:xfrm>
            <a:off x="520453" y="3060700"/>
            <a:ext cx="7534334" cy="750888"/>
          </a:xfrm>
          <a:prstGeom prst="rect">
            <a:avLst/>
          </a:prstGeom>
        </p:spPr>
      </p:pic>
      <p:pic>
        <p:nvPicPr>
          <p:cNvPr id="7" name="Picture 6"/>
          <p:cNvPicPr>
            <a:picLocks noChangeAspect="1"/>
          </p:cNvPicPr>
          <p:nvPr/>
        </p:nvPicPr>
        <p:blipFill>
          <a:blip r:embed="rId4"/>
          <a:stretch>
            <a:fillRect/>
          </a:stretch>
        </p:blipFill>
        <p:spPr>
          <a:xfrm>
            <a:off x="1017558" y="3714750"/>
            <a:ext cx="6305550" cy="3086100"/>
          </a:xfrm>
          <a:prstGeom prst="rect">
            <a:avLst/>
          </a:prstGeom>
        </p:spPr>
      </p:pic>
      <p:sp>
        <p:nvSpPr>
          <p:cNvPr id="8" name="Rectangle 7"/>
          <p:cNvSpPr/>
          <p:nvPr/>
        </p:nvSpPr>
        <p:spPr>
          <a:xfrm>
            <a:off x="876300" y="3714750"/>
            <a:ext cx="6565900" cy="31432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Reveal Answer</a:t>
            </a:r>
            <a:endParaRPr lang="en-US" dirty="0"/>
          </a:p>
        </p:txBody>
      </p:sp>
    </p:spTree>
    <p:extLst>
      <p:ext uri="{BB962C8B-B14F-4D97-AF65-F5344CB8AC3E}">
        <p14:creationId xmlns:p14="http://schemas.microsoft.com/office/powerpoint/2010/main" val="156031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COUPLING OF REACTIONS</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Content Placeholder 5"/>
          <p:cNvSpPr>
            <a:spLocks noGrp="1"/>
          </p:cNvSpPr>
          <p:nvPr>
            <p:ph idx="1"/>
          </p:nvPr>
        </p:nvSpPr>
        <p:spPr>
          <a:xfrm>
            <a:off x="498474" y="1057924"/>
            <a:ext cx="7556313" cy="1907218"/>
          </a:xfrm>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Reactions with known values can be COUPLED to produce a new reaction.  </a:t>
            </a:r>
          </a:p>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When we couple reactions (or half-reactions), we may multiple by a factor or reverse the reaction before we couple or add them together.</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TextBox 6"/>
          <p:cNvSpPr txBox="1"/>
          <p:nvPr/>
        </p:nvSpPr>
        <p:spPr>
          <a:xfrm>
            <a:off x="217311" y="5881402"/>
            <a:ext cx="9144000" cy="923330"/>
          </a:xfrm>
          <a:prstGeom prst="rect">
            <a:avLst/>
          </a:prstGeom>
          <a:noFill/>
        </p:spPr>
        <p:txBody>
          <a:bodyPr wrap="square" rtlCol="0">
            <a:spAutoFit/>
          </a:bodyPr>
          <a:lstStyle/>
          <a:p>
            <a:r>
              <a:rPr lang="en-US" dirty="0" smtClean="0"/>
              <a:t>LO</a:t>
            </a:r>
            <a:r>
              <a:rPr lang="en-US" dirty="0"/>
              <a:t> </a:t>
            </a:r>
            <a:r>
              <a:rPr lang="en-US" dirty="0" smtClean="0"/>
              <a:t>5.17:   </a:t>
            </a:r>
            <a:r>
              <a:rPr lang="en-US" dirty="0"/>
              <a:t>The student can make quantitative predictions for systems involving coupled reactions that share a common intermediate, based on the equilibrium constant for the combined reaction. </a:t>
            </a:r>
            <a:r>
              <a:rPr lang="en-US" dirty="0" smtClean="0"/>
              <a:t> </a:t>
            </a:r>
            <a:endParaRPr lang="en-US" dirty="0"/>
          </a:p>
        </p:txBody>
      </p:sp>
      <p:graphicFrame>
        <p:nvGraphicFramePr>
          <p:cNvPr id="8" name="Table 7"/>
          <p:cNvGraphicFramePr>
            <a:graphicFrameLocks noGrp="1"/>
          </p:cNvGraphicFramePr>
          <p:nvPr>
            <p:extLst/>
          </p:nvPr>
        </p:nvGraphicFramePr>
        <p:xfrm>
          <a:off x="284084" y="2991776"/>
          <a:ext cx="8611340" cy="2801758"/>
        </p:xfrm>
        <a:graphic>
          <a:graphicData uri="http://schemas.openxmlformats.org/drawingml/2006/table">
            <a:tbl>
              <a:tblPr firstRow="1" bandRow="1">
                <a:tableStyleId>{5C22544A-7EE6-4342-B048-85BDC9FD1C3A}</a:tableStyleId>
              </a:tblPr>
              <a:tblGrid>
                <a:gridCol w="2152835"/>
                <a:gridCol w="2152835"/>
                <a:gridCol w="2152835"/>
                <a:gridCol w="2152835"/>
              </a:tblGrid>
              <a:tr h="914399">
                <a:tc>
                  <a:txBody>
                    <a:bodyPr/>
                    <a:lstStyle/>
                    <a:p>
                      <a:r>
                        <a:rPr lang="en-US" dirty="0" smtClean="0"/>
                        <a:t>Manipulation</a:t>
                      </a:r>
                      <a:endParaRPr lang="en-US" dirty="0"/>
                    </a:p>
                  </a:txBody>
                  <a:tcPr/>
                </a:tc>
                <a:tc>
                  <a:txBody>
                    <a:bodyPr/>
                    <a:lstStyle/>
                    <a:p>
                      <a:r>
                        <a:rPr lang="en-US" dirty="0" smtClean="0"/>
                        <a:t>Equilibrium constants (</a:t>
                      </a:r>
                      <a:r>
                        <a:rPr lang="en-US" i="1" dirty="0" smtClean="0"/>
                        <a:t>K</a:t>
                      </a:r>
                      <a:r>
                        <a:rPr lang="en-US" i="0" dirty="0" smtClean="0"/>
                        <a:t>)</a:t>
                      </a:r>
                      <a:endParaRPr lang="en-US" dirty="0"/>
                    </a:p>
                  </a:txBody>
                  <a:tcPr/>
                </a:tc>
                <a:tc>
                  <a:txBody>
                    <a:bodyPr/>
                    <a:lstStyle/>
                    <a:p>
                      <a:r>
                        <a:rPr lang="en-US" dirty="0" smtClean="0"/>
                        <a:t>Free energy, enthalpy</a:t>
                      </a:r>
                      <a:r>
                        <a:rPr lang="en-US" baseline="0" dirty="0" smtClean="0"/>
                        <a:t> or entropy</a:t>
                      </a:r>
                      <a:endParaRPr lang="en-US" dirty="0"/>
                    </a:p>
                  </a:txBody>
                  <a:tcPr/>
                </a:tc>
                <a:tc>
                  <a:txBody>
                    <a:bodyPr/>
                    <a:lstStyle/>
                    <a:p>
                      <a:r>
                        <a:rPr lang="en-US" dirty="0" smtClean="0"/>
                        <a:t>Standard</a:t>
                      </a:r>
                      <a:r>
                        <a:rPr lang="en-US" baseline="0" dirty="0" smtClean="0"/>
                        <a:t> Reduction potential (</a:t>
                      </a:r>
                      <a:r>
                        <a:rPr lang="en-US" baseline="0" dirty="0" err="1" smtClean="0"/>
                        <a:t>E</a:t>
                      </a:r>
                      <a:r>
                        <a:rPr lang="en-US" baseline="30000" dirty="0" err="1" smtClean="0"/>
                        <a:t>o</a:t>
                      </a:r>
                      <a:r>
                        <a:rPr lang="en-US" baseline="0" dirty="0" smtClean="0"/>
                        <a:t>)</a:t>
                      </a:r>
                      <a:endParaRPr lang="en-US" dirty="0"/>
                    </a:p>
                  </a:txBody>
                  <a:tcPr/>
                </a:tc>
              </a:tr>
              <a:tr h="623639">
                <a:tc>
                  <a:txBody>
                    <a:bodyPr/>
                    <a:lstStyle/>
                    <a:p>
                      <a:r>
                        <a:rPr lang="en-US" dirty="0" smtClean="0"/>
                        <a:t>Multiply</a:t>
                      </a:r>
                      <a:r>
                        <a:rPr lang="en-US" baseline="0" dirty="0" smtClean="0"/>
                        <a:t> by factor</a:t>
                      </a:r>
                      <a:endParaRPr lang="en-US" dirty="0"/>
                    </a:p>
                  </a:txBody>
                  <a:tcPr/>
                </a:tc>
                <a:tc>
                  <a:txBody>
                    <a:bodyPr/>
                    <a:lstStyle/>
                    <a:p>
                      <a:r>
                        <a:rPr lang="en-US" dirty="0" smtClean="0"/>
                        <a:t>Raise</a:t>
                      </a:r>
                      <a:r>
                        <a:rPr lang="en-US" baseline="0" dirty="0" smtClean="0"/>
                        <a:t> </a:t>
                      </a:r>
                      <a:r>
                        <a:rPr lang="en-US" i="1" baseline="0" dirty="0" smtClean="0"/>
                        <a:t>K</a:t>
                      </a:r>
                      <a:r>
                        <a:rPr lang="en-US" i="0" baseline="0" dirty="0" smtClean="0"/>
                        <a:t> to power of factor</a:t>
                      </a:r>
                      <a:endParaRPr lang="en-US" dirty="0"/>
                    </a:p>
                  </a:txBody>
                  <a:tcPr/>
                </a:tc>
                <a:tc>
                  <a:txBody>
                    <a:bodyPr/>
                    <a:lstStyle/>
                    <a:p>
                      <a:r>
                        <a:rPr lang="en-US" dirty="0" smtClean="0"/>
                        <a:t>Multiply</a:t>
                      </a:r>
                      <a:r>
                        <a:rPr lang="en-US" baseline="0" dirty="0" smtClean="0"/>
                        <a:t> by factor</a:t>
                      </a:r>
                      <a:endParaRPr lang="en-US" dirty="0"/>
                    </a:p>
                  </a:txBody>
                  <a:tcPr/>
                </a:tc>
                <a:tc>
                  <a:txBody>
                    <a:bodyPr/>
                    <a:lstStyle/>
                    <a:p>
                      <a:r>
                        <a:rPr lang="en-US" dirty="0" smtClean="0"/>
                        <a:t>NOTHING!</a:t>
                      </a:r>
                      <a:endParaRPr lang="en-US" dirty="0"/>
                    </a:p>
                  </a:txBody>
                  <a:tcPr/>
                </a:tc>
              </a:tr>
              <a:tr h="623639">
                <a:tc>
                  <a:txBody>
                    <a:bodyPr/>
                    <a:lstStyle/>
                    <a:p>
                      <a:r>
                        <a:rPr lang="en-US" dirty="0" smtClean="0"/>
                        <a:t>Flip/reverse</a:t>
                      </a:r>
                      <a:r>
                        <a:rPr lang="en-US" baseline="0" dirty="0" smtClean="0"/>
                        <a:t> </a:t>
                      </a:r>
                      <a:r>
                        <a:rPr lang="en-US" baseline="0" dirty="0" err="1" smtClean="0"/>
                        <a:t>rxn</a:t>
                      </a:r>
                      <a:endParaRPr lang="en-US" dirty="0"/>
                    </a:p>
                  </a:txBody>
                  <a:tcPr/>
                </a:tc>
                <a:tc>
                  <a:txBody>
                    <a:bodyPr/>
                    <a:lstStyle/>
                    <a:p>
                      <a:r>
                        <a:rPr lang="en-US" dirty="0" smtClean="0"/>
                        <a:t>Inverse of </a:t>
                      </a:r>
                      <a:r>
                        <a:rPr lang="en-US" i="1" dirty="0" smtClean="0"/>
                        <a:t>K</a:t>
                      </a:r>
                      <a:endParaRPr lang="en-US" dirty="0"/>
                    </a:p>
                  </a:txBody>
                  <a:tcPr/>
                </a:tc>
                <a:tc>
                  <a:txBody>
                    <a:bodyPr/>
                    <a:lstStyle/>
                    <a:p>
                      <a:r>
                        <a:rPr lang="en-US" dirty="0" smtClean="0"/>
                        <a:t>Change sign</a:t>
                      </a:r>
                      <a:endParaRPr lang="en-US" dirty="0"/>
                    </a:p>
                  </a:txBody>
                  <a:tcPr/>
                </a:tc>
                <a:tc>
                  <a:txBody>
                    <a:bodyPr/>
                    <a:lstStyle/>
                    <a:p>
                      <a:r>
                        <a:rPr lang="en-US" dirty="0" smtClean="0"/>
                        <a:t>Change sign</a:t>
                      </a:r>
                      <a:endParaRPr lang="en-US" dirty="0"/>
                    </a:p>
                  </a:txBody>
                  <a:tcPr/>
                </a:tc>
              </a:tr>
              <a:tr h="623639">
                <a:tc>
                  <a:txBody>
                    <a:bodyPr/>
                    <a:lstStyle/>
                    <a:p>
                      <a:r>
                        <a:rPr lang="en-US" dirty="0" smtClean="0"/>
                        <a:t>Add Reactions</a:t>
                      </a:r>
                      <a:endParaRPr lang="en-US" dirty="0"/>
                    </a:p>
                  </a:txBody>
                  <a:tcPr/>
                </a:tc>
                <a:tc>
                  <a:txBody>
                    <a:bodyPr/>
                    <a:lstStyle/>
                    <a:p>
                      <a:r>
                        <a:rPr lang="en-US" dirty="0" smtClean="0"/>
                        <a:t>Multiply</a:t>
                      </a:r>
                      <a:r>
                        <a:rPr lang="en-US" baseline="0" dirty="0" smtClean="0"/>
                        <a:t> values</a:t>
                      </a:r>
                      <a:endParaRPr lang="en-US" dirty="0"/>
                    </a:p>
                  </a:txBody>
                  <a:tcPr/>
                </a:tc>
                <a:tc>
                  <a:txBody>
                    <a:bodyPr/>
                    <a:lstStyle/>
                    <a:p>
                      <a:r>
                        <a:rPr lang="en-US" dirty="0" smtClean="0"/>
                        <a:t>Add Values</a:t>
                      </a:r>
                      <a:endParaRPr lang="en-US" dirty="0"/>
                    </a:p>
                  </a:txBody>
                  <a:tcPr/>
                </a:tc>
                <a:tc>
                  <a:txBody>
                    <a:bodyPr/>
                    <a:lstStyle/>
                    <a:p>
                      <a:r>
                        <a:rPr lang="en-US" dirty="0" smtClean="0"/>
                        <a:t>Add values</a:t>
                      </a:r>
                      <a:endParaRPr lang="en-US" dirty="0"/>
                    </a:p>
                  </a:txBody>
                  <a:tcPr/>
                </a:tc>
              </a:tr>
            </a:tbl>
          </a:graphicData>
        </a:graphic>
      </p:graphicFrame>
      <p:sp>
        <p:nvSpPr>
          <p:cNvPr id="13" name="Content Placeholder 12"/>
          <p:cNvSpPr txBox="1">
            <a:spLocks/>
          </p:cNvSpPr>
          <p:nvPr/>
        </p:nvSpPr>
        <p:spPr>
          <a:xfrm>
            <a:off x="764858" y="2607423"/>
            <a:ext cx="3657600" cy="4140200"/>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Font typeface="Wingdings" pitchFamily="2" charset="2"/>
              <a:buNone/>
            </a:pPr>
            <a:endParaRPr lang="en-US" smtClean="0"/>
          </a:p>
          <a:p>
            <a:endParaRPr lang="en-US" dirty="0"/>
          </a:p>
        </p:txBody>
      </p:sp>
      <p:grpSp>
        <p:nvGrpSpPr>
          <p:cNvPr id="22" name="Group 21"/>
          <p:cNvGrpSpPr/>
          <p:nvPr/>
        </p:nvGrpSpPr>
        <p:grpSpPr>
          <a:xfrm>
            <a:off x="0" y="1111244"/>
            <a:ext cx="9117367" cy="5677216"/>
            <a:chOff x="3719062" y="659868"/>
            <a:chExt cx="9117367" cy="5677216"/>
          </a:xfrm>
        </p:grpSpPr>
        <p:grpSp>
          <p:nvGrpSpPr>
            <p:cNvPr id="21" name="Group 20"/>
            <p:cNvGrpSpPr/>
            <p:nvPr/>
          </p:nvGrpSpPr>
          <p:grpSpPr>
            <a:xfrm>
              <a:off x="3719062" y="659868"/>
              <a:ext cx="9117367" cy="5677216"/>
              <a:chOff x="17072" y="204186"/>
              <a:chExt cx="9117367" cy="5677216"/>
            </a:xfrm>
          </p:grpSpPr>
          <p:sp>
            <p:nvSpPr>
              <p:cNvPr id="9" name="Rectangle 8"/>
              <p:cNvSpPr/>
              <p:nvPr/>
            </p:nvSpPr>
            <p:spPr>
              <a:xfrm>
                <a:off x="17072" y="204186"/>
                <a:ext cx="9117367" cy="56772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stretch>
                <a:fillRect/>
              </a:stretch>
            </p:blipFill>
            <p:spPr>
              <a:xfrm>
                <a:off x="5185693" y="2502371"/>
                <a:ext cx="3720919" cy="2793604"/>
              </a:xfrm>
              <a:prstGeom prst="rect">
                <a:avLst/>
              </a:prstGeom>
            </p:spPr>
          </p:pic>
          <p:pic>
            <p:nvPicPr>
              <p:cNvPr id="12" name="Content Placeholder 18"/>
              <p:cNvPicPr>
                <a:picLocks noChangeAspect="1"/>
              </p:cNvPicPr>
              <p:nvPr/>
            </p:nvPicPr>
            <p:blipFill>
              <a:blip r:embed="rId3"/>
              <a:stretch>
                <a:fillRect/>
              </a:stretch>
            </p:blipFill>
            <p:spPr>
              <a:xfrm>
                <a:off x="118973" y="2093769"/>
                <a:ext cx="4814412" cy="3610809"/>
              </a:xfrm>
              <a:prstGeom prst="rect">
                <a:avLst/>
              </a:prstGeom>
            </p:spPr>
          </p:pic>
        </p:grpSp>
        <p:sp>
          <p:nvSpPr>
            <p:cNvPr id="14" name="TextBox 13"/>
            <p:cNvSpPr txBox="1"/>
            <p:nvPr/>
          </p:nvSpPr>
          <p:spPr>
            <a:xfrm>
              <a:off x="10748142" y="1138535"/>
              <a:ext cx="979575" cy="923330"/>
            </a:xfrm>
            <a:prstGeom prst="rect">
              <a:avLst/>
            </a:prstGeom>
            <a:noFill/>
          </p:spPr>
          <p:txBody>
            <a:bodyPr wrap="square" rtlCol="0">
              <a:spAutoFit/>
            </a:bodyPr>
            <a:lstStyle/>
            <a:p>
              <a:r>
                <a:rPr lang="en-US" dirty="0" smtClean="0">
                  <a:hlinkClick r:id="rId4"/>
                </a:rPr>
                <a:t>Source</a:t>
              </a:r>
              <a:endParaRPr lang="en-US" dirty="0" smtClean="0">
                <a:hlinkClick r:id=""/>
              </a:endParaRPr>
            </a:p>
            <a:p>
              <a:r>
                <a:rPr lang="en-US" dirty="0" smtClean="0">
                  <a:hlinkClick r:id=""/>
                </a:rPr>
                <a:t>Source</a:t>
              </a:r>
              <a:endParaRPr lang="en-US" dirty="0" smtClean="0"/>
            </a:p>
            <a:p>
              <a:r>
                <a:rPr lang="en-US" dirty="0" smtClean="0">
                  <a:hlinkClick r:id="rId5"/>
                </a:rPr>
                <a:t>Source</a:t>
              </a:r>
              <a:endParaRPr lang="en-US" dirty="0"/>
            </a:p>
          </p:txBody>
        </p:sp>
        <p:sp>
          <p:nvSpPr>
            <p:cNvPr id="16" name="TextBox 15"/>
            <p:cNvSpPr txBox="1"/>
            <p:nvPr/>
          </p:nvSpPr>
          <p:spPr>
            <a:xfrm>
              <a:off x="10705428" y="898963"/>
              <a:ext cx="1146581" cy="646331"/>
            </a:xfrm>
            <a:prstGeom prst="rect">
              <a:avLst/>
            </a:prstGeom>
            <a:noFill/>
          </p:spPr>
          <p:txBody>
            <a:bodyPr wrap="square" rtlCol="0">
              <a:spAutoFit/>
            </a:bodyPr>
            <a:lstStyle/>
            <a:p>
              <a:r>
                <a:rPr lang="en-US" dirty="0" smtClean="0">
                  <a:hlinkClick r:id="rId6"/>
                </a:rPr>
                <a:t>Video</a:t>
              </a:r>
              <a:endParaRPr lang="en-US" dirty="0" smtClean="0"/>
            </a:p>
            <a:p>
              <a:endParaRPr lang="en-US" dirty="0"/>
            </a:p>
          </p:txBody>
        </p:sp>
        <p:sp>
          <p:nvSpPr>
            <p:cNvPr id="17" name="Rectangle 16"/>
            <p:cNvSpPr/>
            <p:nvPr/>
          </p:nvSpPr>
          <p:spPr>
            <a:xfrm>
              <a:off x="4624639" y="1057924"/>
              <a:ext cx="5262979" cy="584776"/>
            </a:xfrm>
            <a:prstGeom prst="rect">
              <a:avLst/>
            </a:prstGeom>
            <a:noFill/>
          </p:spPr>
          <p:txBody>
            <a:bodyPr wrap="none" lIns="91440" tIns="45720" rIns="91440" bIns="45720">
              <a:spAutoFit/>
            </a:bodyPr>
            <a:lstStyle/>
            <a:p>
              <a:pPr algn="ctr"/>
              <a:r>
                <a:rPr lang="en-US" sz="3200" b="1" cap="none" spc="0" dirty="0" smtClean="0">
                  <a:ln w="22225">
                    <a:solidFill>
                      <a:schemeClr val="accent2"/>
                    </a:solidFill>
                    <a:prstDash val="solid"/>
                  </a:ln>
                  <a:solidFill>
                    <a:schemeClr val="accent2">
                      <a:lumMod val="40000"/>
                      <a:lumOff val="60000"/>
                    </a:schemeClr>
                  </a:solidFill>
                  <a:effectLst/>
                </a:rPr>
                <a:t>Coupled Reactions and K</a:t>
              </a:r>
              <a:endParaRPr lang="en-US" sz="3200" b="1" cap="none" spc="0" dirty="0">
                <a:ln w="22225">
                  <a:solidFill>
                    <a:schemeClr val="accent2"/>
                  </a:solidFill>
                  <a:prstDash val="solid"/>
                </a:ln>
                <a:solidFill>
                  <a:schemeClr val="accent2">
                    <a:lumMod val="40000"/>
                    <a:lumOff val="60000"/>
                  </a:schemeClr>
                </a:solidFill>
                <a:effectLst/>
              </a:endParaRPr>
            </a:p>
          </p:txBody>
        </p:sp>
      </p:grpSp>
    </p:spTree>
    <p:extLst>
      <p:ext uri="{BB962C8B-B14F-4D97-AF65-F5344CB8AC3E}">
        <p14:creationId xmlns:p14="http://schemas.microsoft.com/office/powerpoint/2010/main" val="121663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6979" y="-13187"/>
            <a:ext cx="8863004" cy="1116106"/>
          </a:xfrm>
        </p:spPr>
        <p:txBody>
          <a:bodyPr/>
          <a:lstStyle/>
          <a:p>
            <a:r>
              <a:rPr lang="en-US" b="1" dirty="0"/>
              <a:t> </a:t>
            </a:r>
            <a:r>
              <a:rPr lang="en-US" b="1" dirty="0" smtClean="0"/>
              <a:t>              Is it thermo, kinetics, or K?	</a:t>
            </a:r>
            <a:r>
              <a:rPr lang="en-US" dirty="0" smtClean="0"/>
              <a:t>				</a:t>
            </a:r>
            <a:endParaRPr lang="en-US" dirty="0"/>
          </a:p>
        </p:txBody>
      </p:sp>
      <p:sp>
        <p:nvSpPr>
          <p:cNvPr id="10" name="TextBox 9"/>
          <p:cNvSpPr txBox="1"/>
          <p:nvPr/>
        </p:nvSpPr>
        <p:spPr>
          <a:xfrm>
            <a:off x="8016381" y="2036449"/>
            <a:ext cx="979575" cy="646331"/>
          </a:xfrm>
          <a:prstGeom prst="rect">
            <a:avLst/>
          </a:prstGeom>
          <a:noFill/>
        </p:spPr>
        <p:txBody>
          <a:bodyPr wrap="square" rtlCol="0">
            <a:spAutoFit/>
          </a:bodyPr>
          <a:lstStyle/>
          <a:p>
            <a:r>
              <a:rPr lang="en-US" dirty="0" smtClean="0">
                <a:hlinkClick r:id="rId2"/>
              </a:rPr>
              <a:t>Source</a:t>
            </a:r>
            <a:endParaRPr lang="en-US" dirty="0" smtClean="0"/>
          </a:p>
          <a:p>
            <a:r>
              <a:rPr lang="en-US" dirty="0" smtClean="0">
                <a:hlinkClick r:id="rId3"/>
              </a:rPr>
              <a:t>Source</a:t>
            </a:r>
            <a:endParaRPr lang="en-US" dirty="0"/>
          </a:p>
        </p:txBody>
      </p:sp>
      <p:sp>
        <p:nvSpPr>
          <p:cNvPr id="12" name="TextBox 11"/>
          <p:cNvSpPr txBox="1"/>
          <p:nvPr/>
        </p:nvSpPr>
        <p:spPr>
          <a:xfrm>
            <a:off x="8088546" y="1534838"/>
            <a:ext cx="894959" cy="646331"/>
          </a:xfrm>
          <a:prstGeom prst="rect">
            <a:avLst/>
          </a:prstGeom>
          <a:noFill/>
        </p:spPr>
        <p:txBody>
          <a:bodyPr wrap="square" rtlCol="0">
            <a:spAutoFit/>
          </a:bodyPr>
          <a:lstStyle/>
          <a:p>
            <a:endParaRPr lang="en-US" dirty="0" smtClean="0"/>
          </a:p>
          <a:p>
            <a:r>
              <a:rPr lang="en-US" dirty="0" smtClean="0">
                <a:hlinkClick r:id="rId4"/>
              </a:rPr>
              <a:t>Video</a:t>
            </a:r>
            <a:endParaRPr lang="en-US" dirty="0"/>
          </a:p>
        </p:txBody>
      </p:sp>
      <p:sp>
        <p:nvSpPr>
          <p:cNvPr id="20" name="Rectangle 19"/>
          <p:cNvSpPr/>
          <p:nvPr/>
        </p:nvSpPr>
        <p:spPr>
          <a:xfrm>
            <a:off x="3427443" y="4207266"/>
            <a:ext cx="518091" cy="369332"/>
          </a:xfrm>
          <a:prstGeom prst="rect">
            <a:avLst/>
          </a:prstGeom>
          <a:solidFill>
            <a:schemeClr val="bg1"/>
          </a:solidFill>
          <a:ln w="38100">
            <a:solidFill>
              <a:schemeClr val="tx1"/>
            </a:solidFill>
          </a:ln>
        </p:spPr>
        <p:txBody>
          <a:bodyPr wrap="none">
            <a:spAutoFit/>
          </a:bodyPr>
          <a:lstStyle/>
          <a:p>
            <a:r>
              <a:rPr lang="el-GR" b="1" dirty="0" smtClean="0">
                <a:latin typeface="Arial" panose="020B0604020202020204" pitchFamily="34" charset="0"/>
                <a:cs typeface="Arial" panose="020B0604020202020204" pitchFamily="34" charset="0"/>
              </a:rPr>
              <a:t>Δ</a:t>
            </a:r>
            <a:r>
              <a:rPr lang="en-US" b="1" dirty="0" smtClean="0">
                <a:latin typeface="Arial" panose="020B0604020202020204" pitchFamily="34" charset="0"/>
                <a:cs typeface="Arial" panose="020B0604020202020204" pitchFamily="34" charset="0"/>
              </a:rPr>
              <a:t>H</a:t>
            </a:r>
            <a:endParaRPr lang="en-US" dirty="0"/>
          </a:p>
        </p:txBody>
      </p:sp>
      <p:grpSp>
        <p:nvGrpSpPr>
          <p:cNvPr id="22" name="Group 21"/>
          <p:cNvGrpSpPr/>
          <p:nvPr/>
        </p:nvGrpSpPr>
        <p:grpSpPr>
          <a:xfrm>
            <a:off x="0" y="652092"/>
            <a:ext cx="9144000" cy="6256759"/>
            <a:chOff x="953910" y="5388625"/>
            <a:chExt cx="9144000" cy="6256759"/>
          </a:xfrm>
        </p:grpSpPr>
        <p:sp>
          <p:nvSpPr>
            <p:cNvPr id="11" name="TextBox 10"/>
            <p:cNvSpPr txBox="1"/>
            <p:nvPr/>
          </p:nvSpPr>
          <p:spPr>
            <a:xfrm>
              <a:off x="953910" y="10445055"/>
              <a:ext cx="9144000" cy="1200329"/>
            </a:xfrm>
            <a:prstGeom prst="rect">
              <a:avLst/>
            </a:prstGeom>
            <a:noFill/>
          </p:spPr>
          <p:txBody>
            <a:bodyPr wrap="square" rtlCol="0">
              <a:spAutoFit/>
            </a:bodyPr>
            <a:lstStyle/>
            <a:p>
              <a:r>
                <a:rPr lang="en-US" dirty="0" smtClean="0"/>
                <a:t>L 5.18:    </a:t>
              </a:r>
              <a:r>
                <a:rPr lang="en-US" dirty="0"/>
                <a:t>E</a:t>
              </a:r>
              <a:r>
                <a:rPr lang="en-US" dirty="0" smtClean="0"/>
                <a:t>xplain </a:t>
              </a:r>
              <a:r>
                <a:rPr lang="en-US" dirty="0"/>
                <a:t>why a thermodynamically favored chemical reaction may not produce large amounts of product (based on consideration of both initial conditions and kinetic effects), or why a thermodynamically </a:t>
              </a:r>
              <a:r>
                <a:rPr lang="en-US" dirty="0" err="1"/>
                <a:t>unfavored</a:t>
              </a:r>
              <a:r>
                <a:rPr lang="en-US" dirty="0"/>
                <a:t> chemical reaction can produce large amounts of product for certain sets of initial conditions. </a:t>
              </a:r>
            </a:p>
          </p:txBody>
        </p:sp>
        <p:sp>
          <p:nvSpPr>
            <p:cNvPr id="21" name="Rectangle 20"/>
            <p:cNvSpPr/>
            <p:nvPr/>
          </p:nvSpPr>
          <p:spPr>
            <a:xfrm>
              <a:off x="2009734" y="5388625"/>
              <a:ext cx="6816710" cy="5120892"/>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b="1" dirty="0" smtClean="0">
                <a:ln w="3175">
                  <a:solidFill>
                    <a:schemeClr val="tx1"/>
                  </a:solidFill>
                </a:ln>
              </a:endParaRPr>
            </a:p>
            <a:p>
              <a:pPr algn="ctr"/>
              <a:r>
                <a:rPr lang="en-US" sz="2000" b="1" dirty="0" smtClean="0">
                  <a:ln w="3175">
                    <a:solidFill>
                      <a:schemeClr val="tx1"/>
                    </a:solidFill>
                  </a:ln>
                </a:rPr>
                <a:t>THERMODYNAMICALLY  FAVORABLE</a:t>
              </a:r>
            </a:p>
            <a:p>
              <a:pPr algn="ctr"/>
              <a:endParaRPr lang="en-US" sz="2000" b="1" dirty="0">
                <a:ln w="3175">
                  <a:solidFill>
                    <a:schemeClr val="tx1"/>
                  </a:solidFill>
                </a:ln>
              </a:endParaRPr>
            </a:p>
            <a:p>
              <a:pPr algn="ctr"/>
              <a:r>
                <a:rPr lang="en-US" sz="2000" b="1" dirty="0" smtClean="0">
                  <a:ln w="3175">
                    <a:solidFill>
                      <a:schemeClr val="tx1"/>
                    </a:solidFill>
                  </a:ln>
                </a:rPr>
                <a:t>Kinetics tells us how </a:t>
              </a:r>
              <a:r>
                <a:rPr lang="en-US" sz="2000" b="1" dirty="0" smtClean="0">
                  <a:ln w="3175">
                    <a:solidFill>
                      <a:schemeClr val="tx1"/>
                    </a:solidFill>
                  </a:ln>
                  <a:solidFill>
                    <a:schemeClr val="accent6">
                      <a:lumMod val="60000"/>
                      <a:lumOff val="40000"/>
                    </a:schemeClr>
                  </a:solidFill>
                </a:rPr>
                <a:t>FAST</a:t>
              </a:r>
              <a:r>
                <a:rPr lang="en-US" sz="2000" b="1" dirty="0" smtClean="0">
                  <a:ln w="3175">
                    <a:solidFill>
                      <a:schemeClr val="tx1"/>
                    </a:solidFill>
                  </a:ln>
                </a:rPr>
                <a:t> a reaction will proceed.</a:t>
              </a:r>
            </a:p>
            <a:p>
              <a:pPr algn="ctr"/>
              <a:r>
                <a:rPr lang="en-US" sz="2000" b="1" dirty="0" smtClean="0">
                  <a:ln w="3175">
                    <a:solidFill>
                      <a:schemeClr val="tx1"/>
                    </a:solidFill>
                  </a:ln>
                </a:rPr>
                <a:t>Equilibrium tells us how </a:t>
              </a:r>
              <a:r>
                <a:rPr lang="en-US" sz="2000" b="1" dirty="0" smtClean="0">
                  <a:ln w="3175">
                    <a:solidFill>
                      <a:schemeClr val="tx1"/>
                    </a:solidFill>
                  </a:ln>
                  <a:solidFill>
                    <a:schemeClr val="accent6">
                      <a:lumMod val="60000"/>
                      <a:lumOff val="40000"/>
                    </a:schemeClr>
                  </a:solidFill>
                </a:rPr>
                <a:t>FAR</a:t>
              </a:r>
              <a:r>
                <a:rPr lang="en-US" sz="2000" b="1" dirty="0" smtClean="0">
                  <a:ln w="3175">
                    <a:solidFill>
                      <a:schemeClr val="tx1"/>
                    </a:solidFill>
                  </a:ln>
                </a:rPr>
                <a:t> a reaction proceeds.</a:t>
              </a:r>
            </a:p>
            <a:p>
              <a:pPr algn="ctr"/>
              <a:r>
                <a:rPr lang="en-US" sz="2000" b="1" dirty="0" smtClean="0">
                  <a:ln w="3175">
                    <a:solidFill>
                      <a:schemeClr val="tx1"/>
                    </a:solidFill>
                  </a:ln>
                </a:rPr>
                <a:t>Thermodynamics tells us whether or not the reaction is </a:t>
              </a:r>
              <a:r>
                <a:rPr lang="en-US" sz="2000" b="1" dirty="0" smtClean="0">
                  <a:ln w="3175">
                    <a:solidFill>
                      <a:schemeClr val="tx1"/>
                    </a:solidFill>
                  </a:ln>
                  <a:solidFill>
                    <a:schemeClr val="accent6">
                      <a:lumMod val="60000"/>
                      <a:lumOff val="40000"/>
                    </a:schemeClr>
                  </a:solidFill>
                </a:rPr>
                <a:t>FAVORABLE</a:t>
              </a:r>
              <a:r>
                <a:rPr lang="en-US" sz="2000" b="1" dirty="0" smtClean="0">
                  <a:ln w="3175">
                    <a:solidFill>
                      <a:schemeClr val="tx1"/>
                    </a:solidFill>
                  </a:ln>
                </a:rPr>
                <a:t> at a given temperature.</a:t>
              </a:r>
            </a:p>
            <a:p>
              <a:pPr algn="ctr"/>
              <a:endParaRPr lang="en-US" sz="2000" b="1" dirty="0">
                <a:ln w="3175">
                  <a:solidFill>
                    <a:schemeClr val="tx1"/>
                  </a:solidFill>
                </a:ln>
              </a:endParaRPr>
            </a:p>
            <a:p>
              <a:pPr algn="ctr"/>
              <a:endParaRPr lang="en-US" sz="2000" b="1" dirty="0">
                <a:ln w="3175">
                  <a:solidFill>
                    <a:schemeClr val="tx1"/>
                  </a:solidFill>
                </a:ln>
              </a:endParaRPr>
            </a:p>
            <a:p>
              <a:pPr algn="ctr"/>
              <a:r>
                <a:rPr lang="en-US" sz="2000" b="1" dirty="0" smtClean="0">
                  <a:ln w="3175">
                    <a:solidFill>
                      <a:schemeClr val="tx1"/>
                    </a:solidFill>
                  </a:ln>
                </a:rPr>
                <a:t>A reaction that is thermodynamically favorable will form more products at equilibrium </a:t>
              </a:r>
              <a:r>
                <a:rPr lang="en-US" sz="2000" b="1" dirty="0" smtClean="0">
                  <a:ln w="3175">
                    <a:solidFill>
                      <a:schemeClr val="tx1"/>
                    </a:solidFill>
                  </a:ln>
                  <a:solidFill>
                    <a:schemeClr val="accent6">
                      <a:lumMod val="60000"/>
                      <a:lumOff val="40000"/>
                    </a:schemeClr>
                  </a:solidFill>
                </a:rPr>
                <a:t>BUT</a:t>
              </a:r>
              <a:r>
                <a:rPr lang="en-US" sz="2000" b="1" dirty="0" smtClean="0">
                  <a:ln w="3175">
                    <a:solidFill>
                      <a:schemeClr val="tx1"/>
                    </a:solidFill>
                  </a:ln>
                </a:rPr>
                <a:t> the reaction may be so </a:t>
              </a:r>
              <a:r>
                <a:rPr lang="en-US" sz="2000" b="1" dirty="0" smtClean="0">
                  <a:ln w="3175">
                    <a:solidFill>
                      <a:schemeClr val="tx1"/>
                    </a:solidFill>
                  </a:ln>
                  <a:solidFill>
                    <a:schemeClr val="accent6">
                      <a:lumMod val="60000"/>
                      <a:lumOff val="40000"/>
                    </a:schemeClr>
                  </a:solidFill>
                </a:rPr>
                <a:t>SLOW</a:t>
              </a:r>
              <a:r>
                <a:rPr lang="en-US" sz="2000" b="1" dirty="0" smtClean="0">
                  <a:ln w="3175">
                    <a:solidFill>
                      <a:schemeClr val="tx1"/>
                    </a:solidFill>
                  </a:ln>
                </a:rPr>
                <a:t> that few products form in a reasonable amount of time.</a:t>
              </a:r>
              <a:endParaRPr lang="en-US" sz="2000" b="1" dirty="0">
                <a:ln w="3175">
                  <a:solidFill>
                    <a:schemeClr val="tx1"/>
                  </a:solidFill>
                </a:ln>
              </a:endParaRPr>
            </a:p>
          </p:txBody>
        </p:sp>
      </p:grpSp>
      <p:grpSp>
        <p:nvGrpSpPr>
          <p:cNvPr id="8" name="Group 7"/>
          <p:cNvGrpSpPr/>
          <p:nvPr/>
        </p:nvGrpSpPr>
        <p:grpSpPr>
          <a:xfrm>
            <a:off x="394621" y="590977"/>
            <a:ext cx="7621760" cy="5243122"/>
            <a:chOff x="-692733" y="-542743"/>
            <a:chExt cx="7621760" cy="5243122"/>
          </a:xfrm>
        </p:grpSpPr>
        <p:sp>
          <p:nvSpPr>
            <p:cNvPr id="6" name="Rectangle 5"/>
            <p:cNvSpPr/>
            <p:nvPr/>
          </p:nvSpPr>
          <p:spPr>
            <a:xfrm>
              <a:off x="-692733" y="-542743"/>
              <a:ext cx="7621760" cy="5243122"/>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b="1" dirty="0" smtClean="0">
                <a:ln>
                  <a:solidFill>
                    <a:schemeClr val="tx1"/>
                  </a:solidFill>
                </a:ln>
                <a:latin typeface="Arial" panose="020B0604020202020204" pitchFamily="34" charset="0"/>
                <a:cs typeface="Arial" panose="020B0604020202020204" pitchFamily="34" charset="0"/>
              </a:endParaRPr>
            </a:p>
            <a:p>
              <a:pPr algn="ctr"/>
              <a:endParaRPr lang="en-US" b="1" dirty="0">
                <a:ln>
                  <a:solidFill>
                    <a:schemeClr val="tx1"/>
                  </a:solidFill>
                </a:ln>
                <a:latin typeface="Arial" panose="020B0604020202020204" pitchFamily="34" charset="0"/>
                <a:cs typeface="Arial" panose="020B0604020202020204" pitchFamily="34" charset="0"/>
              </a:endParaRPr>
            </a:p>
            <a:p>
              <a:pPr algn="ctr"/>
              <a:endParaRPr lang="en-US" b="1" dirty="0" smtClean="0">
                <a:ln>
                  <a:solidFill>
                    <a:schemeClr val="tx1"/>
                  </a:solidFill>
                </a:ln>
                <a:latin typeface="Arial" panose="020B0604020202020204" pitchFamily="34" charset="0"/>
                <a:cs typeface="Arial" panose="020B0604020202020204" pitchFamily="34" charset="0"/>
              </a:endParaRPr>
            </a:p>
            <a:p>
              <a:pPr algn="ctr"/>
              <a:r>
                <a:rPr lang="en-US" b="1" dirty="0" smtClean="0">
                  <a:ln>
                    <a:solidFill>
                      <a:schemeClr val="tx1"/>
                    </a:solidFill>
                  </a:ln>
                  <a:latin typeface="Arial" panose="020B0604020202020204" pitchFamily="34" charset="0"/>
                  <a:cs typeface="Arial" panose="020B0604020202020204" pitchFamily="34" charset="0"/>
                </a:rPr>
                <a:t>The free energy at non-standard, non-equilibrium states is given by:</a:t>
              </a:r>
            </a:p>
            <a:p>
              <a:pPr algn="ctr"/>
              <a:endParaRPr lang="en-US" b="1" dirty="0" smtClean="0">
                <a:ln>
                  <a:solidFill>
                    <a:schemeClr val="tx1"/>
                  </a:solidFill>
                </a:ln>
                <a:latin typeface="Arial" panose="020B0604020202020204" pitchFamily="34" charset="0"/>
                <a:cs typeface="Arial" panose="020B0604020202020204" pitchFamily="34" charset="0"/>
              </a:endParaRPr>
            </a:p>
            <a:p>
              <a:pPr algn="ctr"/>
              <a:endParaRPr lang="en-US" b="1" dirty="0">
                <a:ln>
                  <a:solidFill>
                    <a:schemeClr val="tx1"/>
                  </a:solidFill>
                </a:ln>
                <a:latin typeface="Arial" panose="020B0604020202020204" pitchFamily="34" charset="0"/>
                <a:cs typeface="Arial" panose="020B0604020202020204" pitchFamily="34" charset="0"/>
              </a:endParaRPr>
            </a:p>
            <a:p>
              <a:pPr algn="ctr"/>
              <a:r>
                <a:rPr lang="en-US" b="1" dirty="0" smtClean="0">
                  <a:ln>
                    <a:solidFill>
                      <a:schemeClr val="tx1"/>
                    </a:solidFill>
                  </a:ln>
                  <a:latin typeface="Arial" panose="020B0604020202020204" pitchFamily="34" charset="0"/>
                  <a:cs typeface="Arial" panose="020B0604020202020204" pitchFamily="34" charset="0"/>
                </a:rPr>
                <a:t>At Equilibrium, </a:t>
              </a:r>
              <a:r>
                <a:rPr lang="el-GR" b="1" dirty="0" smtClean="0">
                  <a:ln>
                    <a:solidFill>
                      <a:schemeClr val="tx1"/>
                    </a:solidFill>
                  </a:ln>
                  <a:latin typeface="Arial" panose="020B0604020202020204" pitchFamily="34" charset="0"/>
                  <a:cs typeface="Arial" panose="020B0604020202020204" pitchFamily="34" charset="0"/>
                </a:rPr>
                <a:t>Δ</a:t>
              </a:r>
              <a:r>
                <a:rPr lang="en-US" b="1" dirty="0" smtClean="0">
                  <a:ln>
                    <a:solidFill>
                      <a:schemeClr val="tx1"/>
                    </a:solidFill>
                  </a:ln>
                  <a:latin typeface="Arial" panose="020B0604020202020204" pitchFamily="34" charset="0"/>
                  <a:cs typeface="Arial" panose="020B0604020202020204" pitchFamily="34" charset="0"/>
                </a:rPr>
                <a:t>G = 0 and Q becomes “K”</a:t>
              </a:r>
            </a:p>
            <a:p>
              <a:pPr algn="ctr"/>
              <a:endParaRPr lang="en-US" b="1" dirty="0">
                <a:ln>
                  <a:solidFill>
                    <a:schemeClr val="tx1"/>
                  </a:solidFill>
                </a:ln>
                <a:latin typeface="Arial" panose="020B0604020202020204" pitchFamily="34" charset="0"/>
                <a:cs typeface="Arial" panose="020B0604020202020204" pitchFamily="34" charset="0"/>
              </a:endParaRPr>
            </a:p>
            <a:p>
              <a:pPr algn="ctr"/>
              <a:endParaRPr lang="en-US" b="1" dirty="0" smtClean="0">
                <a:ln>
                  <a:solidFill>
                    <a:schemeClr val="tx1"/>
                  </a:solidFill>
                </a:ln>
                <a:latin typeface="Arial" panose="020B0604020202020204" pitchFamily="34" charset="0"/>
                <a:cs typeface="Arial" panose="020B0604020202020204" pitchFamily="34" charset="0"/>
              </a:endParaRPr>
            </a:p>
            <a:p>
              <a:pPr algn="ctr"/>
              <a:r>
                <a:rPr lang="en-US" sz="2000" b="1" dirty="0" smtClean="0">
                  <a:ln>
                    <a:solidFill>
                      <a:schemeClr val="tx1"/>
                    </a:solidFill>
                  </a:ln>
                  <a:latin typeface="Arial" panose="020B0604020202020204" pitchFamily="34" charset="0"/>
                  <a:cs typeface="Arial" panose="020B0604020202020204" pitchFamily="34" charset="0"/>
                </a:rPr>
                <a:t>Thermodynamically favorable (aka spontaneous) means a reaction is PRODUCT favored at a given temperature.</a:t>
              </a:r>
            </a:p>
            <a:p>
              <a:pPr algn="ctr"/>
              <a:endParaRPr lang="en-US" b="1" dirty="0">
                <a:ln>
                  <a:solidFill>
                    <a:schemeClr val="tx1"/>
                  </a:solidFill>
                </a:ln>
                <a:latin typeface="Arial" panose="020B0604020202020204" pitchFamily="34" charset="0"/>
                <a:cs typeface="Arial" panose="020B0604020202020204" pitchFamily="34" charset="0"/>
              </a:endParaRPr>
            </a:p>
            <a:p>
              <a:pPr algn="ctr"/>
              <a:endParaRPr lang="en-US" b="1" dirty="0" smtClean="0">
                <a:ln>
                  <a:solidFill>
                    <a:schemeClr val="tx1"/>
                  </a:solidFill>
                </a:ln>
                <a:latin typeface="Arial" panose="020B0604020202020204" pitchFamily="34" charset="0"/>
                <a:cs typeface="Arial" panose="020B0604020202020204" pitchFamily="34" charset="0"/>
              </a:endParaRPr>
            </a:p>
            <a:p>
              <a:pPr algn="ctr"/>
              <a:endParaRPr lang="en-US" b="1" dirty="0">
                <a:ln>
                  <a:solidFill>
                    <a:schemeClr val="tx1"/>
                  </a:solidFill>
                </a:ln>
                <a:latin typeface="Arial" panose="020B0604020202020204" pitchFamily="34" charset="0"/>
                <a:cs typeface="Arial" panose="020B0604020202020204" pitchFamily="34" charset="0"/>
              </a:endParaRPr>
            </a:p>
            <a:p>
              <a:pPr algn="ctr"/>
              <a:r>
                <a:rPr lang="en-US" dirty="0" smtClean="0"/>
                <a:t> </a:t>
              </a:r>
              <a:endParaRPr lang="en-US" dirty="0"/>
            </a:p>
          </p:txBody>
        </p:sp>
        <p:sp>
          <p:nvSpPr>
            <p:cNvPr id="13" name="TextBox 12"/>
            <p:cNvSpPr txBox="1"/>
            <p:nvPr/>
          </p:nvSpPr>
          <p:spPr>
            <a:xfrm>
              <a:off x="2265360" y="1495500"/>
              <a:ext cx="1885453" cy="369332"/>
            </a:xfrm>
            <a:prstGeom prst="rect">
              <a:avLst/>
            </a:prstGeom>
            <a:solidFill>
              <a:schemeClr val="bg1"/>
            </a:solidFill>
            <a:ln w="28575">
              <a:solidFill>
                <a:schemeClr val="tx1"/>
              </a:solidFill>
            </a:ln>
          </p:spPr>
          <p:txBody>
            <a:bodyPr wrap="none" rtlCol="0">
              <a:spAutoFit/>
            </a:bodyPr>
            <a:lstStyle/>
            <a:p>
              <a:r>
                <a:rPr lang="el-GR" b="1" dirty="0" smtClean="0">
                  <a:latin typeface="Arial" panose="020B0604020202020204" pitchFamily="34" charset="0"/>
                  <a:cs typeface="Arial" panose="020B0604020202020204" pitchFamily="34" charset="0"/>
                </a:rPr>
                <a:t>Δ</a:t>
              </a:r>
              <a:r>
                <a:rPr lang="en-US" b="1" dirty="0" smtClean="0">
                  <a:latin typeface="Arial" panose="020B0604020202020204" pitchFamily="34" charset="0"/>
                  <a:cs typeface="Arial" panose="020B0604020202020204" pitchFamily="34" charset="0"/>
                </a:rPr>
                <a:t>G</a:t>
              </a:r>
              <a:r>
                <a:rPr lang="en-US" b="1" baseline="30000" dirty="0" smtClean="0">
                  <a:latin typeface="Arial" panose="020B0604020202020204" pitchFamily="34" charset="0"/>
                  <a:cs typeface="Arial" panose="020B0604020202020204" pitchFamily="34" charset="0"/>
                </a:rPr>
                <a:t>o </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RT</a:t>
              </a:r>
              <a:r>
                <a:rPr lang="en-US" b="1" i="1" dirty="0" err="1" smtClean="0">
                  <a:latin typeface="Arial" panose="020B0604020202020204" pitchFamily="34" charset="0"/>
                  <a:cs typeface="Arial" panose="020B0604020202020204" pitchFamily="34" charset="0"/>
                </a:rPr>
                <a:t>ln</a:t>
              </a:r>
              <a:r>
                <a:rPr lang="en-US" b="1" dirty="0" smtClean="0">
                  <a:latin typeface="Arial" panose="020B0604020202020204" pitchFamily="34" charset="0"/>
                  <a:cs typeface="Arial" panose="020B0604020202020204" pitchFamily="34" charset="0"/>
                </a:rPr>
                <a:t>(</a:t>
              </a:r>
              <a:r>
                <a:rPr lang="en-US" b="1" i="1" dirty="0" smtClean="0">
                  <a:latin typeface="Arial" panose="020B0604020202020204" pitchFamily="34" charset="0"/>
                  <a:cs typeface="Arial" panose="020B0604020202020204" pitchFamily="34" charset="0"/>
                </a:rPr>
                <a:t>K)</a:t>
              </a:r>
              <a:r>
                <a:rPr lang="en-US" b="1" dirty="0" smtClean="0">
                  <a:latin typeface="Arial" panose="020B0604020202020204" pitchFamily="34" charset="0"/>
                  <a:cs typeface="Arial" panose="020B0604020202020204" pitchFamily="34" charset="0"/>
                </a:rPr>
                <a:t> </a:t>
              </a:r>
              <a:r>
                <a:rPr lang="en-US" b="1" baseline="30000" dirty="0" smtClean="0">
                  <a:latin typeface="Arial" panose="020B0604020202020204" pitchFamily="34" charset="0"/>
                  <a:cs typeface="Arial" panose="020B0604020202020204" pitchFamily="34" charset="0"/>
                </a:rPr>
                <a:t> </a:t>
              </a:r>
              <a:endParaRPr lang="en-US" b="1" baseline="30000" dirty="0">
                <a:latin typeface="Arial" panose="020B0604020202020204" pitchFamily="34" charset="0"/>
                <a:cs typeface="Arial" panose="020B0604020202020204" pitchFamily="34" charset="0"/>
              </a:endParaRPr>
            </a:p>
          </p:txBody>
        </p:sp>
        <p:sp>
          <p:nvSpPr>
            <p:cNvPr id="14" name="TextBox 13"/>
            <p:cNvSpPr txBox="1"/>
            <p:nvPr/>
          </p:nvSpPr>
          <p:spPr>
            <a:xfrm>
              <a:off x="670559" y="-285064"/>
              <a:ext cx="5113900" cy="461665"/>
            </a:xfrm>
            <a:prstGeom prst="rect">
              <a:avLst/>
            </a:prstGeom>
            <a:solidFill>
              <a:schemeClr val="bg1"/>
            </a:solidFill>
            <a:ln w="28575">
              <a:solidFill>
                <a:schemeClr val="tx1"/>
              </a:solidFill>
            </a:ln>
          </p:spPr>
          <p:txBody>
            <a:bodyPr wrap="none" rtlCol="0">
              <a:spAutoFit/>
            </a:bodyPr>
            <a:lstStyle/>
            <a:p>
              <a:r>
                <a:rPr lang="el-GR" sz="2400" b="1" dirty="0" smtClean="0">
                  <a:ln>
                    <a:solidFill>
                      <a:schemeClr val="tx1"/>
                    </a:solidFill>
                  </a:ln>
                  <a:latin typeface="Arial" panose="020B0604020202020204" pitchFamily="34" charset="0"/>
                  <a:cs typeface="Arial" panose="020B0604020202020204" pitchFamily="34" charset="0"/>
                </a:rPr>
                <a:t>Δ</a:t>
              </a:r>
              <a:r>
                <a:rPr lang="en-US" sz="2400" b="1" dirty="0" smtClean="0">
                  <a:ln>
                    <a:solidFill>
                      <a:schemeClr val="tx1"/>
                    </a:solidFill>
                  </a:ln>
                  <a:latin typeface="Arial" panose="020B0604020202020204" pitchFamily="34" charset="0"/>
                  <a:cs typeface="Arial" panose="020B0604020202020204" pitchFamily="34" charset="0"/>
                </a:rPr>
                <a:t>G</a:t>
              </a:r>
              <a:r>
                <a:rPr lang="en-US" sz="2400" b="1" baseline="30000" dirty="0" smtClean="0">
                  <a:ln>
                    <a:solidFill>
                      <a:schemeClr val="tx1"/>
                    </a:solidFill>
                  </a:ln>
                  <a:latin typeface="Arial" panose="020B0604020202020204" pitchFamily="34" charset="0"/>
                  <a:cs typeface="Arial" panose="020B0604020202020204" pitchFamily="34" charset="0"/>
                </a:rPr>
                <a:t>o </a:t>
              </a:r>
              <a:r>
                <a:rPr lang="en-US" sz="2400" b="1" dirty="0" smtClean="0">
                  <a:ln>
                    <a:solidFill>
                      <a:schemeClr val="tx1"/>
                    </a:solidFill>
                  </a:ln>
                  <a:latin typeface="Arial" panose="020B0604020202020204" pitchFamily="34" charset="0"/>
                  <a:cs typeface="Arial" panose="020B0604020202020204" pitchFamily="34" charset="0"/>
                </a:rPr>
                <a:t>and the Equilibrium Constant</a:t>
              </a:r>
              <a:endParaRPr lang="en-US" sz="2400" b="1" baseline="30000" dirty="0">
                <a:ln>
                  <a:solidFill>
                    <a:schemeClr val="tx1"/>
                  </a:solidFill>
                </a:ln>
                <a:latin typeface="Arial" panose="020B0604020202020204" pitchFamily="34" charset="0"/>
                <a:cs typeface="Arial" panose="020B0604020202020204" pitchFamily="34" charset="0"/>
              </a:endParaRPr>
            </a:p>
          </p:txBody>
        </p:sp>
        <p:sp>
          <p:nvSpPr>
            <p:cNvPr id="15" name="TextBox 14"/>
            <p:cNvSpPr txBox="1"/>
            <p:nvPr/>
          </p:nvSpPr>
          <p:spPr>
            <a:xfrm>
              <a:off x="1937172" y="735991"/>
              <a:ext cx="2420278" cy="369332"/>
            </a:xfrm>
            <a:prstGeom prst="rect">
              <a:avLst/>
            </a:prstGeom>
            <a:solidFill>
              <a:schemeClr val="bg1"/>
            </a:solidFill>
            <a:ln w="28575">
              <a:solidFill>
                <a:schemeClr val="tx1"/>
              </a:solidFill>
            </a:ln>
          </p:spPr>
          <p:txBody>
            <a:bodyPr wrap="none" rtlCol="0">
              <a:spAutoFit/>
            </a:bodyPr>
            <a:lstStyle/>
            <a:p>
              <a:r>
                <a:rPr lang="el-GR" b="1" dirty="0">
                  <a:latin typeface="Arial" panose="020B0604020202020204" pitchFamily="34" charset="0"/>
                  <a:cs typeface="Arial" panose="020B0604020202020204" pitchFamily="34" charset="0"/>
                </a:rPr>
                <a:t>Δ</a:t>
              </a:r>
              <a:r>
                <a:rPr lang="en-US" b="1" dirty="0" smtClean="0">
                  <a:latin typeface="Arial" panose="020B0604020202020204" pitchFamily="34" charset="0"/>
                  <a:cs typeface="Arial" panose="020B0604020202020204" pitchFamily="34" charset="0"/>
                </a:rPr>
                <a:t>G</a:t>
              </a:r>
              <a:r>
                <a:rPr lang="en-US" b="1" baseline="30000" dirty="0">
                  <a:latin typeface="Arial" panose="020B0604020202020204" pitchFamily="34" charset="0"/>
                  <a:cs typeface="Arial" panose="020B0604020202020204" pitchFamily="34" charset="0"/>
                </a:rPr>
                <a:t> </a:t>
              </a:r>
              <a:r>
                <a:rPr lang="en-US" b="1" baseline="30000" dirty="0" smtClean="0">
                  <a:latin typeface="Arial" panose="020B0604020202020204" pitchFamily="34" charset="0"/>
                  <a:cs typeface="Arial" panose="020B0604020202020204" pitchFamily="34" charset="0"/>
                </a:rPr>
                <a:t>=</a:t>
              </a:r>
              <a:r>
                <a:rPr lang="en-US" b="1" dirty="0" smtClean="0">
                  <a:latin typeface="Arial" panose="020B0604020202020204" pitchFamily="34" charset="0"/>
                  <a:cs typeface="Arial" panose="020B0604020202020204" pitchFamily="34" charset="0"/>
                </a:rPr>
                <a:t> </a:t>
              </a:r>
              <a:r>
                <a:rPr lang="el-GR" b="1" dirty="0" smtClean="0">
                  <a:latin typeface="Arial" panose="020B0604020202020204" pitchFamily="34" charset="0"/>
                  <a:cs typeface="Arial" panose="020B0604020202020204" pitchFamily="34" charset="0"/>
                </a:rPr>
                <a:t>Δ</a:t>
              </a:r>
              <a:r>
                <a:rPr lang="en-US" b="1" dirty="0" smtClean="0">
                  <a:latin typeface="Arial" panose="020B0604020202020204" pitchFamily="34" charset="0"/>
                  <a:cs typeface="Arial" panose="020B0604020202020204" pitchFamily="34" charset="0"/>
                </a:rPr>
                <a:t>G</a:t>
              </a:r>
              <a:r>
                <a:rPr lang="en-US" b="1" baseline="30000" dirty="0" smtClean="0">
                  <a:latin typeface="Arial" panose="020B0604020202020204" pitchFamily="34" charset="0"/>
                  <a:cs typeface="Arial" panose="020B0604020202020204" pitchFamily="34" charset="0"/>
                </a:rPr>
                <a:t>o </a:t>
              </a:r>
              <a:r>
                <a:rPr lang="en-US" b="1" dirty="0" smtClean="0">
                  <a:latin typeface="Arial" panose="020B0604020202020204" pitchFamily="34" charset="0"/>
                  <a:cs typeface="Arial" panose="020B0604020202020204" pitchFamily="34" charset="0"/>
                </a:rPr>
                <a:t> + </a:t>
              </a:r>
              <a:r>
                <a:rPr lang="en-US" b="1" dirty="0" err="1" smtClean="0">
                  <a:latin typeface="Arial" panose="020B0604020202020204" pitchFamily="34" charset="0"/>
                  <a:cs typeface="Arial" panose="020B0604020202020204" pitchFamily="34" charset="0"/>
                </a:rPr>
                <a:t>RT</a:t>
              </a:r>
              <a:r>
                <a:rPr lang="en-US" b="1" i="1" dirty="0" err="1" smtClean="0">
                  <a:latin typeface="Arial" panose="020B0604020202020204" pitchFamily="34" charset="0"/>
                  <a:cs typeface="Arial" panose="020B0604020202020204" pitchFamily="34" charset="0"/>
                </a:rPr>
                <a:t>ln</a:t>
              </a:r>
              <a:r>
                <a:rPr lang="en-US" b="1" dirty="0" smtClean="0">
                  <a:latin typeface="Arial" panose="020B0604020202020204" pitchFamily="34" charset="0"/>
                  <a:cs typeface="Arial" panose="020B0604020202020204" pitchFamily="34" charset="0"/>
                </a:rPr>
                <a:t>(</a:t>
              </a:r>
              <a:r>
                <a:rPr lang="en-US" b="1" i="1" dirty="0" smtClean="0">
                  <a:latin typeface="Arial" panose="020B0604020202020204" pitchFamily="34" charset="0"/>
                  <a:cs typeface="Arial" panose="020B0604020202020204" pitchFamily="34" charset="0"/>
                </a:rPr>
                <a:t>Q)</a:t>
              </a:r>
              <a:r>
                <a:rPr lang="en-US" b="1" dirty="0" smtClean="0">
                  <a:latin typeface="Arial" panose="020B0604020202020204" pitchFamily="34" charset="0"/>
                  <a:cs typeface="Arial" panose="020B0604020202020204" pitchFamily="34" charset="0"/>
                </a:rPr>
                <a:t> </a:t>
              </a:r>
              <a:r>
                <a:rPr lang="en-US" b="1" baseline="30000" dirty="0" smtClean="0">
                  <a:latin typeface="Arial" panose="020B0604020202020204" pitchFamily="34" charset="0"/>
                  <a:cs typeface="Arial" panose="020B0604020202020204" pitchFamily="34" charset="0"/>
                </a:rPr>
                <a:t> </a:t>
              </a:r>
              <a:endParaRPr lang="en-US" b="1" baseline="30000" dirty="0">
                <a:latin typeface="Arial" panose="020B0604020202020204" pitchFamily="34" charset="0"/>
                <a:cs typeface="Arial" panose="020B0604020202020204" pitchFamily="34" charset="0"/>
              </a:endParaRPr>
            </a:p>
          </p:txBody>
        </p:sp>
        <p:sp>
          <p:nvSpPr>
            <p:cNvPr id="16" name="TextBox 15"/>
            <p:cNvSpPr txBox="1"/>
            <p:nvPr/>
          </p:nvSpPr>
          <p:spPr>
            <a:xfrm>
              <a:off x="1174786" y="3011175"/>
              <a:ext cx="4458272" cy="369332"/>
            </a:xfrm>
            <a:prstGeom prst="rect">
              <a:avLst/>
            </a:prstGeom>
            <a:solidFill>
              <a:schemeClr val="bg1"/>
            </a:solidFill>
            <a:ln w="28575">
              <a:solidFill>
                <a:schemeClr val="tx1"/>
              </a:solidFill>
            </a:ln>
          </p:spPr>
          <p:txBody>
            <a:bodyPr wrap="none" rtlCol="0">
              <a:spAutoFit/>
            </a:bodyPr>
            <a:lstStyle/>
            <a:p>
              <a:r>
                <a:rPr lang="en-US" b="1" dirty="0" smtClean="0">
                  <a:latin typeface="Arial" panose="020B0604020202020204" pitchFamily="34" charset="0"/>
                  <a:cs typeface="Arial" panose="020B0604020202020204" pitchFamily="34" charset="0"/>
                </a:rPr>
                <a:t>K &gt; 1, </a:t>
              </a:r>
              <a:r>
                <a:rPr lang="en-US" b="1" i="1" dirty="0" smtClean="0">
                  <a:latin typeface="Arial" panose="020B0604020202020204" pitchFamily="34" charset="0"/>
                  <a:cs typeface="Arial" panose="020B0604020202020204" pitchFamily="34" charset="0"/>
                </a:rPr>
                <a:t>ln(K) is positive, </a:t>
              </a:r>
              <a:r>
                <a:rPr lang="el-GR" b="1" dirty="0">
                  <a:latin typeface="Arial" panose="020B0604020202020204" pitchFamily="34" charset="0"/>
                  <a:cs typeface="Arial" panose="020B0604020202020204" pitchFamily="34" charset="0"/>
                </a:rPr>
                <a:t>Δ</a:t>
              </a:r>
              <a:r>
                <a:rPr lang="en-US" b="1" dirty="0" smtClean="0">
                  <a:latin typeface="Arial" panose="020B0604020202020204" pitchFamily="34" charset="0"/>
                  <a:cs typeface="Arial" panose="020B0604020202020204" pitchFamily="34" charset="0"/>
                </a:rPr>
                <a:t>G</a:t>
              </a:r>
              <a:r>
                <a:rPr lang="en-US" b="1" baseline="30000" dirty="0" smtClean="0">
                  <a:latin typeface="Arial" panose="020B0604020202020204" pitchFamily="34" charset="0"/>
                  <a:cs typeface="Arial" panose="020B0604020202020204" pitchFamily="34" charset="0"/>
                </a:rPr>
                <a:t>o</a:t>
              </a:r>
              <a:r>
                <a:rPr lang="en-US" b="1" i="1" dirty="0">
                  <a:latin typeface="Arial" panose="020B0604020202020204" pitchFamily="34" charset="0"/>
                  <a:cs typeface="Arial" panose="020B0604020202020204" pitchFamily="34" charset="0"/>
                </a:rPr>
                <a:t> </a:t>
              </a:r>
              <a:r>
                <a:rPr lang="en-US" b="1" i="1" dirty="0" smtClean="0">
                  <a:latin typeface="Arial" panose="020B0604020202020204" pitchFamily="34" charset="0"/>
                  <a:cs typeface="Arial" panose="020B0604020202020204" pitchFamily="34" charset="0"/>
                </a:rPr>
                <a:t>is negative</a:t>
              </a:r>
              <a:r>
                <a:rPr lang="en-US" b="1" baseline="30000" dirty="0" smtClean="0">
                  <a:latin typeface="Arial" panose="020B0604020202020204" pitchFamily="34" charset="0"/>
                  <a:cs typeface="Arial" panose="020B0604020202020204" pitchFamily="34" charset="0"/>
                </a:rPr>
                <a:t> </a:t>
              </a:r>
              <a:endParaRPr lang="en-US" b="1" baseline="30000" dirty="0">
                <a:latin typeface="Arial" panose="020B0604020202020204" pitchFamily="34" charset="0"/>
                <a:cs typeface="Arial" panose="020B0604020202020204" pitchFamily="34" charset="0"/>
              </a:endParaRPr>
            </a:p>
          </p:txBody>
        </p:sp>
        <p:sp>
          <p:nvSpPr>
            <p:cNvPr id="18" name="TextBox 17"/>
            <p:cNvSpPr txBox="1"/>
            <p:nvPr/>
          </p:nvSpPr>
          <p:spPr>
            <a:xfrm>
              <a:off x="754214" y="4092107"/>
              <a:ext cx="5092484" cy="369332"/>
            </a:xfrm>
            <a:prstGeom prst="rect">
              <a:avLst/>
            </a:prstGeom>
            <a:solidFill>
              <a:schemeClr val="bg1"/>
            </a:solidFill>
            <a:ln w="28575">
              <a:solidFill>
                <a:schemeClr val="tx1"/>
              </a:solidFill>
            </a:ln>
          </p:spPr>
          <p:txBody>
            <a:bodyPr wrap="none" rtlCol="0">
              <a:spAutoFit/>
            </a:bodyPr>
            <a:lstStyle/>
            <a:p>
              <a:r>
                <a:rPr lang="en-US" b="1" dirty="0" smtClean="0">
                  <a:latin typeface="Arial" panose="020B0604020202020204" pitchFamily="34" charset="0"/>
                  <a:cs typeface="Arial" panose="020B0604020202020204" pitchFamily="34" charset="0"/>
                </a:rPr>
                <a:t>As </a:t>
              </a:r>
              <a:r>
                <a:rPr lang="en-US" b="1" i="1" dirty="0" smtClean="0">
                  <a:latin typeface="Arial" panose="020B0604020202020204" pitchFamily="34" charset="0"/>
                  <a:cs typeface="Arial" panose="020B0604020202020204" pitchFamily="34" charset="0"/>
                </a:rPr>
                <a:t>K</a:t>
              </a:r>
              <a:r>
                <a:rPr lang="en-US" b="1" dirty="0" smtClean="0">
                  <a:latin typeface="Arial" panose="020B0604020202020204" pitchFamily="34" charset="0"/>
                  <a:cs typeface="Arial" panose="020B0604020202020204" pitchFamily="34" charset="0"/>
                </a:rPr>
                <a:t> decreases,</a:t>
              </a:r>
              <a:r>
                <a:rPr lang="el-GR" b="1" dirty="0">
                  <a:latin typeface="Arial" panose="020B0604020202020204" pitchFamily="34" charset="0"/>
                  <a:cs typeface="Arial" panose="020B0604020202020204" pitchFamily="34" charset="0"/>
                </a:rPr>
                <a:t> Δ</a:t>
              </a:r>
              <a:r>
                <a:rPr lang="en-US" b="1" dirty="0">
                  <a:latin typeface="Arial" panose="020B0604020202020204" pitchFamily="34" charset="0"/>
                  <a:cs typeface="Arial" panose="020B0604020202020204" pitchFamily="34" charset="0"/>
                </a:rPr>
                <a:t>G</a:t>
              </a:r>
              <a:r>
                <a:rPr lang="en-US" b="1" baseline="30000" dirty="0">
                  <a:latin typeface="Arial" panose="020B0604020202020204" pitchFamily="34" charset="0"/>
                  <a:cs typeface="Arial" panose="020B0604020202020204" pitchFamily="34" charset="0"/>
                </a:rPr>
                <a:t>o</a:t>
              </a:r>
              <a:r>
                <a:rPr lang="en-US" b="1" i="1" dirty="0">
                  <a:latin typeface="Arial" panose="020B0604020202020204" pitchFamily="34" charset="0"/>
                  <a:cs typeface="Arial" panose="020B0604020202020204" pitchFamily="34" charset="0"/>
                </a:rPr>
                <a:t> </a:t>
              </a:r>
              <a:r>
                <a:rPr lang="en-US" b="1" i="1" dirty="0" smtClean="0">
                  <a:latin typeface="Arial" panose="020B0604020202020204" pitchFamily="34" charset="0"/>
                  <a:cs typeface="Arial" panose="020B0604020202020204" pitchFamily="34" charset="0"/>
                </a:rPr>
                <a:t>becomes more positive</a:t>
              </a:r>
              <a:endParaRPr lang="en-US" b="1" baseline="30000" dirty="0">
                <a:latin typeface="Arial" panose="020B0604020202020204" pitchFamily="34" charset="0"/>
                <a:cs typeface="Arial" panose="020B0604020202020204" pitchFamily="34" charset="0"/>
              </a:endParaRPr>
            </a:p>
          </p:txBody>
        </p:sp>
      </p:grpSp>
      <p:grpSp>
        <p:nvGrpSpPr>
          <p:cNvPr id="17" name="Group 16"/>
          <p:cNvGrpSpPr/>
          <p:nvPr/>
        </p:nvGrpSpPr>
        <p:grpSpPr>
          <a:xfrm>
            <a:off x="180703" y="526265"/>
            <a:ext cx="8566952" cy="5182257"/>
            <a:chOff x="136073" y="526969"/>
            <a:chExt cx="8566952" cy="5246719"/>
          </a:xfrm>
        </p:grpSpPr>
        <p:sp>
          <p:nvSpPr>
            <p:cNvPr id="2" name="Rectangle 1"/>
            <p:cNvSpPr/>
            <p:nvPr/>
          </p:nvSpPr>
          <p:spPr>
            <a:xfrm>
              <a:off x="136073" y="526969"/>
              <a:ext cx="8566952" cy="5246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57" y="591429"/>
              <a:ext cx="7550384" cy="5117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25" name="Table 24"/>
          <p:cNvGraphicFramePr>
            <a:graphicFrameLocks noGrp="1"/>
          </p:cNvGraphicFramePr>
          <p:nvPr>
            <p:extLst/>
          </p:nvPr>
        </p:nvGraphicFramePr>
        <p:xfrm>
          <a:off x="27876" y="1365416"/>
          <a:ext cx="9088248" cy="4359862"/>
        </p:xfrm>
        <a:graphic>
          <a:graphicData uri="http://schemas.openxmlformats.org/drawingml/2006/table">
            <a:tbl>
              <a:tblPr firstRow="1" bandRow="1">
                <a:tableStyleId>{5C22544A-7EE6-4342-B048-85BDC9FD1C3A}</a:tableStyleId>
              </a:tblPr>
              <a:tblGrid>
                <a:gridCol w="3029416"/>
                <a:gridCol w="3029416"/>
                <a:gridCol w="3029416"/>
              </a:tblGrid>
              <a:tr h="1028622">
                <a:tc>
                  <a:txBody>
                    <a:bodyPr/>
                    <a:lstStyle/>
                    <a:p>
                      <a:pPr algn="ctr"/>
                      <a:r>
                        <a:rPr lang="en-US" sz="2400" dirty="0" smtClean="0"/>
                        <a:t>Equilibrium constant</a:t>
                      </a:r>
                      <a:endParaRPr lang="en-US" sz="2400" dirty="0"/>
                    </a:p>
                  </a:txBody>
                  <a:tcPr/>
                </a:tc>
                <a:tc>
                  <a:txBody>
                    <a:bodyPr/>
                    <a:lstStyle/>
                    <a:p>
                      <a:pPr algn="ctr"/>
                      <a:r>
                        <a:rPr lang="en-US" sz="2400" dirty="0" smtClean="0"/>
                        <a:t>Description</a:t>
                      </a:r>
                      <a:endParaRPr lang="en-US" sz="2400" dirty="0"/>
                    </a:p>
                  </a:txBody>
                  <a:tcPr/>
                </a:tc>
                <a:tc>
                  <a:txBody>
                    <a:bodyPr/>
                    <a:lstStyle/>
                    <a:p>
                      <a:pPr algn="ctr"/>
                      <a:r>
                        <a:rPr lang="en-US" sz="2400" dirty="0" smtClean="0"/>
                        <a:t>Standard</a:t>
                      </a:r>
                      <a:r>
                        <a:rPr lang="en-US" sz="2400" baseline="0" dirty="0" smtClean="0"/>
                        <a:t> Gibbs Free Energy</a:t>
                      </a:r>
                      <a:endParaRPr lang="en-US" sz="2400" dirty="0"/>
                    </a:p>
                  </a:txBody>
                  <a:tcPr/>
                </a:tc>
              </a:tr>
              <a:tr h="773505">
                <a:tc>
                  <a:txBody>
                    <a:bodyPr/>
                    <a:lstStyle/>
                    <a:p>
                      <a:pPr algn="ctr"/>
                      <a:r>
                        <a:rPr lang="en-US" sz="2400" b="1" dirty="0" smtClean="0"/>
                        <a:t>K = 1</a:t>
                      </a:r>
                      <a:endParaRPr lang="en-US" sz="2400" b="1" dirty="0"/>
                    </a:p>
                  </a:txBody>
                  <a:tcPr/>
                </a:tc>
                <a:tc>
                  <a:txBody>
                    <a:bodyPr/>
                    <a:lstStyle/>
                    <a:p>
                      <a:pPr algn="ctr"/>
                      <a:r>
                        <a:rPr lang="en-US" sz="1800" b="1" dirty="0" smtClean="0"/>
                        <a:t>Neither reactant nor product favored</a:t>
                      </a:r>
                      <a:endParaRPr lang="en-US" sz="1800" b="1" dirty="0"/>
                    </a:p>
                  </a:txBody>
                  <a:tcPr/>
                </a:tc>
                <a:tc>
                  <a:txBody>
                    <a:bodyPr/>
                    <a:lstStyle/>
                    <a:p>
                      <a:pPr algn="ctr"/>
                      <a:r>
                        <a:rPr lang="el-GR" sz="2400" b="1" dirty="0" smtClean="0">
                          <a:latin typeface="Times New Roman"/>
                          <a:cs typeface="Times New Roman"/>
                        </a:rPr>
                        <a:t>Δ</a:t>
                      </a:r>
                      <a:r>
                        <a:rPr lang="en-US" sz="2400" b="1" dirty="0" smtClean="0">
                          <a:latin typeface="Times New Roman"/>
                          <a:cs typeface="Times New Roman"/>
                        </a:rPr>
                        <a:t>G</a:t>
                      </a:r>
                      <a:r>
                        <a:rPr lang="en-US" sz="2400" b="1" baseline="30000" dirty="0" smtClean="0">
                          <a:latin typeface="Times New Roman"/>
                          <a:cs typeface="Times New Roman"/>
                        </a:rPr>
                        <a:t>o</a:t>
                      </a:r>
                      <a:r>
                        <a:rPr lang="en-US" sz="2400" b="1" dirty="0" smtClean="0">
                          <a:latin typeface="Times New Roman"/>
                          <a:cs typeface="Times New Roman"/>
                        </a:rPr>
                        <a:t> = 0</a:t>
                      </a:r>
                      <a:endParaRPr lang="en-US" sz="2400" b="1" dirty="0"/>
                    </a:p>
                  </a:txBody>
                  <a:tcPr/>
                </a:tc>
              </a:tr>
              <a:tr h="1365008">
                <a:tc>
                  <a:txBody>
                    <a:bodyPr/>
                    <a:lstStyle/>
                    <a:p>
                      <a:pPr algn="ctr"/>
                      <a:r>
                        <a:rPr lang="en-US" sz="2400" b="1" dirty="0" smtClean="0"/>
                        <a:t>K &gt; 1</a:t>
                      </a:r>
                      <a:endParaRPr lang="en-US" sz="2400" b="1" dirty="0"/>
                    </a:p>
                  </a:txBody>
                  <a:tcPr/>
                </a:tc>
                <a:tc>
                  <a:txBody>
                    <a:bodyPr/>
                    <a:lstStyle/>
                    <a:p>
                      <a:pPr algn="ctr"/>
                      <a:r>
                        <a:rPr lang="en-US" sz="2400" b="1" dirty="0" smtClean="0"/>
                        <a:t>Product favored</a:t>
                      </a:r>
                      <a:endParaRPr lang="en-US"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1" dirty="0" smtClean="0">
                          <a:latin typeface="Times New Roman"/>
                          <a:cs typeface="Times New Roman"/>
                        </a:rPr>
                        <a:t>Δ</a:t>
                      </a:r>
                      <a:r>
                        <a:rPr lang="en-US" sz="2400" b="1" dirty="0" smtClean="0">
                          <a:latin typeface="Times New Roman"/>
                          <a:cs typeface="Times New Roman"/>
                        </a:rPr>
                        <a:t>G</a:t>
                      </a:r>
                      <a:r>
                        <a:rPr lang="en-US" sz="2400" b="1" baseline="30000" dirty="0" smtClean="0">
                          <a:latin typeface="Times New Roman"/>
                          <a:cs typeface="Times New Roman"/>
                        </a:rPr>
                        <a:t>o</a:t>
                      </a:r>
                      <a:r>
                        <a:rPr lang="en-US" sz="2400" b="1" dirty="0" smtClean="0">
                          <a:latin typeface="Times New Roman"/>
                          <a:cs typeface="Times New Roman"/>
                        </a:rPr>
                        <a:t> &lt; 0 (thermodynamically</a:t>
                      </a:r>
                      <a:r>
                        <a:rPr lang="en-US" sz="2400" b="1" baseline="0" dirty="0" smtClean="0">
                          <a:latin typeface="Times New Roman"/>
                          <a:cs typeface="Times New Roman"/>
                        </a:rPr>
                        <a:t> favorable)</a:t>
                      </a:r>
                      <a:endParaRPr lang="en-US" sz="2400" b="1" dirty="0" smtClean="0"/>
                    </a:p>
                  </a:txBody>
                  <a:tcPr/>
                </a:tc>
              </a:tr>
              <a:tr h="1192727">
                <a:tc>
                  <a:txBody>
                    <a:bodyPr/>
                    <a:lstStyle/>
                    <a:p>
                      <a:pPr algn="ctr"/>
                      <a:r>
                        <a:rPr lang="en-US" sz="2400" b="1" dirty="0" smtClean="0"/>
                        <a:t>K &lt; 1</a:t>
                      </a:r>
                      <a:endParaRPr lang="en-US" sz="2400" b="1" dirty="0"/>
                    </a:p>
                  </a:txBody>
                  <a:tcPr/>
                </a:tc>
                <a:tc>
                  <a:txBody>
                    <a:bodyPr/>
                    <a:lstStyle/>
                    <a:p>
                      <a:pPr algn="ctr"/>
                      <a:r>
                        <a:rPr lang="en-US" sz="2400" b="1" dirty="0" smtClean="0"/>
                        <a:t>Reactant favored</a:t>
                      </a:r>
                      <a:endParaRPr lang="en-US"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1" dirty="0" smtClean="0">
                          <a:latin typeface="Times New Roman"/>
                          <a:cs typeface="Times New Roman"/>
                        </a:rPr>
                        <a:t>Δ</a:t>
                      </a:r>
                      <a:r>
                        <a:rPr lang="en-US" sz="2400" b="1" dirty="0" smtClean="0">
                          <a:latin typeface="Times New Roman"/>
                          <a:cs typeface="Times New Roman"/>
                        </a:rPr>
                        <a:t>G</a:t>
                      </a:r>
                      <a:r>
                        <a:rPr lang="en-US" sz="2400" b="1" baseline="30000" dirty="0" smtClean="0">
                          <a:latin typeface="Times New Roman"/>
                          <a:cs typeface="Times New Roman"/>
                        </a:rPr>
                        <a:t>o</a:t>
                      </a:r>
                      <a:r>
                        <a:rPr lang="en-US" sz="2400" b="1" dirty="0" smtClean="0">
                          <a:latin typeface="Times New Roman"/>
                          <a:cs typeface="Times New Roman"/>
                        </a:rPr>
                        <a:t> &gt; 0 (thermodynamically</a:t>
                      </a:r>
                      <a:r>
                        <a:rPr lang="en-US" sz="2400" b="1" baseline="0" dirty="0" smtClean="0">
                          <a:latin typeface="Times New Roman"/>
                          <a:cs typeface="Times New Roman"/>
                        </a:rPr>
                        <a:t> unfavorable)</a:t>
                      </a:r>
                      <a:endParaRPr lang="en-US" sz="2400" b="1" dirty="0" smtClean="0"/>
                    </a:p>
                  </a:txBody>
                  <a:tcPr/>
                </a:tc>
              </a:tr>
            </a:tbl>
          </a:graphicData>
        </a:graphic>
      </p:graphicFrame>
      <p:sp>
        <p:nvSpPr>
          <p:cNvPr id="19" name="Rectangle 18"/>
          <p:cNvSpPr/>
          <p:nvPr/>
        </p:nvSpPr>
        <p:spPr>
          <a:xfrm>
            <a:off x="37996" y="4458069"/>
            <a:ext cx="9088248" cy="11970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“Thermodynamically </a:t>
            </a:r>
            <a:r>
              <a:rPr lang="en-US" u="sng" dirty="0"/>
              <a:t>UN</a:t>
            </a:r>
            <a:r>
              <a:rPr lang="en-US" dirty="0"/>
              <a:t>FAVORABLE” (aka non-spontaneous) reactions will run in reverse when set up with standard conditions (1M/1atm of ALL reactants and products) BUT can be made to proceed forward under different conditions. "</a:t>
            </a:r>
          </a:p>
        </p:txBody>
      </p:sp>
    </p:spTree>
    <p:extLst>
      <p:ext uri="{BB962C8B-B14F-4D97-AF65-F5344CB8AC3E}">
        <p14:creationId xmlns:p14="http://schemas.microsoft.com/office/powerpoint/2010/main" val="177494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FRQ for BI #5</a:t>
            </a:r>
            <a:endParaRPr lang="en-US" dirty="0"/>
          </a:p>
        </p:txBody>
      </p:sp>
      <p:pic>
        <p:nvPicPr>
          <p:cNvPr id="7" name="Picture 6"/>
          <p:cNvPicPr>
            <a:picLocks noChangeAspect="1"/>
          </p:cNvPicPr>
          <p:nvPr/>
        </p:nvPicPr>
        <p:blipFill>
          <a:blip r:embed="rId2"/>
          <a:stretch>
            <a:fillRect/>
          </a:stretch>
        </p:blipFill>
        <p:spPr>
          <a:xfrm>
            <a:off x="498474" y="1119187"/>
            <a:ext cx="7299326" cy="5108475"/>
          </a:xfrm>
          <a:prstGeom prst="rect">
            <a:avLst/>
          </a:prstGeom>
        </p:spPr>
      </p:pic>
    </p:spTree>
    <p:extLst>
      <p:ext uri="{BB962C8B-B14F-4D97-AF65-F5344CB8AC3E}">
        <p14:creationId xmlns:p14="http://schemas.microsoft.com/office/powerpoint/2010/main" val="7908541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 to 2006 B</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14"/>
          </p:nvPr>
        </p:nvSpPr>
        <p:spPr/>
        <p:txBody>
          <a:bodyPr/>
          <a:lstStyle/>
          <a:p>
            <a:endParaRPr lang="en-US"/>
          </a:p>
        </p:txBody>
      </p:sp>
      <p:pic>
        <p:nvPicPr>
          <p:cNvPr id="5" name="Picture 4"/>
          <p:cNvPicPr>
            <a:picLocks noChangeAspect="1"/>
          </p:cNvPicPr>
          <p:nvPr/>
        </p:nvPicPr>
        <p:blipFill>
          <a:blip r:embed="rId2"/>
          <a:stretch>
            <a:fillRect/>
          </a:stretch>
        </p:blipFill>
        <p:spPr>
          <a:xfrm>
            <a:off x="369887" y="1201813"/>
            <a:ext cx="8279670" cy="4373487"/>
          </a:xfrm>
          <a:prstGeom prst="rect">
            <a:avLst/>
          </a:prstGeom>
        </p:spPr>
      </p:pic>
    </p:spTree>
    <p:extLst>
      <p:ext uri="{BB962C8B-B14F-4D97-AF65-F5344CB8AC3E}">
        <p14:creationId xmlns:p14="http://schemas.microsoft.com/office/powerpoint/2010/main" val="11088531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274" y="254749"/>
            <a:ext cx="7556313" cy="1116106"/>
          </a:xfrm>
        </p:spPr>
        <p:txBody>
          <a:bodyPr/>
          <a:lstStyle/>
          <a:p>
            <a:r>
              <a:rPr lang="en-US" dirty="0" smtClean="0"/>
              <a:t>Answers </a:t>
            </a:r>
            <a:r>
              <a:rPr lang="en-US" dirty="0" err="1" smtClean="0"/>
              <a:t>cont</a:t>
            </a:r>
            <a:r>
              <a:rPr lang="en-US" dirty="0" smtClean="0"/>
              <a:t>…</a:t>
            </a:r>
            <a:endParaRPr lang="en-US" dirty="0"/>
          </a:p>
        </p:txBody>
      </p:sp>
      <p:sp>
        <p:nvSpPr>
          <p:cNvPr id="3" name="Content Placeholder 2"/>
          <p:cNvSpPr>
            <a:spLocks noGrp="1"/>
          </p:cNvSpPr>
          <p:nvPr>
            <p:ph sz="half" idx="1"/>
          </p:nvPr>
        </p:nvSpPr>
        <p:spPr/>
        <p:txBody>
          <a:bodyPr/>
          <a:lstStyle/>
          <a:p>
            <a:endParaRPr lang="en-US"/>
          </a:p>
        </p:txBody>
      </p:sp>
      <p:pic>
        <p:nvPicPr>
          <p:cNvPr id="6" name="Content Placeholder 5"/>
          <p:cNvPicPr>
            <a:picLocks noGrp="1" noChangeAspect="1"/>
          </p:cNvPicPr>
          <p:nvPr>
            <p:ph sz="half" idx="14"/>
          </p:nvPr>
        </p:nvPicPr>
        <p:blipFill>
          <a:blip r:embed="rId2"/>
          <a:stretch>
            <a:fillRect/>
          </a:stretch>
        </p:blipFill>
        <p:spPr>
          <a:xfrm>
            <a:off x="188142" y="3951923"/>
            <a:ext cx="7879532" cy="2302015"/>
          </a:xfrm>
          <a:prstGeom prst="rect">
            <a:avLst/>
          </a:prstGeom>
        </p:spPr>
      </p:pic>
      <p:pic>
        <p:nvPicPr>
          <p:cNvPr id="5" name="Picture 4"/>
          <p:cNvPicPr>
            <a:picLocks noChangeAspect="1"/>
          </p:cNvPicPr>
          <p:nvPr/>
        </p:nvPicPr>
        <p:blipFill>
          <a:blip r:embed="rId3"/>
          <a:stretch>
            <a:fillRect/>
          </a:stretch>
        </p:blipFill>
        <p:spPr>
          <a:xfrm>
            <a:off x="151875" y="914400"/>
            <a:ext cx="7779839" cy="2782570"/>
          </a:xfrm>
          <a:prstGeom prst="rect">
            <a:avLst/>
          </a:prstGeom>
        </p:spPr>
      </p:pic>
    </p:spTree>
    <p:extLst>
      <p:ext uri="{BB962C8B-B14F-4D97-AF65-F5344CB8AC3E}">
        <p14:creationId xmlns:p14="http://schemas.microsoft.com/office/powerpoint/2010/main" val="6315680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79195"/>
            <a:ext cx="7556313" cy="1116106"/>
          </a:xfrm>
        </p:spPr>
        <p:txBody>
          <a:bodyPr/>
          <a:lstStyle/>
          <a:p>
            <a:r>
              <a:rPr lang="en-US" dirty="0" smtClean="0"/>
              <a:t>Answers </a:t>
            </a:r>
            <a:r>
              <a:rPr lang="en-US" dirty="0" err="1" smtClean="0"/>
              <a:t>cont</a:t>
            </a:r>
            <a:r>
              <a:rPr lang="en-US" dirty="0" smtClean="0"/>
              <a:t>…</a:t>
            </a:r>
            <a:endParaRPr lang="en-US" dirty="0"/>
          </a:p>
        </p:txBody>
      </p:sp>
      <p:sp>
        <p:nvSpPr>
          <p:cNvPr id="3" name="Content Placeholder 2"/>
          <p:cNvSpPr>
            <a:spLocks noGrp="1"/>
          </p:cNvSpPr>
          <p:nvPr>
            <p:ph sz="half" idx="1"/>
          </p:nvPr>
        </p:nvSpPr>
        <p:spPr/>
        <p:txBody>
          <a:bodyPr/>
          <a:lstStyle/>
          <a:p>
            <a:endParaRPr lang="en-US"/>
          </a:p>
        </p:txBody>
      </p:sp>
      <p:pic>
        <p:nvPicPr>
          <p:cNvPr id="6" name="Content Placeholder 5"/>
          <p:cNvPicPr>
            <a:picLocks noGrp="1" noChangeAspect="1"/>
          </p:cNvPicPr>
          <p:nvPr>
            <p:ph sz="half" idx="14"/>
          </p:nvPr>
        </p:nvPicPr>
        <p:blipFill>
          <a:blip r:embed="rId2"/>
          <a:stretch>
            <a:fillRect/>
          </a:stretch>
        </p:blipFill>
        <p:spPr>
          <a:xfrm>
            <a:off x="498474" y="3873500"/>
            <a:ext cx="7782344" cy="2895756"/>
          </a:xfrm>
          <a:prstGeom prst="rect">
            <a:avLst/>
          </a:prstGeom>
        </p:spPr>
      </p:pic>
      <p:pic>
        <p:nvPicPr>
          <p:cNvPr id="5" name="Picture 4"/>
          <p:cNvPicPr>
            <a:picLocks noChangeAspect="1"/>
          </p:cNvPicPr>
          <p:nvPr/>
        </p:nvPicPr>
        <p:blipFill>
          <a:blip r:embed="rId3"/>
          <a:stretch>
            <a:fillRect/>
          </a:stretch>
        </p:blipFill>
        <p:spPr>
          <a:xfrm>
            <a:off x="148049" y="1070611"/>
            <a:ext cx="8995951" cy="2881312"/>
          </a:xfrm>
          <a:prstGeom prst="rect">
            <a:avLst/>
          </a:prstGeom>
        </p:spPr>
      </p:pic>
    </p:spTree>
    <p:extLst>
      <p:ext uri="{BB962C8B-B14F-4D97-AF65-F5344CB8AC3E}">
        <p14:creationId xmlns:p14="http://schemas.microsoft.com/office/powerpoint/2010/main" val="1900637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 5.1 Practice FRQ </a:t>
            </a:r>
            <a:br>
              <a:rPr lang="en-US" dirty="0" smtClean="0"/>
            </a:br>
            <a:r>
              <a:rPr lang="en-US" dirty="0" smtClean="0"/>
              <a:t>from 2005 B</a:t>
            </a:r>
            <a:endParaRPr lang="en-US" dirty="0"/>
          </a:p>
        </p:txBody>
      </p:sp>
      <p:pic>
        <p:nvPicPr>
          <p:cNvPr id="5" name="Content Placeholder 4"/>
          <p:cNvPicPr>
            <a:picLocks noGrp="1" noChangeAspect="1"/>
          </p:cNvPicPr>
          <p:nvPr>
            <p:ph sz="half" idx="1"/>
          </p:nvPr>
        </p:nvPicPr>
        <p:blipFill>
          <a:blip r:embed="rId2"/>
          <a:stretch>
            <a:fillRect/>
          </a:stretch>
        </p:blipFill>
        <p:spPr>
          <a:xfrm>
            <a:off x="282574" y="2028979"/>
            <a:ext cx="8226441" cy="663421"/>
          </a:xfrm>
          <a:prstGeom prst="rect">
            <a:avLst/>
          </a:prstGeom>
        </p:spPr>
      </p:pic>
      <p:pic>
        <p:nvPicPr>
          <p:cNvPr id="6" name="Picture 5"/>
          <p:cNvPicPr>
            <a:picLocks noChangeAspect="1"/>
          </p:cNvPicPr>
          <p:nvPr/>
        </p:nvPicPr>
        <p:blipFill>
          <a:blip r:embed="rId3"/>
          <a:stretch>
            <a:fillRect/>
          </a:stretch>
        </p:blipFill>
        <p:spPr>
          <a:xfrm>
            <a:off x="371474" y="4871243"/>
            <a:ext cx="8249132" cy="1789113"/>
          </a:xfrm>
          <a:prstGeom prst="rect">
            <a:avLst/>
          </a:prstGeom>
        </p:spPr>
      </p:pic>
      <p:sp>
        <p:nvSpPr>
          <p:cNvPr id="7" name="Rectangle 6"/>
          <p:cNvSpPr/>
          <p:nvPr/>
        </p:nvSpPr>
        <p:spPr>
          <a:xfrm>
            <a:off x="371474" y="4361656"/>
            <a:ext cx="8480426" cy="218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Reveal Answer</a:t>
            </a:r>
            <a:endParaRPr lang="en-US" dirty="0"/>
          </a:p>
        </p:txBody>
      </p:sp>
    </p:spTree>
    <p:extLst>
      <p:ext uri="{BB962C8B-B14F-4D97-AF65-F5344CB8AC3E}">
        <p14:creationId xmlns:p14="http://schemas.microsoft.com/office/powerpoint/2010/main" val="32381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4770"/>
            <a:ext cx="7556313" cy="1116106"/>
          </a:xfrm>
        </p:spPr>
        <p:txBody>
          <a:bodyPr/>
          <a:lstStyle/>
          <a:p>
            <a:r>
              <a:rPr lang="en-US" dirty="0" smtClean="0"/>
              <a:t>Maxwell –Boltzmann Distributions</a:t>
            </a:r>
            <a:endParaRPr lang="en-US" dirty="0"/>
          </a:p>
        </p:txBody>
      </p:sp>
      <p:sp>
        <p:nvSpPr>
          <p:cNvPr id="6" name="Content Placeholder 5"/>
          <p:cNvSpPr>
            <a:spLocks noGrp="1"/>
          </p:cNvSpPr>
          <p:nvPr>
            <p:ph sz="half" idx="2"/>
          </p:nvPr>
        </p:nvSpPr>
        <p:spPr>
          <a:xfrm>
            <a:off x="160840" y="777922"/>
            <a:ext cx="4877012" cy="5348589"/>
          </a:xfrm>
        </p:spPr>
        <p:txBody>
          <a:bodyPr>
            <a:normAutofit fontScale="85000" lnSpcReduction="10000"/>
          </a:bodyPr>
          <a:lstStyle/>
          <a:p>
            <a:r>
              <a:rPr lang="en-US" dirty="0" smtClean="0"/>
              <a:t>Temperature is a measure of the </a:t>
            </a:r>
            <a:r>
              <a:rPr lang="en-US" b="1" dirty="0" smtClean="0"/>
              <a:t>average Kinetic Energy</a:t>
            </a:r>
            <a:r>
              <a:rPr lang="en-US" dirty="0" smtClean="0"/>
              <a:t> of a sample of substance. </a:t>
            </a:r>
          </a:p>
          <a:p>
            <a:r>
              <a:rPr lang="en-US" dirty="0" smtClean="0"/>
              <a:t>Particles with larger mass will have a lower velocity but the same Average KE at the same Temperature.</a:t>
            </a:r>
          </a:p>
          <a:p>
            <a:r>
              <a:rPr lang="en-US" dirty="0" smtClean="0"/>
              <a:t>Kinetic Energy is directly proportional to the temperature of particles in a substance. (if you double the </a:t>
            </a:r>
            <a:r>
              <a:rPr lang="en-US" i="1" dirty="0" smtClean="0"/>
              <a:t>Kelvin</a:t>
            </a:r>
            <a:r>
              <a:rPr lang="en-US" dirty="0" smtClean="0"/>
              <a:t> Temp you double the KE) </a:t>
            </a:r>
          </a:p>
          <a:p>
            <a:r>
              <a:rPr lang="en-US" dirty="0" smtClean="0"/>
              <a:t>The M-B Distribution shows that the distribution of KE becomes greater at higher temperature. </a:t>
            </a:r>
          </a:p>
          <a:p>
            <a:r>
              <a:rPr lang="en-US" dirty="0" smtClean="0"/>
              <a:t>The areas under the curve are equal and therefore the number of molecules is constant</a:t>
            </a:r>
          </a:p>
          <a:p>
            <a:r>
              <a:rPr lang="en-US" dirty="0" smtClean="0"/>
              <a:t>Increasing Temperature (KE) increases the number of particles with the Activation Energy necessary to react. </a:t>
            </a:r>
          </a:p>
          <a:p>
            <a:r>
              <a:rPr lang="en-US" dirty="0" smtClean="0"/>
              <a:t>Activation Energy is not changed with temperature but may be changed with a catalyst.</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109182" y="6126511"/>
            <a:ext cx="9144000" cy="615553"/>
          </a:xfrm>
          <a:prstGeom prst="rect">
            <a:avLst/>
          </a:prstGeom>
          <a:noFill/>
        </p:spPr>
        <p:txBody>
          <a:bodyPr wrap="square" rtlCol="0">
            <a:spAutoFit/>
          </a:bodyPr>
          <a:lstStyle/>
          <a:p>
            <a:r>
              <a:rPr lang="en-US" sz="1600" dirty="0" smtClean="0"/>
              <a:t>LO</a:t>
            </a:r>
            <a:r>
              <a:rPr lang="en-US" sz="1600" dirty="0"/>
              <a:t> </a:t>
            </a:r>
            <a:r>
              <a:rPr lang="en-US" sz="1600" dirty="0" smtClean="0"/>
              <a:t>5.2:  The </a:t>
            </a:r>
            <a:r>
              <a:rPr lang="en-US" sz="1600" dirty="0"/>
              <a:t>student is able to relate Temp to motions of particles in particulate representations including velocity , and/ or via KE and distributions of KE of the particles. </a:t>
            </a:r>
            <a:r>
              <a:rPr lang="en-US" dirty="0"/>
              <a:t>			</a:t>
            </a:r>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1026" name="Picture 2" descr="Boltzmann distribution"/>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5037852" y="2337550"/>
            <a:ext cx="4014645" cy="3171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075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 5.2 Practice FRQ</a:t>
            </a:r>
            <a:br>
              <a:rPr lang="en-US" dirty="0" smtClean="0"/>
            </a:br>
            <a:r>
              <a:rPr lang="en-US" dirty="0" smtClean="0"/>
              <a:t>from 2011 B</a:t>
            </a:r>
            <a:endParaRPr lang="en-US" dirty="0"/>
          </a:p>
        </p:txBody>
      </p:sp>
      <p:pic>
        <p:nvPicPr>
          <p:cNvPr id="5" name="Picture 4"/>
          <p:cNvPicPr>
            <a:picLocks noChangeAspect="1"/>
          </p:cNvPicPr>
          <p:nvPr/>
        </p:nvPicPr>
        <p:blipFill>
          <a:blip r:embed="rId2"/>
          <a:stretch>
            <a:fillRect/>
          </a:stretch>
        </p:blipFill>
        <p:spPr>
          <a:xfrm>
            <a:off x="243927" y="2222500"/>
            <a:ext cx="8619085" cy="860425"/>
          </a:xfrm>
          <a:prstGeom prst="rect">
            <a:avLst/>
          </a:prstGeom>
        </p:spPr>
      </p:pic>
      <p:pic>
        <p:nvPicPr>
          <p:cNvPr id="6" name="Picture 5"/>
          <p:cNvPicPr>
            <a:picLocks noChangeAspect="1"/>
          </p:cNvPicPr>
          <p:nvPr/>
        </p:nvPicPr>
        <p:blipFill>
          <a:blip r:embed="rId3"/>
          <a:stretch>
            <a:fillRect/>
          </a:stretch>
        </p:blipFill>
        <p:spPr>
          <a:xfrm>
            <a:off x="498474" y="3286918"/>
            <a:ext cx="7978136" cy="836613"/>
          </a:xfrm>
          <a:prstGeom prst="rect">
            <a:avLst/>
          </a:prstGeom>
        </p:spPr>
      </p:pic>
      <p:pic>
        <p:nvPicPr>
          <p:cNvPr id="7" name="Picture 6"/>
          <p:cNvPicPr>
            <a:picLocks noChangeAspect="1"/>
          </p:cNvPicPr>
          <p:nvPr/>
        </p:nvPicPr>
        <p:blipFill>
          <a:blip r:embed="rId4"/>
          <a:stretch>
            <a:fillRect/>
          </a:stretch>
        </p:blipFill>
        <p:spPr>
          <a:xfrm>
            <a:off x="593085" y="4310062"/>
            <a:ext cx="6912615" cy="439734"/>
          </a:xfrm>
          <a:prstGeom prst="rect">
            <a:avLst/>
          </a:prstGeom>
        </p:spPr>
      </p:pic>
      <p:pic>
        <p:nvPicPr>
          <p:cNvPr id="8" name="Picture 7"/>
          <p:cNvPicPr>
            <a:picLocks noChangeAspect="1"/>
          </p:cNvPicPr>
          <p:nvPr/>
        </p:nvPicPr>
        <p:blipFill>
          <a:blip r:embed="rId5"/>
          <a:stretch>
            <a:fillRect/>
          </a:stretch>
        </p:blipFill>
        <p:spPr>
          <a:xfrm>
            <a:off x="593084" y="4936326"/>
            <a:ext cx="8006879" cy="1362873"/>
          </a:xfrm>
          <a:prstGeom prst="rect">
            <a:avLst/>
          </a:prstGeom>
        </p:spPr>
      </p:pic>
      <p:sp>
        <p:nvSpPr>
          <p:cNvPr id="9" name="Rectangle 8"/>
          <p:cNvSpPr/>
          <p:nvPr/>
        </p:nvSpPr>
        <p:spPr>
          <a:xfrm>
            <a:off x="498474" y="3082925"/>
            <a:ext cx="7978136" cy="12271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Reveal Answer </a:t>
            </a:r>
            <a:endParaRPr lang="en-US" dirty="0"/>
          </a:p>
        </p:txBody>
      </p:sp>
      <p:sp>
        <p:nvSpPr>
          <p:cNvPr id="10" name="Rectangle 9"/>
          <p:cNvSpPr/>
          <p:nvPr/>
        </p:nvSpPr>
        <p:spPr>
          <a:xfrm>
            <a:off x="498474" y="4936326"/>
            <a:ext cx="8006879" cy="13628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Reveal Answer</a:t>
            </a:r>
            <a:endParaRPr lang="en-US" dirty="0"/>
          </a:p>
        </p:txBody>
      </p:sp>
    </p:spTree>
    <p:extLst>
      <p:ext uri="{BB962C8B-B14F-4D97-AF65-F5344CB8AC3E}">
        <p14:creationId xmlns:p14="http://schemas.microsoft.com/office/powerpoint/2010/main" val="86870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ppt_x"/>
                                          </p:val>
                                        </p:tav>
                                      </p:tavLst>
                                    </p:anim>
                                    <p:anim calcmode="lin" valueType="num">
                                      <p:cBhvr additive="base">
                                        <p:cTn id="7" dur="500"/>
                                        <p:tgtEl>
                                          <p:spTgt spid="9"/>
                                        </p:tgtEl>
                                        <p:attrNameLst>
                                          <p:attrName>ppt_y</p:attrName>
                                        </p:attrNameLst>
                                      </p:cBhvr>
                                      <p:tavLst>
                                        <p:tav tm="0">
                                          <p:val>
                                            <p:strVal val="ppt_y"/>
                                          </p:val>
                                        </p:tav>
                                        <p:tav tm="100000">
                                          <p:val>
                                            <p:strVal val="1+ppt_h/2"/>
                                          </p:val>
                                        </p:tav>
                                      </p:tavLst>
                                    </p:anim>
                                    <p:set>
                                      <p:cBhvr>
                                        <p:cTn id="8" dur="1" fill="hold">
                                          <p:stCondLst>
                                            <p:cond delay="499"/>
                                          </p:stCondLst>
                                        </p:cTn>
                                        <p:tgtEl>
                                          <p:spTgt spid="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0"/>
                                        </p:tgtEl>
                                        <p:attrNameLst>
                                          <p:attrName>ppt_x</p:attrName>
                                        </p:attrNameLst>
                                      </p:cBhvr>
                                      <p:tavLst>
                                        <p:tav tm="0">
                                          <p:val>
                                            <p:strVal val="ppt_x"/>
                                          </p:val>
                                        </p:tav>
                                        <p:tav tm="100000">
                                          <p:val>
                                            <p:strVal val="ppt_x"/>
                                          </p:val>
                                        </p:tav>
                                      </p:tavLst>
                                    </p:anim>
                                    <p:anim calcmode="lin" valueType="num">
                                      <p:cBhvr additive="base">
                                        <p:cTn id="13" dur="500"/>
                                        <p:tgtEl>
                                          <p:spTgt spid="10"/>
                                        </p:tgtEl>
                                        <p:attrNameLst>
                                          <p:attrName>ppt_y</p:attrName>
                                        </p:attrNameLst>
                                      </p:cBhvr>
                                      <p:tavLst>
                                        <p:tav tm="0">
                                          <p:val>
                                            <p:strVal val="ppt_y"/>
                                          </p:val>
                                        </p:tav>
                                        <p:tav tm="100000">
                                          <p:val>
                                            <p:strVal val="1+ppt_h/2"/>
                                          </p:val>
                                        </p:tav>
                                      </p:tavLst>
                                    </p:anim>
                                    <p:set>
                                      <p:cBhvr>
                                        <p:cTn id="1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720470"/>
          </a:xfrm>
        </p:spPr>
        <p:txBody>
          <a:bodyPr/>
          <a:lstStyle/>
          <a:p>
            <a:r>
              <a:rPr lang="en-US" dirty="0" smtClean="0"/>
              <a:t>Thermodynamic vocabulary</a:t>
            </a:r>
            <a:endParaRPr lang="en-US" dirty="0"/>
          </a:p>
        </p:txBody>
      </p:sp>
      <p:sp>
        <p:nvSpPr>
          <p:cNvPr id="10" name="TextBox 9">
            <a:hlinkClick r:id="rId2"/>
          </p:cNvPr>
          <p:cNvSpPr txBox="1"/>
          <p:nvPr/>
        </p:nvSpPr>
        <p:spPr>
          <a:xfrm>
            <a:off x="8054787" y="-38248"/>
            <a:ext cx="1194859"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41640" y="6053007"/>
            <a:ext cx="9144000" cy="800219"/>
          </a:xfrm>
          <a:prstGeom prst="rect">
            <a:avLst/>
          </a:prstGeom>
          <a:noFill/>
        </p:spPr>
        <p:txBody>
          <a:bodyPr wrap="square" rtlCol="0">
            <a:spAutoFit/>
          </a:bodyPr>
          <a:lstStyle/>
          <a:p>
            <a:r>
              <a:rPr lang="en-US" sz="1400" dirty="0" smtClean="0"/>
              <a:t>LO 5.3: The student can generate explanations or make predictions about the transfer of thermal energy between systems based on this transfer being due to a kinetic energy transfer between systems arising from molecular collisions</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13" name="Picture 2" descr="http://2.bp.blogspot.com/-wWKwgwWDdW0/To1lf5CNtzI/AAAAAAAAADQ/JPadVSgYs7Q/s1600/thermodynamic_system.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2025085" y="3176269"/>
            <a:ext cx="5252743" cy="2741932"/>
          </a:xfrm>
          <a:prstGeom prst="rect">
            <a:avLst/>
          </a:prstGeom>
          <a:noFill/>
          <a:ln w="381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Content Placeholder 7"/>
          <p:cNvSpPr>
            <a:spLocks noGrp="1"/>
          </p:cNvSpPr>
          <p:nvPr>
            <p:ph sz="half" idx="1"/>
          </p:nvPr>
        </p:nvSpPr>
        <p:spPr>
          <a:xfrm>
            <a:off x="150125" y="820672"/>
            <a:ext cx="8927031" cy="3088326"/>
          </a:xfrm>
        </p:spPr>
        <p:txBody>
          <a:bodyPr>
            <a:normAutofit/>
          </a:bodyPr>
          <a:lstStyle/>
          <a:p>
            <a:pPr>
              <a:spcBef>
                <a:spcPts val="0"/>
              </a:spcBef>
              <a:spcAft>
                <a:spcPts val="600"/>
              </a:spcAft>
            </a:pPr>
            <a:r>
              <a:rPr lang="en-US" b="1" dirty="0" smtClean="0"/>
              <a:t>Universe</a:t>
            </a:r>
            <a:r>
              <a:rPr lang="en-US" dirty="0" smtClean="0"/>
              <a:t>: The sum of the system and surroundings </a:t>
            </a:r>
          </a:p>
          <a:p>
            <a:pPr>
              <a:spcBef>
                <a:spcPts val="0"/>
              </a:spcBef>
              <a:spcAft>
                <a:spcPts val="600"/>
              </a:spcAft>
            </a:pPr>
            <a:r>
              <a:rPr lang="en-US" b="1" dirty="0" smtClean="0"/>
              <a:t>System</a:t>
            </a:r>
            <a:r>
              <a:rPr lang="en-US" dirty="0" smtClean="0"/>
              <a:t>: The species we want to study</a:t>
            </a:r>
          </a:p>
          <a:p>
            <a:pPr>
              <a:spcBef>
                <a:spcPts val="0"/>
              </a:spcBef>
              <a:spcAft>
                <a:spcPts val="600"/>
              </a:spcAft>
            </a:pPr>
            <a:r>
              <a:rPr lang="en-US" b="1" dirty="0" smtClean="0"/>
              <a:t>Surroundings</a:t>
            </a:r>
            <a:r>
              <a:rPr lang="en-US" dirty="0" smtClean="0"/>
              <a:t>: the environment outside the system </a:t>
            </a:r>
          </a:p>
          <a:p>
            <a:pPr>
              <a:spcBef>
                <a:spcPts val="0"/>
              </a:spcBef>
              <a:spcAft>
                <a:spcPts val="600"/>
              </a:spcAft>
            </a:pPr>
            <a:r>
              <a:rPr lang="en-US" b="1" dirty="0" smtClean="0"/>
              <a:t>Endothermic:</a:t>
            </a:r>
            <a:r>
              <a:rPr lang="en-US" dirty="0" smtClean="0"/>
              <a:t> Heat flows to the system from the surroundings (surroundings temperature drops-i.e. beaker feels cold)</a:t>
            </a:r>
          </a:p>
          <a:p>
            <a:pPr>
              <a:spcBef>
                <a:spcPts val="0"/>
              </a:spcBef>
              <a:spcAft>
                <a:spcPts val="600"/>
              </a:spcAft>
            </a:pPr>
            <a:r>
              <a:rPr lang="en-US" b="1" dirty="0" smtClean="0"/>
              <a:t>Exothermic</a:t>
            </a:r>
            <a:r>
              <a:rPr lang="en-US" dirty="0" smtClean="0"/>
              <a:t>: Heat flows from the system to the surroundings. (surroundings temperature rises-i.e. beaker feels hot) </a:t>
            </a:r>
            <a:endParaRPr lang="en-US" dirty="0"/>
          </a:p>
        </p:txBody>
      </p:sp>
    </p:spTree>
    <p:extLst>
      <p:ext uri="{BB962C8B-B14F-4D97-AF65-F5344CB8AC3E}">
        <p14:creationId xmlns:p14="http://schemas.microsoft.com/office/powerpoint/2010/main" val="1696934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4" y="179294"/>
            <a:ext cx="7556313" cy="1116106"/>
          </a:xfrm>
        </p:spPr>
        <p:txBody>
          <a:bodyPr/>
          <a:lstStyle/>
          <a:p>
            <a:r>
              <a:rPr lang="en-US" dirty="0" smtClean="0"/>
              <a:t>LO 5.3 Practice FRQ</a:t>
            </a:r>
            <a:br>
              <a:rPr lang="en-US" dirty="0" smtClean="0"/>
            </a:br>
            <a:r>
              <a:rPr lang="en-US" dirty="0" smtClean="0"/>
              <a:t>from 2010</a:t>
            </a:r>
            <a:endParaRPr lang="en-US" dirty="0"/>
          </a:p>
        </p:txBody>
      </p:sp>
      <p:pic>
        <p:nvPicPr>
          <p:cNvPr id="5" name="Picture 4"/>
          <p:cNvPicPr>
            <a:picLocks noChangeAspect="1"/>
          </p:cNvPicPr>
          <p:nvPr/>
        </p:nvPicPr>
        <p:blipFill>
          <a:blip r:embed="rId2"/>
          <a:stretch>
            <a:fillRect/>
          </a:stretch>
        </p:blipFill>
        <p:spPr>
          <a:xfrm>
            <a:off x="217487" y="1392237"/>
            <a:ext cx="7453313" cy="3879087"/>
          </a:xfrm>
          <a:prstGeom prst="rect">
            <a:avLst/>
          </a:prstGeom>
        </p:spPr>
      </p:pic>
      <p:pic>
        <p:nvPicPr>
          <p:cNvPr id="6" name="Picture 5"/>
          <p:cNvPicPr>
            <a:picLocks noChangeAspect="1"/>
          </p:cNvPicPr>
          <p:nvPr/>
        </p:nvPicPr>
        <p:blipFill>
          <a:blip r:embed="rId3"/>
          <a:stretch>
            <a:fillRect/>
          </a:stretch>
        </p:blipFill>
        <p:spPr>
          <a:xfrm>
            <a:off x="492124" y="5271324"/>
            <a:ext cx="8261975" cy="621476"/>
          </a:xfrm>
          <a:prstGeom prst="rect">
            <a:avLst/>
          </a:prstGeom>
        </p:spPr>
      </p:pic>
      <p:pic>
        <p:nvPicPr>
          <p:cNvPr id="7" name="Picture 6"/>
          <p:cNvPicPr>
            <a:picLocks noChangeAspect="1"/>
          </p:cNvPicPr>
          <p:nvPr/>
        </p:nvPicPr>
        <p:blipFill>
          <a:blip r:embed="rId4"/>
          <a:stretch>
            <a:fillRect/>
          </a:stretch>
        </p:blipFill>
        <p:spPr>
          <a:xfrm>
            <a:off x="874712" y="5854699"/>
            <a:ext cx="6923088" cy="913391"/>
          </a:xfrm>
          <a:prstGeom prst="rect">
            <a:avLst/>
          </a:prstGeom>
        </p:spPr>
      </p:pic>
      <p:sp>
        <p:nvSpPr>
          <p:cNvPr id="8" name="Rectangle 7"/>
          <p:cNvSpPr/>
          <p:nvPr/>
        </p:nvSpPr>
        <p:spPr>
          <a:xfrm>
            <a:off x="874712" y="5892800"/>
            <a:ext cx="7037388" cy="8752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Reveal Answer</a:t>
            </a:r>
            <a:endParaRPr lang="en-US" dirty="0"/>
          </a:p>
        </p:txBody>
      </p:sp>
    </p:spTree>
    <p:extLst>
      <p:ext uri="{BB962C8B-B14F-4D97-AF65-F5344CB8AC3E}">
        <p14:creationId xmlns:p14="http://schemas.microsoft.com/office/powerpoint/2010/main" val="178796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720470"/>
          </a:xfrm>
        </p:spPr>
        <p:txBody>
          <a:bodyPr/>
          <a:lstStyle/>
          <a:p>
            <a:r>
              <a:rPr lang="en-US" dirty="0" smtClean="0"/>
              <a:t>Heat Transfer </a:t>
            </a:r>
            <a:endParaRPr lang="en-US" dirty="0"/>
          </a:p>
        </p:txBody>
      </p:sp>
      <p:sp>
        <p:nvSpPr>
          <p:cNvPr id="8" name="Content Placeholder 7"/>
          <p:cNvSpPr>
            <a:spLocks noGrp="1"/>
          </p:cNvSpPr>
          <p:nvPr>
            <p:ph sz="half" idx="1"/>
          </p:nvPr>
        </p:nvSpPr>
        <p:spPr>
          <a:xfrm>
            <a:off x="396412" y="910469"/>
            <a:ext cx="7273630" cy="5083350"/>
          </a:xfrm>
        </p:spPr>
        <p:txBody>
          <a:bodyPr>
            <a:normAutofit fontScale="92500" lnSpcReduction="20000"/>
          </a:bodyPr>
          <a:lstStyle/>
          <a:p>
            <a:r>
              <a:rPr lang="en-US" sz="2200" dirty="0" smtClean="0"/>
              <a:t>Kinetic energy transferred between particles of varying temperature is heat energy.</a:t>
            </a:r>
          </a:p>
          <a:p>
            <a:r>
              <a:rPr lang="en-US" sz="2200" dirty="0" smtClean="0"/>
              <a:t>Heat flows from particles of higher energy (hot) to those of lower energy (cold) when particles collide.</a:t>
            </a:r>
          </a:p>
          <a:p>
            <a:r>
              <a:rPr lang="en-US" sz="2200" dirty="0" smtClean="0"/>
              <a:t>When the temperature of both particles are equal the substances are in thermal equilibrium.</a:t>
            </a:r>
          </a:p>
          <a:p>
            <a:r>
              <a:rPr lang="en-US" sz="2200" dirty="0" smtClean="0"/>
              <a:t>Not all particles will absorb or                                                release the same amount of heat                                                  per gram.</a:t>
            </a:r>
          </a:p>
          <a:p>
            <a:r>
              <a:rPr lang="en-US" sz="2200" dirty="0" smtClean="0"/>
              <a:t>Specific Heat Capacity is a                                                       measure of the amount of heat                                                       energy in Joules that is absorbed                                                 to raise the temperature of 1 gram                                                 of a substance by 1 degree Kelvin.</a:t>
            </a:r>
          </a:p>
          <a:p>
            <a:r>
              <a:rPr lang="en-US" sz="2200" dirty="0" smtClean="0"/>
              <a:t>Heat transfer can be measured q=</a:t>
            </a:r>
            <a:r>
              <a:rPr lang="en-US" sz="2200" dirty="0" err="1" smtClean="0"/>
              <a:t>mc</a:t>
            </a:r>
            <a:r>
              <a:rPr lang="en-US" sz="2200" baseline="-25000" dirty="0" err="1" smtClean="0"/>
              <a:t>p</a:t>
            </a:r>
            <a:r>
              <a:rPr lang="en-US" sz="2200" dirty="0" err="1" smtClean="0"/>
              <a:t>∆T</a:t>
            </a:r>
            <a:endParaRPr lang="en-US" sz="2200" dirty="0" smtClean="0"/>
          </a:p>
          <a:p>
            <a:endParaRPr lang="en-US" dirty="0" smtClean="0"/>
          </a:p>
          <a:p>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150126" y="5993819"/>
            <a:ext cx="9144000" cy="1138773"/>
          </a:xfrm>
          <a:prstGeom prst="rect">
            <a:avLst/>
          </a:prstGeom>
          <a:noFill/>
        </p:spPr>
        <p:txBody>
          <a:bodyPr wrap="square" rtlCol="0">
            <a:spAutoFit/>
          </a:bodyPr>
          <a:lstStyle/>
          <a:p>
            <a:r>
              <a:rPr lang="en-US" sz="1600" dirty="0" smtClean="0"/>
              <a:t>LO 5.3: The student can generate explanations or make predictions about the transfer of thermal energy between systems based on this transfer being due to a kinetic energy transfer between systems arising from molecular collisions. 	</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2" name="Picture 1"/>
          <p:cNvPicPr>
            <a:picLocks noChangeAspect="1"/>
          </p:cNvPicPr>
          <p:nvPr/>
        </p:nvPicPr>
        <p:blipFill>
          <a:blip r:embed="rId4"/>
          <a:stretch>
            <a:fillRect/>
          </a:stretch>
        </p:blipFill>
        <p:spPr>
          <a:xfrm>
            <a:off x="4829175" y="3025018"/>
            <a:ext cx="4314825" cy="2114550"/>
          </a:xfrm>
          <a:prstGeom prst="rect">
            <a:avLst/>
          </a:prstGeom>
        </p:spPr>
      </p:pic>
    </p:spTree>
    <p:extLst>
      <p:ext uri="{BB962C8B-B14F-4D97-AF65-F5344CB8AC3E}">
        <p14:creationId xmlns:p14="http://schemas.microsoft.com/office/powerpoint/2010/main" val="583721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0</TotalTime>
  <Words>2946</Words>
  <Application>Microsoft Office PowerPoint</Application>
  <PresentationFormat>On-screen Show (4:3)</PresentationFormat>
  <Paragraphs>315</Paragraphs>
  <Slides>39</Slides>
  <Notes>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Advantage</vt:lpstr>
      <vt:lpstr>AP Chemistry Exam Review </vt:lpstr>
      <vt:lpstr>Big Idea #5</vt:lpstr>
      <vt:lpstr>Bond Energy, Length &amp; Strength</vt:lpstr>
      <vt:lpstr>LO 5.1 Practice FRQ  from 2005 B</vt:lpstr>
      <vt:lpstr>Maxwell –Boltzmann Distributions</vt:lpstr>
      <vt:lpstr>LO 5.2 Practice FRQ from 2011 B</vt:lpstr>
      <vt:lpstr>Thermodynamic vocabulary</vt:lpstr>
      <vt:lpstr>LO 5.3 Practice FRQ from 2010</vt:lpstr>
      <vt:lpstr>Heat Transfer </vt:lpstr>
      <vt:lpstr>LO 5.3 Practice FRQ continued from 2010</vt:lpstr>
      <vt:lpstr>Conservation of Energy </vt:lpstr>
      <vt:lpstr>Conservation of Energy </vt:lpstr>
      <vt:lpstr>Conservation of Energy when Mixing</vt:lpstr>
      <vt:lpstr>Calorimetry: an experimental technique used to determine the heat transferred in a chemical system. System can be a chemical reaction or physical process.  </vt:lpstr>
      <vt:lpstr>LO 5.5 Practice FRQ from 2016</vt:lpstr>
      <vt:lpstr>Chemical Systems undergo 3 main processes that change their energy: heating/cooling, phase transitions, and chemical reactions.</vt:lpstr>
      <vt:lpstr>Calorimetry: an experimental technique used to determine the heat transferred in a chemical system. System can be a chemical reaction or physical process.</vt:lpstr>
      <vt:lpstr>The net energy change during a reaction is the sum of the energy required to break the reactant bonds and the energy released in forming the product bonds. The net energy change may be positive for endothermic reactions where energy is required, or negative for exothermic reactions where energy is released.</vt:lpstr>
      <vt:lpstr>LO 5.8 Practice FRQ from 2003</vt:lpstr>
      <vt:lpstr>Electrostatic forces exist between molecules as well as between atoms or ions, and breaking these intermolecular interactions requires energy.</vt:lpstr>
      <vt:lpstr>LO 5.9 Practice FRQ</vt:lpstr>
      <vt:lpstr>         Inter vs Intra                         Chemical vs. Physical</vt:lpstr>
      <vt:lpstr>LO 5.10 Practice FRQ from 2013</vt:lpstr>
      <vt:lpstr>FRQ cont…</vt:lpstr>
      <vt:lpstr>FRQ Answers 2013</vt:lpstr>
      <vt:lpstr>IMF and Biological/Large Molecules</vt:lpstr>
      <vt:lpstr>Entropy- Embrace the Chaos!</vt:lpstr>
      <vt:lpstr>LO 5.12 FRQ practice from 2006 </vt:lpstr>
      <vt:lpstr>Predicting How Reactions Will Go</vt:lpstr>
      <vt:lpstr>                 How can I calculate ΔG?</vt:lpstr>
      <vt:lpstr>               Coupling    Reactions</vt:lpstr>
      <vt:lpstr>PowerPoint Presentation</vt:lpstr>
      <vt:lpstr>LO 5.16 FRQ Practice from 2009</vt:lpstr>
      <vt:lpstr>COUPLING OF REACTIONS</vt:lpstr>
      <vt:lpstr>               Is it thermo, kinetics, or K?     </vt:lpstr>
      <vt:lpstr>Practice FRQ for BI #5</vt:lpstr>
      <vt:lpstr>Answers to 2006 B</vt:lpstr>
      <vt:lpstr>Answers cont…</vt:lpstr>
      <vt:lpstr>Answers cont…</vt:lpstr>
    </vt:vector>
  </TitlesOfParts>
  <Company>bartow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Chemistry Exam Review</dc:title>
  <dc:creator>Freeman, Brandie</dc:creator>
  <cp:lastModifiedBy>Theisen, John</cp:lastModifiedBy>
  <cp:revision>113</cp:revision>
  <dcterms:created xsi:type="dcterms:W3CDTF">2016-03-26T15:33:54Z</dcterms:created>
  <dcterms:modified xsi:type="dcterms:W3CDTF">2017-03-27T13:15:26Z</dcterms:modified>
</cp:coreProperties>
</file>