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423" r:id="rId2"/>
    <p:sldId id="473" r:id="rId3"/>
    <p:sldId id="618" r:id="rId4"/>
    <p:sldId id="675" r:id="rId5"/>
    <p:sldId id="476" r:id="rId6"/>
    <p:sldId id="604" r:id="rId7"/>
    <p:sldId id="605" r:id="rId8"/>
    <p:sldId id="606" r:id="rId9"/>
    <p:sldId id="407" r:id="rId10"/>
    <p:sldId id="408" r:id="rId11"/>
    <p:sldId id="409" r:id="rId12"/>
    <p:sldId id="410" r:id="rId13"/>
    <p:sldId id="41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78"/>
    <p:restoredTop sz="95701" autoAdjust="0"/>
  </p:normalViewPr>
  <p:slideViewPr>
    <p:cSldViewPr snapToGrid="0" snapToObjects="1">
      <p:cViewPr>
        <p:scale>
          <a:sx n="107" d="100"/>
          <a:sy n="107"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6</a:t>
            </a:fld>
            <a:endParaRPr lang="en-US"/>
          </a:p>
        </p:txBody>
      </p:sp>
    </p:spTree>
    <p:extLst>
      <p:ext uri="{BB962C8B-B14F-4D97-AF65-F5344CB8AC3E}">
        <p14:creationId xmlns:p14="http://schemas.microsoft.com/office/powerpoint/2010/main" val="236096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7</a:t>
            </a:fld>
            <a:endParaRPr lang="en-US"/>
          </a:p>
        </p:txBody>
      </p:sp>
    </p:spTree>
    <p:extLst>
      <p:ext uri="{BB962C8B-B14F-4D97-AF65-F5344CB8AC3E}">
        <p14:creationId xmlns:p14="http://schemas.microsoft.com/office/powerpoint/2010/main" val="295842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8</a:t>
            </a:fld>
            <a:endParaRPr lang="en-US"/>
          </a:p>
        </p:txBody>
      </p:sp>
    </p:spTree>
    <p:extLst>
      <p:ext uri="{BB962C8B-B14F-4D97-AF65-F5344CB8AC3E}">
        <p14:creationId xmlns:p14="http://schemas.microsoft.com/office/powerpoint/2010/main" val="60362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bozemanscience.com/ap-chem-044-catalyst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ps.prenhall.com/wps/media/objects/3312/3391801/blb1406.html" TargetMode="External"/><Relationship Id="rId1" Type="http://schemas.openxmlformats.org/officeDocument/2006/relationships/slideLayout" Target="../slideLayouts/slideLayout6.xml"/><Relationship Id="rId4" Type="http://schemas.openxmlformats.org/officeDocument/2006/relationships/hyperlink" Target="http://www.bozemanscience.com/ap-chem-045-catalyst-clas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jLoUaCaVQk" TargetMode="External"/><Relationship Id="rId2" Type="http://schemas.openxmlformats.org/officeDocument/2006/relationships/hyperlink" Target="https://www.chem.tamu.edu/class/majors/tutorialnotefiles/factors.htm"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chemwiki.ucdavis.edu/Core/Physical_Chemistry/Kinetics/Methods_of_Determining_Reaction_Order/Using_Graphs_to_Determine_Rate_Laws"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youtube.com/watch?v=WDXzVI8Smf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hem1.com/acad/webtext/dynamics/dynamics-2.html" TargetMode="External"/><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hyperlink" Target="https://www.youtube.com/watch?v=e4qci9b2d3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images.slideplayer.com/1/266799/slides/slide_38.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www.bozemanscience.com/ap-chem-037-the-rate-consta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bchem.com/IB/ibfiles/states/sta_img/MB2.gi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gif"/><Relationship Id="rId4" Type="http://schemas.openxmlformats.org/officeDocument/2006/relationships/hyperlink" Target="http://www.bozemanscience.com/ap-chem-039-unsuccessful-reac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mages.slideplayer.com/25/8042910/slides/slide_4.jp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www.bozemanscience.com/ap-chem-039-unsuccessful-reactio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84" y="317839"/>
            <a:ext cx="6881381" cy="781288"/>
          </a:xfrm>
        </p:spPr>
        <p:txBody>
          <a:bodyPr/>
          <a:lstStyle/>
          <a:p>
            <a:r>
              <a:rPr lang="en-US" dirty="0"/>
              <a:t>Reaction Mechanisms</a:t>
            </a:r>
          </a:p>
        </p:txBody>
      </p:sp>
      <p:sp>
        <p:nvSpPr>
          <p:cNvPr id="8" name="Rectangle 7"/>
          <p:cNvSpPr/>
          <p:nvPr/>
        </p:nvSpPr>
        <p:spPr>
          <a:xfrm>
            <a:off x="355600" y="1265382"/>
            <a:ext cx="7578436" cy="4524315"/>
          </a:xfrm>
          <a:prstGeom prst="rect">
            <a:avLst/>
          </a:prstGeom>
        </p:spPr>
        <p:txBody>
          <a:bodyPr wrap="square">
            <a:spAutoFit/>
          </a:bodyPr>
          <a:lstStyle/>
          <a:p>
            <a:pPr lvl="0"/>
            <a:r>
              <a:rPr lang="en-US" dirty="0"/>
              <a:t>The rate law for a reaction is found to be Rate = k[A]</a:t>
            </a:r>
            <a:r>
              <a:rPr lang="en-US" baseline="30000" dirty="0"/>
              <a:t>2</a:t>
            </a:r>
            <a:r>
              <a:rPr lang="en-US" dirty="0"/>
              <a:t>[B].  </a:t>
            </a:r>
            <a:r>
              <a:rPr lang="en-US" dirty="0" smtClean="0"/>
              <a:t>What is the intermediate?  Which </a:t>
            </a:r>
            <a:r>
              <a:rPr lang="en-US" dirty="0"/>
              <a:t>of the following mechanisms gives this rate law</a:t>
            </a:r>
            <a:r>
              <a:rPr lang="en-US" dirty="0" smtClean="0"/>
              <a:t>?</a:t>
            </a:r>
          </a:p>
          <a:p>
            <a:pPr lvl="0"/>
            <a:endParaRPr lang="en-US" dirty="0"/>
          </a:p>
          <a:p>
            <a:r>
              <a:rPr lang="en-US" dirty="0"/>
              <a:t>	I.  	A  +  B  </a:t>
            </a:r>
            <a:r>
              <a:rPr lang="en-US" b="1" dirty="0"/>
              <a:t>⇄ </a:t>
            </a:r>
            <a:r>
              <a:rPr lang="en-US" dirty="0"/>
              <a:t> E  (fast)</a:t>
            </a:r>
          </a:p>
          <a:p>
            <a:r>
              <a:rPr lang="en-US" dirty="0"/>
              <a:t>		E  +  B  </a:t>
            </a:r>
            <a:r>
              <a:rPr lang="en-US" dirty="0">
                <a:sym typeface="Symbol"/>
              </a:rPr>
              <a:t></a:t>
            </a:r>
            <a:r>
              <a:rPr lang="en-US" dirty="0"/>
              <a:t> C  +  D  (slow)</a:t>
            </a:r>
          </a:p>
          <a:p>
            <a:r>
              <a:rPr lang="en-US" dirty="0"/>
              <a:t> </a:t>
            </a:r>
          </a:p>
          <a:p>
            <a:r>
              <a:rPr lang="en-US" dirty="0"/>
              <a:t>	II.	A  +  B  </a:t>
            </a:r>
            <a:r>
              <a:rPr lang="en-US" b="1" dirty="0"/>
              <a:t>⇄ </a:t>
            </a:r>
            <a:r>
              <a:rPr lang="en-US" dirty="0"/>
              <a:t> E  (fast)</a:t>
            </a:r>
          </a:p>
          <a:p>
            <a:r>
              <a:rPr lang="en-US" dirty="0"/>
              <a:t>		E  +  A  </a:t>
            </a:r>
            <a:r>
              <a:rPr lang="en-US" dirty="0">
                <a:sym typeface="Symbol"/>
              </a:rPr>
              <a:t></a:t>
            </a:r>
            <a:r>
              <a:rPr lang="en-US" dirty="0"/>
              <a:t> C  +  D  (slow)</a:t>
            </a:r>
          </a:p>
          <a:p>
            <a:r>
              <a:rPr lang="en-US" dirty="0"/>
              <a:t> </a:t>
            </a:r>
          </a:p>
          <a:p>
            <a:r>
              <a:rPr lang="en-US" dirty="0"/>
              <a:t>	III.	A  +  A  </a:t>
            </a:r>
            <a:r>
              <a:rPr lang="en-US" dirty="0">
                <a:sym typeface="Symbol"/>
              </a:rPr>
              <a:t></a:t>
            </a:r>
            <a:r>
              <a:rPr lang="en-US" dirty="0"/>
              <a:t>  E (slow)</a:t>
            </a:r>
          </a:p>
          <a:p>
            <a:r>
              <a:rPr lang="en-US" dirty="0"/>
              <a:t>		E  +  B  </a:t>
            </a:r>
            <a:r>
              <a:rPr lang="en-US" dirty="0">
                <a:sym typeface="Symbol"/>
              </a:rPr>
              <a:t></a:t>
            </a:r>
            <a:r>
              <a:rPr lang="en-US" dirty="0"/>
              <a:t> C  +  D  (fast)</a:t>
            </a:r>
          </a:p>
          <a:p>
            <a:r>
              <a:rPr lang="en-US" dirty="0"/>
              <a:t>  </a:t>
            </a:r>
          </a:p>
          <a:p>
            <a:pPr lvl="0"/>
            <a:r>
              <a:rPr lang="en-US" dirty="0" smtClean="0"/>
              <a:t>A.  I</a:t>
            </a:r>
            <a:endParaRPr lang="en-US" dirty="0"/>
          </a:p>
          <a:p>
            <a:pPr lvl="0"/>
            <a:r>
              <a:rPr lang="en-US" dirty="0" smtClean="0"/>
              <a:t>B.  II</a:t>
            </a:r>
            <a:endParaRPr lang="en-US" dirty="0"/>
          </a:p>
          <a:p>
            <a:pPr lvl="0"/>
            <a:r>
              <a:rPr lang="en-US" dirty="0" smtClean="0"/>
              <a:t>C.  III</a:t>
            </a:r>
            <a:endParaRPr lang="en-US" dirty="0"/>
          </a:p>
          <a:p>
            <a:pPr lvl="0"/>
            <a:r>
              <a:rPr lang="en-US" dirty="0" smtClean="0"/>
              <a:t>D.  Two </a:t>
            </a:r>
            <a:r>
              <a:rPr lang="en-US" dirty="0"/>
              <a:t>of these</a:t>
            </a:r>
          </a:p>
        </p:txBody>
      </p:sp>
      <p:sp>
        <p:nvSpPr>
          <p:cNvPr id="12" name="TextBox 11"/>
          <p:cNvSpPr txBox="1"/>
          <p:nvPr/>
        </p:nvSpPr>
        <p:spPr>
          <a:xfrm>
            <a:off x="4294911" y="2198255"/>
            <a:ext cx="4405744" cy="378565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chemeClr val="bg1"/>
                </a:solidFill>
              </a:rPr>
              <a:t>Answer:  </a:t>
            </a:r>
            <a:r>
              <a:rPr lang="en-US" sz="1600" dirty="0" smtClean="0">
                <a:solidFill>
                  <a:schemeClr val="bg1"/>
                </a:solidFill>
              </a:rPr>
              <a:t>E is the intermediate.  Only </a:t>
            </a:r>
            <a:r>
              <a:rPr lang="en-US" sz="1600" dirty="0">
                <a:solidFill>
                  <a:schemeClr val="bg1"/>
                </a:solidFill>
              </a:rPr>
              <a:t>Mechanism II is consistent with the rate law. </a:t>
            </a:r>
            <a:r>
              <a:rPr lang="en-US" sz="1600" dirty="0" smtClean="0">
                <a:solidFill>
                  <a:schemeClr val="bg1"/>
                </a:solidFill>
              </a:rPr>
              <a:t>Whenever </a:t>
            </a:r>
            <a:r>
              <a:rPr lang="en-US" sz="1600" dirty="0">
                <a:solidFill>
                  <a:schemeClr val="bg1"/>
                </a:solidFill>
              </a:rPr>
              <a:t>a fast equilibrium step producing an intermediate precedes the slow rate determining </a:t>
            </a:r>
            <a:r>
              <a:rPr lang="en-US" sz="1600" dirty="0" smtClean="0">
                <a:solidFill>
                  <a:schemeClr val="bg1"/>
                </a:solidFill>
              </a:rPr>
              <a:t>step and we want to remove the intermediate from the rate law, we </a:t>
            </a:r>
            <a:r>
              <a:rPr lang="en-US" sz="1600" dirty="0">
                <a:solidFill>
                  <a:schemeClr val="bg1"/>
                </a:solidFill>
              </a:rPr>
              <a:t>can solve for the concentration of the intermediate by assuming that an equilibrium is established in the fast step.  The concentration of the intermediate in the rate determining slow step can be replaced with an expression derived from the equilibrium constant   </a:t>
            </a:r>
            <a:r>
              <a:rPr lang="en-US" sz="1600" dirty="0" smtClean="0">
                <a:solidFill>
                  <a:schemeClr val="bg1"/>
                </a:solidFill>
              </a:rPr>
              <a:t>[</a:t>
            </a:r>
            <a:r>
              <a:rPr lang="en-US" sz="1600" dirty="0">
                <a:solidFill>
                  <a:schemeClr val="bg1"/>
                </a:solidFill>
              </a:rPr>
              <a:t>E] =</a:t>
            </a:r>
            <a:r>
              <a:rPr lang="en-US" sz="1600" dirty="0" err="1">
                <a:solidFill>
                  <a:schemeClr val="bg1"/>
                </a:solidFill>
              </a:rPr>
              <a:t>K</a:t>
            </a:r>
            <a:r>
              <a:rPr lang="en-US" sz="1600" baseline="-25000" dirty="0" err="1">
                <a:solidFill>
                  <a:schemeClr val="bg1"/>
                </a:solidFill>
              </a:rPr>
              <a:t>eq</a:t>
            </a:r>
            <a:r>
              <a:rPr lang="en-US" sz="1600" dirty="0">
                <a:solidFill>
                  <a:schemeClr val="bg1"/>
                </a:solidFill>
              </a:rPr>
              <a:t>[A][B].  This substitution gives us the </a:t>
            </a:r>
            <a:r>
              <a:rPr lang="en-US" sz="1600" dirty="0" smtClean="0">
                <a:solidFill>
                  <a:schemeClr val="bg1"/>
                </a:solidFill>
              </a:rPr>
              <a:t>desired rate law: </a:t>
            </a:r>
            <a:r>
              <a:rPr lang="en-US" sz="1600" dirty="0">
                <a:solidFill>
                  <a:schemeClr val="bg1"/>
                </a:solidFill>
              </a:rPr>
              <a:t>rate = k’[A]</a:t>
            </a:r>
            <a:r>
              <a:rPr lang="en-US" sz="1600" baseline="30000" dirty="0">
                <a:solidFill>
                  <a:schemeClr val="bg1"/>
                </a:solidFill>
              </a:rPr>
              <a:t>2</a:t>
            </a:r>
            <a:r>
              <a:rPr lang="en-US" sz="1600" dirty="0">
                <a:solidFill>
                  <a:schemeClr val="bg1"/>
                </a:solidFill>
              </a:rPr>
              <a:t>[B]</a:t>
            </a:r>
          </a:p>
          <a:p>
            <a:endParaRPr lang="en-US" sz="1600" i="1" dirty="0"/>
          </a:p>
        </p:txBody>
      </p:sp>
      <p:sp>
        <p:nvSpPr>
          <p:cNvPr id="13" name="TextBox 12"/>
          <p:cNvSpPr txBox="1"/>
          <p:nvPr/>
        </p:nvSpPr>
        <p:spPr>
          <a:xfrm>
            <a:off x="0" y="6121178"/>
            <a:ext cx="9254836" cy="1077218"/>
          </a:xfrm>
          <a:prstGeom prst="rect">
            <a:avLst/>
          </a:prstGeom>
          <a:noFill/>
        </p:spPr>
        <p:txBody>
          <a:bodyPr wrap="square" rtlCol="0">
            <a:spAutoFit/>
          </a:bodyPr>
          <a:lstStyle/>
          <a:p>
            <a:r>
              <a:rPr lang="en-US" sz="1400" dirty="0" smtClean="0"/>
              <a:t>LO</a:t>
            </a:r>
            <a:r>
              <a:rPr lang="en-US" sz="1400" b="1" dirty="0" smtClean="0"/>
              <a:t> </a:t>
            </a:r>
            <a:r>
              <a:rPr lang="en-US" sz="1400" dirty="0"/>
              <a:t>4.7 The student is able to evaluate alternative explanations, as expressed by reaction mechanisms, to determine which are consistent with data regarding the overall rate of a reaction, and data that can be used to infer the presence of a </a:t>
            </a:r>
            <a:r>
              <a:rPr lang="en-US" sz="1400" dirty="0" smtClean="0"/>
              <a:t>reaction intermediate.</a:t>
            </a:r>
            <a:r>
              <a:rPr lang="en-US" dirty="0" smtClean="0"/>
              <a:t>																	</a:t>
            </a:r>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invalidUrl="http://apchemistrynmsi.wikispaces.com/file/view/12 Kinetics.pdf/522333370/12 Kinetics.pdf"/>
              </a:rPr>
              <a:t>Source</a:t>
            </a:r>
            <a:endParaRPr lang="en-US" dirty="0"/>
          </a:p>
        </p:txBody>
      </p:sp>
      <p:sp>
        <p:nvSpPr>
          <p:cNvPr id="7" name="TextBox 6"/>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8263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3" y="911084"/>
            <a:ext cx="7556313" cy="439397"/>
          </a:xfrm>
        </p:spPr>
        <p:txBody>
          <a:bodyPr/>
          <a:lstStyle/>
          <a:p>
            <a:pPr lvl="1" algn="l" rtl="0">
              <a:spcBef>
                <a:spcPct val="0"/>
              </a:spcBef>
            </a:pPr>
            <a:r>
              <a:rPr lang="en-US" sz="1400" dirty="0">
                <a:latin typeface="+mn-lt"/>
              </a:rPr>
              <a:t>Draw and label </a:t>
            </a:r>
            <a:r>
              <a:rPr lang="en-US" sz="1400" dirty="0" smtClean="0">
                <a:latin typeface="+mn-lt"/>
              </a:rPr>
              <a:t>axes </a:t>
            </a:r>
            <a:r>
              <a:rPr lang="en-US" sz="1400" dirty="0">
                <a:latin typeface="+mn-lt"/>
              </a:rPr>
              <a:t>for the </a:t>
            </a:r>
            <a:r>
              <a:rPr lang="en-US" sz="1400" dirty="0" smtClean="0">
                <a:latin typeface="+mn-lt"/>
              </a:rPr>
              <a:t>energy profiles </a:t>
            </a:r>
            <a:r>
              <a:rPr lang="en-US" sz="1400" dirty="0">
                <a:latin typeface="+mn-lt"/>
              </a:rPr>
              <a:t>below.  Match the curves with the appropriate description</a:t>
            </a:r>
            <a:r>
              <a:rPr lang="en-US" sz="1400" dirty="0" smtClean="0">
                <a:latin typeface="+mn-lt"/>
              </a:rPr>
              <a:t>.</a:t>
            </a:r>
            <a:endParaRPr lang="en-US" sz="1400"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499609"/>
              </p:ext>
            </p:extLst>
          </p:nvPr>
        </p:nvGraphicFramePr>
        <p:xfrm>
          <a:off x="376720" y="1459342"/>
          <a:ext cx="7436014" cy="2208276"/>
        </p:xfrm>
        <a:graphic>
          <a:graphicData uri="http://schemas.openxmlformats.org/drawingml/2006/table">
            <a:tbl>
              <a:tblPr firstRow="1" firstCol="1" bandRow="1">
                <a:tableStyleId>{5C22544A-7EE6-4342-B048-85BDC9FD1C3A}</a:tableStyleId>
              </a:tblPr>
              <a:tblGrid>
                <a:gridCol w="3718007"/>
                <a:gridCol w="3718007"/>
              </a:tblGrid>
              <a:tr h="517240">
                <a:tc>
                  <a:txBody>
                    <a:bodyPr/>
                    <a:lstStyle/>
                    <a:p>
                      <a:pPr marL="228600" marR="0" lvl="0" indent="-228600">
                        <a:lnSpc>
                          <a:spcPct val="115000"/>
                        </a:lnSpc>
                        <a:spcBef>
                          <a:spcPts val="0"/>
                        </a:spcBef>
                        <a:spcAft>
                          <a:spcPts val="0"/>
                        </a:spcAft>
                        <a:buFont typeface="+mj-lt"/>
                        <a:buAutoNum type="alphaUcPeriod"/>
                        <a:tabLst>
                          <a:tab pos="3427413" algn="l"/>
                        </a:tabLst>
                      </a:pPr>
                      <a:r>
                        <a:rPr lang="en-US" sz="1400" b="1" dirty="0" smtClean="0">
                          <a:solidFill>
                            <a:schemeClr val="tx1"/>
                          </a:solidFill>
                          <a:effectLst/>
                          <a:latin typeface="+mn-lt"/>
                          <a:cs typeface="Arial" panose="020B0604020202020204" pitchFamily="34" charset="0"/>
                        </a:rPr>
                        <a:t>exothermic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first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4"/>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where the first step is slow.</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10738">
                <a:tc>
                  <a:txBody>
                    <a:bodyPr/>
                    <a:lstStyle/>
                    <a:p>
                      <a:pPr marL="228600" marR="0" lvl="0" indent="-228600">
                        <a:lnSpc>
                          <a:spcPct val="115000"/>
                        </a:lnSpc>
                        <a:spcBef>
                          <a:spcPts val="0"/>
                        </a:spcBef>
                        <a:spcAft>
                          <a:spcPts val="0"/>
                        </a:spcAft>
                        <a:buFont typeface="+mj-lt"/>
                        <a:buAutoNum type="alphaUcPeriod" startAt="2"/>
                        <a:tabLst>
                          <a:tab pos="3427413" algn="l"/>
                        </a:tabLst>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second step is slow</a:t>
                      </a:r>
                      <a:r>
                        <a:rPr lang="en-US" sz="1400" b="1" dirty="0">
                          <a:effectLst/>
                          <a:latin typeface="+mn-lt"/>
                          <a:cs typeface="Arial" panose="020B0604020202020204" pitchFamily="34" charset="0"/>
                        </a:rPr>
                        <a:t>.</a:t>
                      </a:r>
                      <a:endParaRPr lang="en-US" sz="1400" b="1" dirty="0">
                        <a:solidFill>
                          <a:srgbClr val="000000"/>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5"/>
                      </a:pPr>
                      <a:r>
                        <a:rPr lang="en-US" sz="1400" b="1" dirty="0">
                          <a:solidFill>
                            <a:schemeClr val="tx1"/>
                          </a:solidFill>
                          <a:effectLst/>
                          <a:latin typeface="+mn-lt"/>
                          <a:cs typeface="Arial" panose="020B0604020202020204" pitchFamily="34" charset="0"/>
                        </a:rPr>
                        <a:t>exothermic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31586">
                <a:tc>
                  <a:txBody>
                    <a:bodyPr/>
                    <a:lstStyle/>
                    <a:p>
                      <a:pPr marL="228600" marR="0" lvl="0" indent="-228600">
                        <a:lnSpc>
                          <a:spcPct val="115000"/>
                        </a:lnSpc>
                        <a:spcBef>
                          <a:spcPts val="0"/>
                        </a:spcBef>
                        <a:spcAft>
                          <a:spcPts val="0"/>
                        </a:spcAft>
                        <a:buFont typeface="+mj-lt"/>
                        <a:buAutoNum type="alphaUcPeriod" startAt="3"/>
                        <a:tabLst>
                          <a:tab pos="3427413" algn="l"/>
                        </a:tabLst>
                      </a:pPr>
                      <a:r>
                        <a:rPr lang="en-US" sz="1400" b="1" dirty="0">
                          <a:solidFill>
                            <a:schemeClr val="tx1"/>
                          </a:solidFill>
                          <a:effectLst/>
                          <a:latin typeface="+mn-lt"/>
                          <a:cs typeface="Arial" panose="020B0604020202020204" pitchFamily="34" charset="0"/>
                        </a:rPr>
                        <a:t>exothermic reaction with a 2 step mechanism </a:t>
                      </a:r>
                      <a:r>
                        <a:rPr lang="en-US" sz="1400" b="1" dirty="0" smtClean="0">
                          <a:solidFill>
                            <a:schemeClr val="tx1"/>
                          </a:solidFill>
                          <a:effectLst/>
                          <a:latin typeface="+mn-lt"/>
                          <a:cs typeface="Arial" panose="020B0604020202020204" pitchFamily="34" charset="0"/>
                        </a:rPr>
                        <a:t>where   the </a:t>
                      </a:r>
                      <a:r>
                        <a:rPr lang="en-US" sz="1400" b="1" dirty="0">
                          <a:solidFill>
                            <a:schemeClr val="tx1"/>
                          </a:solidFill>
                          <a:effectLst/>
                          <a:latin typeface="+mn-lt"/>
                          <a:cs typeface="Arial" panose="020B0604020202020204" pitchFamily="34" charset="0"/>
                        </a:rPr>
                        <a:t>second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6"/>
                      </a:pPr>
                      <a:r>
                        <a:rPr lang="en-US" sz="1400" b="1" dirty="0">
                          <a:solidFill>
                            <a:schemeClr val="tx1"/>
                          </a:solidFill>
                          <a:effectLst/>
                          <a:latin typeface="+mn-lt"/>
                          <a:cs typeface="Arial" panose="020B0604020202020204" pitchFamily="34" charset="0"/>
                        </a:rPr>
                        <a:t>endothermic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bl>
          </a:graphicData>
        </a:graphic>
      </p:graphicFrame>
      <p:sp>
        <p:nvSpPr>
          <p:cNvPr id="13" name="Rectangle 12"/>
          <p:cNvSpPr/>
          <p:nvPr/>
        </p:nvSpPr>
        <p:spPr>
          <a:xfrm>
            <a:off x="147782" y="6488668"/>
            <a:ext cx="8599054" cy="276999"/>
          </a:xfrm>
          <a:prstGeom prst="rect">
            <a:avLst/>
          </a:prstGeom>
        </p:spPr>
        <p:txBody>
          <a:bodyPr wrap="square">
            <a:spAutoFit/>
          </a:bodyPr>
          <a:lstStyle/>
          <a:p>
            <a:r>
              <a:rPr lang="en-US" sz="1200" dirty="0"/>
              <a:t>LO </a:t>
            </a:r>
            <a:r>
              <a:rPr lang="en-US" sz="1200" dirty="0" smtClean="0"/>
              <a:t>4.7  Cont.                                </a:t>
            </a:r>
            <a:r>
              <a:rPr lang="en-US" sz="1100" dirty="0"/>
              <a:t>Dena K. Leggett, PhD Advanced Chemistry Teacher Allen High School Copyright </a:t>
            </a:r>
            <a:r>
              <a:rPr lang="en-US" sz="1100" dirty="0" smtClean="0"/>
              <a:t>2015     </a:t>
            </a:r>
            <a:endParaRPr lang="en-US" sz="1100" dirty="0"/>
          </a:p>
        </p:txBody>
      </p:sp>
      <p:sp>
        <p:nvSpPr>
          <p:cNvPr id="14" name="TextBox 13"/>
          <p:cNvSpPr txBox="1"/>
          <p:nvPr/>
        </p:nvSpPr>
        <p:spPr>
          <a:xfrm>
            <a:off x="822036" y="299857"/>
            <a:ext cx="6545382" cy="369332"/>
          </a:xfrm>
          <a:prstGeom prst="rect">
            <a:avLst/>
          </a:prstGeom>
          <a:noFill/>
        </p:spPr>
        <p:txBody>
          <a:bodyPr wrap="none" rtlCol="0">
            <a:spAutoFit/>
          </a:bodyPr>
          <a:lstStyle/>
          <a:p>
            <a:r>
              <a:rPr lang="en-US" dirty="0" smtClean="0"/>
              <a:t>Reaction Mechanisms and Energy Profiles – Practice Problem</a:t>
            </a:r>
            <a:endParaRPr lang="en-US" dirty="0"/>
          </a:p>
        </p:txBody>
      </p:sp>
      <p:sp>
        <p:nvSpPr>
          <p:cNvPr id="35" name="Freeform 34"/>
          <p:cNvSpPr/>
          <p:nvPr/>
        </p:nvSpPr>
        <p:spPr>
          <a:xfrm>
            <a:off x="1549978" y="3967019"/>
            <a:ext cx="666750" cy="622935"/>
          </a:xfrm>
          <a:custGeom>
            <a:avLst/>
            <a:gdLst>
              <a:gd name="connsiteX0" fmla="*/ 0 w 666750"/>
              <a:gd name="connsiteY0" fmla="*/ 581865 h 623504"/>
              <a:gd name="connsiteX1" fmla="*/ 161925 w 666750"/>
              <a:gd name="connsiteY1" fmla="*/ 562815 h 623504"/>
              <a:gd name="connsiteX2" fmla="*/ 295275 w 666750"/>
              <a:gd name="connsiteY2" fmla="*/ 840 h 623504"/>
              <a:gd name="connsiteX3" fmla="*/ 400050 w 666750"/>
              <a:gd name="connsiteY3" fmla="*/ 429465 h 623504"/>
              <a:gd name="connsiteX4" fmla="*/ 514350 w 666750"/>
              <a:gd name="connsiteY4" fmla="*/ 153240 h 623504"/>
              <a:gd name="connsiteX5" fmla="*/ 600075 w 666750"/>
              <a:gd name="connsiteY5" fmla="*/ 486615 h 623504"/>
              <a:gd name="connsiteX6" fmla="*/ 666750 w 666750"/>
              <a:gd name="connsiteY6" fmla="*/ 524715 h 62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04">
                <a:moveTo>
                  <a:pt x="0" y="581865"/>
                </a:moveTo>
                <a:cubicBezTo>
                  <a:pt x="56356" y="620758"/>
                  <a:pt x="112713" y="659652"/>
                  <a:pt x="161925" y="562815"/>
                </a:cubicBezTo>
                <a:cubicBezTo>
                  <a:pt x="211137" y="465978"/>
                  <a:pt x="255588" y="23065"/>
                  <a:pt x="295275" y="840"/>
                </a:cubicBezTo>
                <a:cubicBezTo>
                  <a:pt x="334962" y="-21385"/>
                  <a:pt x="363538" y="404065"/>
                  <a:pt x="400050" y="429465"/>
                </a:cubicBezTo>
                <a:cubicBezTo>
                  <a:pt x="436562" y="454865"/>
                  <a:pt x="481013" y="143715"/>
                  <a:pt x="514350" y="153240"/>
                </a:cubicBezTo>
                <a:cubicBezTo>
                  <a:pt x="547688" y="162765"/>
                  <a:pt x="574675" y="424703"/>
                  <a:pt x="600075" y="486615"/>
                </a:cubicBezTo>
                <a:cubicBezTo>
                  <a:pt x="625475" y="548527"/>
                  <a:pt x="654050" y="518365"/>
                  <a:pt x="666750" y="524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3774586" y="3648432"/>
            <a:ext cx="914400" cy="1102360"/>
          </a:xfrm>
          <a:custGeom>
            <a:avLst/>
            <a:gdLst>
              <a:gd name="connsiteX0" fmla="*/ 0 w 914400"/>
              <a:gd name="connsiteY0" fmla="*/ 515544 h 1102544"/>
              <a:gd name="connsiteX1" fmla="*/ 209550 w 914400"/>
              <a:gd name="connsiteY1" fmla="*/ 467919 h 1102544"/>
              <a:gd name="connsiteX2" fmla="*/ 333375 w 914400"/>
              <a:gd name="connsiteY2" fmla="*/ 144069 h 1102544"/>
              <a:gd name="connsiteX3" fmla="*/ 457200 w 914400"/>
              <a:gd name="connsiteY3" fmla="*/ 801294 h 1102544"/>
              <a:gd name="connsiteX4" fmla="*/ 619125 w 914400"/>
              <a:gd name="connsiteY4" fmla="*/ 1194 h 1102544"/>
              <a:gd name="connsiteX5" fmla="*/ 771525 w 914400"/>
              <a:gd name="connsiteY5" fmla="*/ 1020369 h 1102544"/>
              <a:gd name="connsiteX6" fmla="*/ 914400 w 914400"/>
              <a:gd name="connsiteY6" fmla="*/ 1039419 h 1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102544">
                <a:moveTo>
                  <a:pt x="0" y="515544"/>
                </a:moveTo>
                <a:cubicBezTo>
                  <a:pt x="76994" y="522688"/>
                  <a:pt x="153988" y="529832"/>
                  <a:pt x="209550" y="467919"/>
                </a:cubicBezTo>
                <a:cubicBezTo>
                  <a:pt x="265113" y="406006"/>
                  <a:pt x="292100" y="88506"/>
                  <a:pt x="333375" y="144069"/>
                </a:cubicBezTo>
                <a:cubicBezTo>
                  <a:pt x="374650" y="199631"/>
                  <a:pt x="409575" y="825107"/>
                  <a:pt x="457200" y="801294"/>
                </a:cubicBezTo>
                <a:cubicBezTo>
                  <a:pt x="504825" y="777482"/>
                  <a:pt x="566738" y="-35318"/>
                  <a:pt x="619125" y="1194"/>
                </a:cubicBezTo>
                <a:cubicBezTo>
                  <a:pt x="671512" y="37706"/>
                  <a:pt x="722313" y="847332"/>
                  <a:pt x="771525" y="1020369"/>
                </a:cubicBezTo>
                <a:cubicBezTo>
                  <a:pt x="820738" y="1193407"/>
                  <a:pt x="914400" y="1039419"/>
                  <a:pt x="914400" y="1039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p:cNvSpPr/>
          <p:nvPr/>
        </p:nvSpPr>
        <p:spPr>
          <a:xfrm>
            <a:off x="6337444" y="3877310"/>
            <a:ext cx="647700" cy="809625"/>
          </a:xfrm>
          <a:custGeom>
            <a:avLst/>
            <a:gdLst>
              <a:gd name="connsiteX0" fmla="*/ 0 w 647700"/>
              <a:gd name="connsiteY0" fmla="*/ 781896 h 810014"/>
              <a:gd name="connsiteX1" fmla="*/ 200025 w 647700"/>
              <a:gd name="connsiteY1" fmla="*/ 715221 h 810014"/>
              <a:gd name="connsiteX2" fmla="*/ 381000 w 647700"/>
              <a:gd name="connsiteY2" fmla="*/ 846 h 810014"/>
              <a:gd name="connsiteX3" fmla="*/ 533400 w 647700"/>
              <a:gd name="connsiteY3" fmla="*/ 572346 h 810014"/>
              <a:gd name="connsiteX4" fmla="*/ 647700 w 647700"/>
              <a:gd name="connsiteY4" fmla="*/ 658071 h 8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810014">
                <a:moveTo>
                  <a:pt x="0" y="781896"/>
                </a:moveTo>
                <a:cubicBezTo>
                  <a:pt x="68262" y="813646"/>
                  <a:pt x="136525" y="845396"/>
                  <a:pt x="200025" y="715221"/>
                </a:cubicBezTo>
                <a:cubicBezTo>
                  <a:pt x="263525" y="585046"/>
                  <a:pt x="325438" y="24658"/>
                  <a:pt x="381000" y="846"/>
                </a:cubicBezTo>
                <a:cubicBezTo>
                  <a:pt x="436562" y="-22966"/>
                  <a:pt x="488950" y="462809"/>
                  <a:pt x="533400" y="572346"/>
                </a:cubicBezTo>
                <a:cubicBezTo>
                  <a:pt x="577850" y="681883"/>
                  <a:pt x="628650" y="646959"/>
                  <a:pt x="647700" y="658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37"/>
          <p:cNvSpPr/>
          <p:nvPr/>
        </p:nvSpPr>
        <p:spPr>
          <a:xfrm>
            <a:off x="6337444" y="5269519"/>
            <a:ext cx="904875" cy="857250"/>
          </a:xfrm>
          <a:custGeom>
            <a:avLst/>
            <a:gdLst>
              <a:gd name="connsiteX0" fmla="*/ 0 w 904875"/>
              <a:gd name="connsiteY0" fmla="*/ 562244 h 857519"/>
              <a:gd name="connsiteX1" fmla="*/ 209550 w 904875"/>
              <a:gd name="connsiteY1" fmla="*/ 533669 h 857519"/>
              <a:gd name="connsiteX2" fmla="*/ 371475 w 904875"/>
              <a:gd name="connsiteY2" fmla="*/ 269 h 857519"/>
              <a:gd name="connsiteX3" fmla="*/ 514350 w 904875"/>
              <a:gd name="connsiteY3" fmla="*/ 457469 h 857519"/>
              <a:gd name="connsiteX4" fmla="*/ 666750 w 904875"/>
              <a:gd name="connsiteY4" fmla="*/ 181244 h 857519"/>
              <a:gd name="connsiteX5" fmla="*/ 762000 w 904875"/>
              <a:gd name="connsiteY5" fmla="*/ 781319 h 857519"/>
              <a:gd name="connsiteX6" fmla="*/ 904875 w 904875"/>
              <a:gd name="connsiteY6" fmla="*/ 857519 h 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857519">
                <a:moveTo>
                  <a:pt x="0" y="562244"/>
                </a:moveTo>
                <a:cubicBezTo>
                  <a:pt x="73819" y="594787"/>
                  <a:pt x="147638" y="627331"/>
                  <a:pt x="209550" y="533669"/>
                </a:cubicBezTo>
                <a:cubicBezTo>
                  <a:pt x="271462" y="440007"/>
                  <a:pt x="320675" y="12969"/>
                  <a:pt x="371475" y="269"/>
                </a:cubicBezTo>
                <a:cubicBezTo>
                  <a:pt x="422275" y="-12431"/>
                  <a:pt x="465138" y="427307"/>
                  <a:pt x="514350" y="457469"/>
                </a:cubicBezTo>
                <a:cubicBezTo>
                  <a:pt x="563562" y="487631"/>
                  <a:pt x="625475" y="127269"/>
                  <a:pt x="666750" y="181244"/>
                </a:cubicBezTo>
                <a:cubicBezTo>
                  <a:pt x="708025" y="235219"/>
                  <a:pt x="722313" y="668607"/>
                  <a:pt x="762000" y="781319"/>
                </a:cubicBezTo>
                <a:cubicBezTo>
                  <a:pt x="801688" y="894032"/>
                  <a:pt x="882650" y="840057"/>
                  <a:pt x="904875" y="857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38"/>
          <p:cNvSpPr/>
          <p:nvPr/>
        </p:nvSpPr>
        <p:spPr>
          <a:xfrm>
            <a:off x="1661103" y="5160241"/>
            <a:ext cx="704850" cy="978535"/>
          </a:xfrm>
          <a:custGeom>
            <a:avLst/>
            <a:gdLst>
              <a:gd name="connsiteX0" fmla="*/ 0 w 704850"/>
              <a:gd name="connsiteY0" fmla="*/ 530329 h 978695"/>
              <a:gd name="connsiteX1" fmla="*/ 171450 w 704850"/>
              <a:gd name="connsiteY1" fmla="*/ 454129 h 978695"/>
              <a:gd name="connsiteX2" fmla="*/ 333375 w 704850"/>
              <a:gd name="connsiteY2" fmla="*/ 6454 h 978695"/>
              <a:gd name="connsiteX3" fmla="*/ 523875 w 704850"/>
              <a:gd name="connsiteY3" fmla="*/ 835129 h 978695"/>
              <a:gd name="connsiteX4" fmla="*/ 704850 w 704850"/>
              <a:gd name="connsiteY4" fmla="*/ 978004 h 97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978695">
                <a:moveTo>
                  <a:pt x="0" y="530329"/>
                </a:moveTo>
                <a:cubicBezTo>
                  <a:pt x="57944" y="535885"/>
                  <a:pt x="115888" y="541441"/>
                  <a:pt x="171450" y="454129"/>
                </a:cubicBezTo>
                <a:cubicBezTo>
                  <a:pt x="227012" y="366817"/>
                  <a:pt x="274638" y="-57046"/>
                  <a:pt x="333375" y="6454"/>
                </a:cubicBezTo>
                <a:cubicBezTo>
                  <a:pt x="392113" y="69954"/>
                  <a:pt x="461963" y="673204"/>
                  <a:pt x="523875" y="835129"/>
                </a:cubicBezTo>
                <a:cubicBezTo>
                  <a:pt x="585788" y="997054"/>
                  <a:pt x="704850" y="978004"/>
                  <a:pt x="704850" y="978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39"/>
          <p:cNvSpPr/>
          <p:nvPr/>
        </p:nvSpPr>
        <p:spPr>
          <a:xfrm>
            <a:off x="3846023" y="5176174"/>
            <a:ext cx="771525" cy="950595"/>
          </a:xfrm>
          <a:custGeom>
            <a:avLst/>
            <a:gdLst>
              <a:gd name="connsiteX0" fmla="*/ 0 w 771525"/>
              <a:gd name="connsiteY0" fmla="*/ 944418 h 951127"/>
              <a:gd name="connsiteX1" fmla="*/ 190500 w 771525"/>
              <a:gd name="connsiteY1" fmla="*/ 877743 h 951127"/>
              <a:gd name="connsiteX2" fmla="*/ 304800 w 771525"/>
              <a:gd name="connsiteY2" fmla="*/ 420543 h 951127"/>
              <a:gd name="connsiteX3" fmla="*/ 409575 w 771525"/>
              <a:gd name="connsiteY3" fmla="*/ 849168 h 951127"/>
              <a:gd name="connsiteX4" fmla="*/ 552450 w 771525"/>
              <a:gd name="connsiteY4" fmla="*/ 1443 h 951127"/>
              <a:gd name="connsiteX5" fmla="*/ 647700 w 771525"/>
              <a:gd name="connsiteY5" fmla="*/ 649143 h 951127"/>
              <a:gd name="connsiteX6" fmla="*/ 771525 w 771525"/>
              <a:gd name="connsiteY6" fmla="*/ 763443 h 9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951127">
                <a:moveTo>
                  <a:pt x="0" y="944418"/>
                </a:moveTo>
                <a:cubicBezTo>
                  <a:pt x="69850" y="954737"/>
                  <a:pt x="139700" y="965056"/>
                  <a:pt x="190500" y="877743"/>
                </a:cubicBezTo>
                <a:cubicBezTo>
                  <a:pt x="241300" y="790430"/>
                  <a:pt x="268288" y="425305"/>
                  <a:pt x="304800" y="420543"/>
                </a:cubicBezTo>
                <a:cubicBezTo>
                  <a:pt x="341313" y="415780"/>
                  <a:pt x="368300" y="919018"/>
                  <a:pt x="409575" y="849168"/>
                </a:cubicBezTo>
                <a:cubicBezTo>
                  <a:pt x="450850" y="779318"/>
                  <a:pt x="512763" y="34780"/>
                  <a:pt x="552450" y="1443"/>
                </a:cubicBezTo>
                <a:cubicBezTo>
                  <a:pt x="592137" y="-31894"/>
                  <a:pt x="611188" y="522143"/>
                  <a:pt x="647700" y="649143"/>
                </a:cubicBezTo>
                <a:cubicBezTo>
                  <a:pt x="684213" y="776143"/>
                  <a:pt x="750888" y="747568"/>
                  <a:pt x="771525" y="763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685006" y="5548291"/>
            <a:ext cx="338554"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5" name="TextBox 14"/>
          <p:cNvSpPr txBox="1"/>
          <p:nvPr/>
        </p:nvSpPr>
        <p:spPr>
          <a:xfrm>
            <a:off x="5667128" y="4167844"/>
            <a:ext cx="325730"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16" name="TextBox 15"/>
          <p:cNvSpPr txBox="1"/>
          <p:nvPr/>
        </p:nvSpPr>
        <p:spPr>
          <a:xfrm>
            <a:off x="3076208" y="5507913"/>
            <a:ext cx="338554" cy="369332"/>
          </a:xfrm>
          <a:prstGeom prst="rect">
            <a:avLst/>
          </a:prstGeom>
          <a:noFill/>
        </p:spPr>
        <p:txBody>
          <a:bodyPr wrap="none" rtlCol="0">
            <a:spAutoFit/>
          </a:bodyPr>
          <a:lstStyle/>
          <a:p>
            <a:r>
              <a:rPr lang="en-US" dirty="0">
                <a:solidFill>
                  <a:srgbClr val="FF0000"/>
                </a:solidFill>
              </a:rPr>
              <a:t>B</a:t>
            </a:r>
          </a:p>
        </p:txBody>
      </p:sp>
      <p:sp>
        <p:nvSpPr>
          <p:cNvPr id="17" name="TextBox 16"/>
          <p:cNvSpPr txBox="1"/>
          <p:nvPr/>
        </p:nvSpPr>
        <p:spPr>
          <a:xfrm>
            <a:off x="3085040" y="4137589"/>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939219" y="4116856"/>
            <a:ext cx="351378" cy="369332"/>
          </a:xfrm>
          <a:prstGeom prst="rect">
            <a:avLst/>
          </a:prstGeom>
          <a:noFill/>
        </p:spPr>
        <p:txBody>
          <a:bodyPr wrap="none" rtlCol="0">
            <a:spAutoFit/>
          </a:bodyPr>
          <a:lstStyle/>
          <a:p>
            <a:r>
              <a:rPr lang="en-US" dirty="0">
                <a:solidFill>
                  <a:srgbClr val="FF0000"/>
                </a:solidFill>
              </a:rPr>
              <a:t>D</a:t>
            </a:r>
          </a:p>
        </p:txBody>
      </p:sp>
      <p:sp>
        <p:nvSpPr>
          <p:cNvPr id="19" name="TextBox 18"/>
          <p:cNvSpPr txBox="1"/>
          <p:nvPr/>
        </p:nvSpPr>
        <p:spPr>
          <a:xfrm>
            <a:off x="933186" y="5486400"/>
            <a:ext cx="338554" cy="369332"/>
          </a:xfrm>
          <a:prstGeom prst="rect">
            <a:avLst/>
          </a:prstGeom>
          <a:noFill/>
        </p:spPr>
        <p:txBody>
          <a:bodyPr wrap="none" rtlCol="0">
            <a:spAutoFit/>
          </a:bodyPr>
          <a:lstStyle/>
          <a:p>
            <a:r>
              <a:rPr lang="en-US" dirty="0">
                <a:solidFill>
                  <a:srgbClr val="FF0000"/>
                </a:solidFill>
              </a:rPr>
              <a:t>E</a:t>
            </a:r>
          </a:p>
        </p:txBody>
      </p:sp>
      <p:grpSp>
        <p:nvGrpSpPr>
          <p:cNvPr id="20" name="Group 19"/>
          <p:cNvGrpSpPr/>
          <p:nvPr/>
        </p:nvGrpSpPr>
        <p:grpSpPr>
          <a:xfrm>
            <a:off x="1228251" y="3898823"/>
            <a:ext cx="1373246" cy="1185117"/>
            <a:chOff x="788063" y="1985963"/>
            <a:chExt cx="1373246" cy="1185117"/>
          </a:xfrm>
        </p:grpSpPr>
        <p:cxnSp>
          <p:nvCxnSpPr>
            <p:cNvPr id="21" name="Straight Arrow Connector 2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4" name="TextBox 2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25" name="Group 24"/>
          <p:cNvGrpSpPr/>
          <p:nvPr/>
        </p:nvGrpSpPr>
        <p:grpSpPr>
          <a:xfrm>
            <a:off x="3414252" y="3877310"/>
            <a:ext cx="1373246" cy="1185117"/>
            <a:chOff x="788063" y="1985963"/>
            <a:chExt cx="1373246" cy="1185117"/>
          </a:xfrm>
        </p:grpSpPr>
        <p:cxnSp>
          <p:nvCxnSpPr>
            <p:cNvPr id="26" name="Straight Arrow Connector 25"/>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9" name="TextBox 28"/>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30" name="Group 29"/>
          <p:cNvGrpSpPr/>
          <p:nvPr/>
        </p:nvGrpSpPr>
        <p:grpSpPr>
          <a:xfrm>
            <a:off x="6023561" y="3846161"/>
            <a:ext cx="1373246" cy="1185117"/>
            <a:chOff x="788063" y="1985963"/>
            <a:chExt cx="1373246" cy="1185117"/>
          </a:xfrm>
        </p:grpSpPr>
        <p:cxnSp>
          <p:nvCxnSpPr>
            <p:cNvPr id="31" name="Straight Arrow Connector 3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34" name="TextBox 3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1" name="Group 40"/>
          <p:cNvGrpSpPr/>
          <p:nvPr/>
        </p:nvGrpSpPr>
        <p:grpSpPr>
          <a:xfrm>
            <a:off x="1259772" y="5263173"/>
            <a:ext cx="1373246" cy="1185117"/>
            <a:chOff x="788063" y="1985963"/>
            <a:chExt cx="1373246" cy="1185117"/>
          </a:xfrm>
        </p:grpSpPr>
        <p:cxnSp>
          <p:nvCxnSpPr>
            <p:cNvPr id="42" name="Straight Arrow Connector 4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45" name="TextBox 4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6" name="Group 45"/>
          <p:cNvGrpSpPr/>
          <p:nvPr/>
        </p:nvGrpSpPr>
        <p:grpSpPr>
          <a:xfrm>
            <a:off x="3414763" y="5263173"/>
            <a:ext cx="1373246" cy="1185117"/>
            <a:chOff x="788063" y="1985963"/>
            <a:chExt cx="1373246" cy="1185117"/>
          </a:xfrm>
        </p:grpSpPr>
        <p:cxnSp>
          <p:nvCxnSpPr>
            <p:cNvPr id="47" name="Straight Arrow Connector 46"/>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0" name="TextBox 49"/>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51" name="Group 50"/>
          <p:cNvGrpSpPr/>
          <p:nvPr/>
        </p:nvGrpSpPr>
        <p:grpSpPr>
          <a:xfrm>
            <a:off x="6023561" y="5303551"/>
            <a:ext cx="1373246" cy="1185117"/>
            <a:chOff x="788063" y="1985963"/>
            <a:chExt cx="1373246" cy="1185117"/>
          </a:xfrm>
        </p:grpSpPr>
        <p:cxnSp>
          <p:nvCxnSpPr>
            <p:cNvPr id="52" name="Straight Arrow Connector 5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5" name="TextBox 5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spTree>
    <p:extLst>
      <p:ext uri="{BB962C8B-B14F-4D97-AF65-F5344CB8AC3E}">
        <p14:creationId xmlns:p14="http://schemas.microsoft.com/office/powerpoint/2010/main" val="12573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5" y="163263"/>
            <a:ext cx="6253308" cy="611252"/>
          </a:xfrm>
        </p:spPr>
        <p:txBody>
          <a:bodyPr/>
          <a:lstStyle/>
          <a:p>
            <a:r>
              <a:rPr lang="en-US" dirty="0" smtClean="0"/>
              <a:t>Catalysts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 y="6319374"/>
            <a:ext cx="9144000" cy="738664"/>
          </a:xfrm>
          <a:prstGeom prst="rect">
            <a:avLst/>
          </a:prstGeom>
          <a:noFill/>
        </p:spPr>
        <p:txBody>
          <a:bodyPr wrap="square" rtlCol="0">
            <a:spAutoFit/>
          </a:bodyPr>
          <a:lstStyle/>
          <a:p>
            <a:r>
              <a:rPr lang="en-US" sz="1200" dirty="0"/>
              <a:t>LO 4.8 The student can translate among reaction energy profile representations, particulate representations, and symbolic representations (chemical equations) of a chemical reaction occurring in the presence and absence of a catalyst.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invalidUrl="http://apchemistrynmsi.wikispaces.com/file/view/12 Kinetics.pdf/522333370/12 Kinetics.pdf"/>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051" name="Picture 3" descr="C:\Users\Bonnie Buchak\Documents\Radnor15\3 AP Chemistry\REVIEW PP Project\5519202549bf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2" y="3606881"/>
            <a:ext cx="3726996" cy="2476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5851" y="6034848"/>
            <a:ext cx="1473480" cy="276999"/>
          </a:xfrm>
          <a:prstGeom prst="rect">
            <a:avLst/>
          </a:prstGeom>
          <a:noFill/>
        </p:spPr>
        <p:txBody>
          <a:bodyPr wrap="none" rtlCol="0">
            <a:spAutoFit/>
          </a:bodyPr>
          <a:lstStyle/>
          <a:p>
            <a:r>
              <a:rPr lang="en-US" sz="1200" dirty="0" smtClean="0"/>
              <a:t>Iron based catalyst</a:t>
            </a:r>
            <a:endParaRPr lang="en-US" sz="1200" dirty="0"/>
          </a:p>
        </p:txBody>
      </p:sp>
      <p:sp>
        <p:nvSpPr>
          <p:cNvPr id="3" name="TextBox 2"/>
          <p:cNvSpPr txBox="1"/>
          <p:nvPr/>
        </p:nvSpPr>
        <p:spPr>
          <a:xfrm>
            <a:off x="661767" y="774514"/>
            <a:ext cx="7196073" cy="1323439"/>
          </a:xfrm>
          <a:prstGeom prst="rect">
            <a:avLst/>
          </a:prstGeom>
          <a:noFill/>
        </p:spPr>
        <p:txBody>
          <a:bodyPr wrap="none" rtlCol="0">
            <a:spAutoFit/>
          </a:bodyPr>
          <a:lstStyle/>
          <a:p>
            <a:pPr marL="342900" indent="-342900">
              <a:buAutoNum type="alphaLcPeriod"/>
            </a:pPr>
            <a:r>
              <a:rPr lang="en-US" sz="1600" dirty="0" smtClean="0"/>
              <a:t>A catalyst can stabilize a transition state, lowering </a:t>
            </a:r>
          </a:p>
          <a:p>
            <a:r>
              <a:rPr lang="en-US" sz="1600" dirty="0"/>
              <a:t> </a:t>
            </a:r>
            <a:r>
              <a:rPr lang="en-US" sz="1600" dirty="0" smtClean="0"/>
              <a:t>     the activation energy.</a:t>
            </a:r>
          </a:p>
          <a:p>
            <a:endParaRPr lang="en-US" sz="1600" dirty="0" smtClean="0"/>
          </a:p>
          <a:p>
            <a:pPr marL="342900" indent="-342900">
              <a:buAutoNum type="alphaLcPeriod" startAt="2"/>
            </a:pPr>
            <a:r>
              <a:rPr lang="en-US" sz="1600" dirty="0" smtClean="0"/>
              <a:t>A catalyst can participate in the formation of a new reaction intermediate, </a:t>
            </a:r>
          </a:p>
          <a:p>
            <a:r>
              <a:rPr lang="en-US" sz="1600" dirty="0" smtClean="0"/>
              <a:t>      providing a new reaction pathway.</a:t>
            </a:r>
          </a:p>
        </p:txBody>
      </p:sp>
      <p:sp>
        <p:nvSpPr>
          <p:cNvPr id="12" name="TextBox 11"/>
          <p:cNvSpPr txBox="1"/>
          <p:nvPr/>
        </p:nvSpPr>
        <p:spPr>
          <a:xfrm>
            <a:off x="447819" y="2201827"/>
            <a:ext cx="8248361" cy="646331"/>
          </a:xfrm>
          <a:prstGeom prst="rect">
            <a:avLst/>
          </a:prstGeom>
          <a:noFill/>
        </p:spPr>
        <p:txBody>
          <a:bodyPr wrap="square" rtlCol="0">
            <a:spAutoFit/>
          </a:bodyPr>
          <a:lstStyle/>
          <a:p>
            <a:r>
              <a:rPr lang="en-US" dirty="0" smtClean="0"/>
              <a:t>The rate of the Haber process for the synthesis of ammonia is increased</a:t>
            </a:r>
          </a:p>
          <a:p>
            <a:r>
              <a:rPr lang="en-US" dirty="0" smtClean="0"/>
              <a:t>by the use of a heterogeneous catalyst which provides a lower energy pathway.</a:t>
            </a:r>
            <a:endParaRPr lang="en-US" dirty="0"/>
          </a:p>
        </p:txBody>
      </p:sp>
      <p:pic>
        <p:nvPicPr>
          <p:cNvPr id="2053" name="Picture 5" descr="C:\Users\Bonnie Buchak\Documents\Radnor15\3 AP Chemistry\REVIEW PP Project\5519202549b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3606881"/>
            <a:ext cx="3488508" cy="25194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 name="Picture 2" descr="C:\Users\Bonnie Buchak\Documents\Radnor15\3 AP Chemistry\REVIEW PP Project\image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593" y="250242"/>
            <a:ext cx="1736379" cy="128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554" y="3212645"/>
            <a:ext cx="5948994" cy="369332"/>
          </a:xfrm>
          <a:prstGeom prst="rect">
            <a:avLst/>
          </a:prstGeom>
          <a:noFill/>
        </p:spPr>
        <p:txBody>
          <a:bodyPr wrap="square" rtlCol="0">
            <a:spAutoFit/>
          </a:bodyPr>
          <a:lstStyle/>
          <a:p>
            <a:r>
              <a:rPr lang="en-US" dirty="0" smtClean="0"/>
              <a:t>N</a:t>
            </a:r>
            <a:r>
              <a:rPr lang="en-US" baseline="-25000" dirty="0" smtClean="0"/>
              <a:t>2</a:t>
            </a:r>
            <a:r>
              <a:rPr lang="en-US" dirty="0" smtClean="0"/>
              <a:t>(g)  + 2H</a:t>
            </a:r>
            <a:r>
              <a:rPr lang="en-US" baseline="-25000" dirty="0" smtClean="0"/>
              <a:t>2</a:t>
            </a:r>
            <a:r>
              <a:rPr lang="en-US" dirty="0" smtClean="0"/>
              <a:t> (g) </a:t>
            </a:r>
            <a:r>
              <a:rPr lang="en-US" dirty="0" smtClean="0">
                <a:sym typeface="Wingdings"/>
              </a:rPr>
              <a:t> iron-based catalyst + 2NH</a:t>
            </a:r>
            <a:r>
              <a:rPr lang="en-US" baseline="-25000" dirty="0" smtClean="0">
                <a:sym typeface="Wingdings"/>
              </a:rPr>
              <a:t>3 </a:t>
            </a:r>
            <a:r>
              <a:rPr lang="en-US" dirty="0" smtClean="0">
                <a:sym typeface="Wingdings"/>
              </a:rPr>
              <a:t>(g)</a:t>
            </a:r>
            <a:endParaRPr lang="en-US" dirty="0"/>
          </a:p>
        </p:txBody>
      </p:sp>
    </p:spTree>
    <p:extLst>
      <p:ext uri="{BB962C8B-B14F-4D97-AF65-F5344CB8AC3E}">
        <p14:creationId xmlns:p14="http://schemas.microsoft.com/office/powerpoint/2010/main" val="41445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483"/>
            <a:ext cx="9144000" cy="738664"/>
          </a:xfrm>
          <a:prstGeom prst="rect">
            <a:avLst/>
          </a:prstGeom>
          <a:noFill/>
        </p:spPr>
        <p:txBody>
          <a:bodyPr wrap="square" rtlCol="0">
            <a:spAutoFit/>
          </a:bodyPr>
          <a:lstStyle/>
          <a:p>
            <a:r>
              <a:rPr lang="en-US" sz="1200" dirty="0"/>
              <a:t>LO 4.9 The student is able to explain changes in reaction rates arising from the use of acid-base catalysts, surface catalysts, or enzyme catalysts, including selecting appropriate mechanisms with or without the catalyst present.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0" name="Title 3"/>
          <p:cNvSpPr>
            <a:spLocks noGrp="1"/>
          </p:cNvSpPr>
          <p:nvPr>
            <p:ph type="title"/>
          </p:nvPr>
        </p:nvSpPr>
        <p:spPr>
          <a:xfrm>
            <a:off x="498475" y="163513"/>
            <a:ext cx="7556500" cy="658523"/>
          </a:xfrm>
        </p:spPr>
        <p:txBody>
          <a:bodyPr/>
          <a:lstStyle/>
          <a:p>
            <a:r>
              <a:rPr lang="en-US" dirty="0" smtClean="0"/>
              <a:t>Catalysts</a:t>
            </a:r>
            <a:endParaRPr lang="en-US" dirty="0"/>
          </a:p>
        </p:txBody>
      </p:sp>
      <p:sp>
        <p:nvSpPr>
          <p:cNvPr id="2" name="TextBox 1"/>
          <p:cNvSpPr txBox="1"/>
          <p:nvPr/>
        </p:nvSpPr>
        <p:spPr>
          <a:xfrm>
            <a:off x="330168" y="1054140"/>
            <a:ext cx="7640034" cy="646331"/>
          </a:xfrm>
          <a:prstGeom prst="rect">
            <a:avLst/>
          </a:prstGeom>
          <a:noFill/>
        </p:spPr>
        <p:txBody>
          <a:bodyPr wrap="square" rtlCol="0">
            <a:spAutoFit/>
          </a:bodyPr>
          <a:lstStyle/>
          <a:p>
            <a:pPr marL="342900" indent="-342900">
              <a:buAutoNum type="alphaLcPeriod"/>
            </a:pPr>
            <a:r>
              <a:rPr lang="en-US" dirty="0" smtClean="0"/>
              <a:t>In acid-base catalysis, a reactant either gains or loses a proton, </a:t>
            </a:r>
          </a:p>
          <a:p>
            <a:r>
              <a:rPr lang="en-US" dirty="0"/>
              <a:t>c</a:t>
            </a:r>
            <a:r>
              <a:rPr lang="en-US" dirty="0" smtClean="0"/>
              <a:t>hanging the rate of the reaction.</a:t>
            </a:r>
            <a:endParaRPr lang="en-US" dirty="0"/>
          </a:p>
        </p:txBody>
      </p:sp>
      <p:sp>
        <p:nvSpPr>
          <p:cNvPr id="12" name="TextBox 11"/>
          <p:cNvSpPr txBox="1"/>
          <p:nvPr/>
        </p:nvSpPr>
        <p:spPr>
          <a:xfrm>
            <a:off x="336101" y="1774405"/>
            <a:ext cx="7640034" cy="646331"/>
          </a:xfrm>
          <a:prstGeom prst="rect">
            <a:avLst/>
          </a:prstGeom>
          <a:noFill/>
        </p:spPr>
        <p:txBody>
          <a:bodyPr wrap="square" rtlCol="0">
            <a:spAutoFit/>
          </a:bodyPr>
          <a:lstStyle/>
          <a:p>
            <a:r>
              <a:rPr lang="en-US" dirty="0" smtClean="0"/>
              <a:t>b.  In surface catalysis, either a new reaction intermediate is formed or the probability of successful collisions is increased.</a:t>
            </a:r>
            <a:endParaRPr lang="en-US" dirty="0"/>
          </a:p>
        </p:txBody>
      </p:sp>
      <p:sp>
        <p:nvSpPr>
          <p:cNvPr id="13" name="TextBox 12"/>
          <p:cNvSpPr txBox="1"/>
          <p:nvPr/>
        </p:nvSpPr>
        <p:spPr>
          <a:xfrm>
            <a:off x="336101" y="2530764"/>
            <a:ext cx="8161354" cy="646331"/>
          </a:xfrm>
          <a:prstGeom prst="rect">
            <a:avLst/>
          </a:prstGeom>
          <a:noFill/>
        </p:spPr>
        <p:txBody>
          <a:bodyPr wrap="square" rtlCol="0">
            <a:spAutoFit/>
          </a:bodyPr>
          <a:lstStyle/>
          <a:p>
            <a:r>
              <a:rPr lang="en-US" dirty="0" smtClean="0"/>
              <a:t>c.  In Enzyme catalysis enzymes bind to reactants in a way that lowers the activation energy.  Other enzymes react to form new reaction intermediates.</a:t>
            </a:r>
            <a:endParaRPr lang="en-US" dirty="0"/>
          </a:p>
        </p:txBody>
      </p:sp>
      <p:pic>
        <p:nvPicPr>
          <p:cNvPr id="14" name="Picture 13" descr="14_20"/>
          <p:cNvPicPr>
            <a:picLocks noGrp="1" noChangeAspect="1" noChangeArrowheads="1"/>
          </p:cNvPicPr>
          <p:nvPr/>
        </p:nvPicPr>
        <p:blipFill>
          <a:blip r:embed="rId3">
            <a:extLst>
              <a:ext uri="{28A0092B-C50C-407E-A947-70E740481C1C}">
                <a14:useLocalDpi xmlns:a14="http://schemas.microsoft.com/office/drawing/2010/main" val="0"/>
              </a:ext>
            </a:extLst>
          </a:blip>
          <a:srcRect b="4861"/>
          <a:stretch>
            <a:fillRect/>
          </a:stretch>
        </p:blipFill>
        <p:spPr bwMode="auto">
          <a:xfrm>
            <a:off x="3278621" y="3430094"/>
            <a:ext cx="42672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564" y="4304144"/>
            <a:ext cx="2787943" cy="584775"/>
          </a:xfrm>
          <a:prstGeom prst="rect">
            <a:avLst/>
          </a:prstGeom>
          <a:noFill/>
        </p:spPr>
        <p:txBody>
          <a:bodyPr wrap="none" rtlCol="0">
            <a:spAutoFit/>
          </a:bodyPr>
          <a:lstStyle/>
          <a:p>
            <a:r>
              <a:rPr lang="en-US" sz="1600" dirty="0" smtClean="0"/>
              <a:t>Homogeneous catalysis</a:t>
            </a:r>
          </a:p>
          <a:p>
            <a:r>
              <a:rPr lang="en-US" sz="1600" dirty="0"/>
              <a:t>o</a:t>
            </a:r>
            <a:r>
              <a:rPr lang="en-US" sz="1600" dirty="0" smtClean="0"/>
              <a:t>f the decomposition of H</a:t>
            </a:r>
            <a:r>
              <a:rPr lang="en-US" sz="800" dirty="0" smtClean="0"/>
              <a:t>2</a:t>
            </a:r>
            <a:r>
              <a:rPr lang="en-US" sz="1600" dirty="0" smtClean="0"/>
              <a:t>O</a:t>
            </a:r>
            <a:r>
              <a:rPr lang="en-US" sz="800" dirty="0" smtClean="0"/>
              <a:t>2</a:t>
            </a:r>
            <a:endParaRPr lang="en-US" sz="800" dirty="0"/>
          </a:p>
        </p:txBody>
      </p:sp>
      <p:sp>
        <p:nvSpPr>
          <p:cNvPr id="11" name="TextBox 10"/>
          <p:cNvSpPr txBox="1"/>
          <p:nvPr/>
        </p:nvSpPr>
        <p:spPr>
          <a:xfrm>
            <a:off x="8139889"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2622839" y="179876"/>
            <a:ext cx="5126470" cy="646331"/>
          </a:xfrm>
          <a:prstGeom prst="rect">
            <a:avLst/>
          </a:prstGeom>
        </p:spPr>
        <p:txBody>
          <a:bodyPr wrap="square">
            <a:spAutoFit/>
          </a:bodyPr>
          <a:lstStyle/>
          <a:p>
            <a:r>
              <a:rPr lang="en-US" dirty="0"/>
              <a:t>catalysts provide alternative mechanisms with lower activation </a:t>
            </a:r>
            <a:r>
              <a:rPr lang="en-US" dirty="0" smtClean="0"/>
              <a:t>energy</a:t>
            </a:r>
            <a:endParaRPr lang="en-US" dirty="0"/>
          </a:p>
        </p:txBody>
      </p:sp>
    </p:spTree>
    <p:extLst>
      <p:ext uri="{BB962C8B-B14F-4D97-AF65-F5344CB8AC3E}">
        <p14:creationId xmlns:p14="http://schemas.microsoft.com/office/powerpoint/2010/main" val="3525173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204408"/>
            <a:ext cx="5638800" cy="1362075"/>
          </a:xfrm>
        </p:spPr>
        <p:txBody>
          <a:bodyPr>
            <a:normAutofit/>
          </a:bodyPr>
          <a:lstStyle/>
          <a:p>
            <a:r>
              <a:rPr lang="en-US" sz="4000" dirty="0" smtClean="0"/>
              <a:t>Big Idea #4</a:t>
            </a:r>
            <a:endParaRPr lang="en-US" sz="4000" dirty="0"/>
          </a:p>
        </p:txBody>
      </p:sp>
      <p:sp>
        <p:nvSpPr>
          <p:cNvPr id="6" name="Text Placeholder 5"/>
          <p:cNvSpPr>
            <a:spLocks noGrp="1"/>
          </p:cNvSpPr>
          <p:nvPr>
            <p:ph type="body" idx="1"/>
          </p:nvPr>
        </p:nvSpPr>
        <p:spPr>
          <a:xfrm>
            <a:off x="1706254" y="4619955"/>
            <a:ext cx="6628032" cy="1500187"/>
          </a:xfrm>
        </p:spPr>
        <p:txBody>
          <a:bodyPr>
            <a:normAutofit/>
          </a:bodyPr>
          <a:lstStyle/>
          <a:p>
            <a:r>
              <a:rPr lang="en-US" sz="5000" dirty="0" smtClean="0"/>
              <a:t>Kinetics</a:t>
            </a:r>
            <a:endParaRPr lang="en-US" sz="5000" dirty="0"/>
          </a:p>
        </p:txBody>
      </p:sp>
      <p:pic>
        <p:nvPicPr>
          <p:cNvPr id="3" name="Picture 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8972" b="97812" l="2041" r="98145">
                        <a14:foregroundMark x1="86364" y1="34136" x2="86364" y2="34136"/>
                        <a14:foregroundMark x1="88404" y1="69584" x2="88404" y2="69584"/>
                        <a14:foregroundMark x1="29499" y1="38293" x2="29499" y2="38293"/>
                        <a14:foregroundMark x1="8163" y1="39168" x2="8163" y2="39168"/>
                        <a14:foregroundMark x1="29406" y1="52079" x2="29406" y2="52079"/>
                      </a14:backgroundRemoval>
                    </a14:imgEffect>
                    <a14:imgEffect>
                      <a14:saturation sat="33000"/>
                    </a14:imgEffect>
                  </a14:imgLayer>
                </a14:imgProps>
              </a:ext>
            </a:extLst>
          </a:blip>
          <a:srcRect t="11913" b="434"/>
          <a:stretch/>
        </p:blipFill>
        <p:spPr>
          <a:xfrm>
            <a:off x="1394528" y="635948"/>
            <a:ext cx="7858329" cy="2920052"/>
          </a:xfrm>
          <a:prstGeom prst="rect">
            <a:avLst/>
          </a:prstGeom>
        </p:spPr>
      </p:pic>
    </p:spTree>
    <p:extLst>
      <p:ext uri="{BB962C8B-B14F-4D97-AF65-F5344CB8AC3E}">
        <p14:creationId xmlns:p14="http://schemas.microsoft.com/office/powerpoint/2010/main" val="27249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Factors Affecting Reaction Rate</a:t>
            </a:r>
            <a:endParaRPr lang="en-US" dirty="0"/>
          </a:p>
        </p:txBody>
      </p:sp>
      <p:sp>
        <p:nvSpPr>
          <p:cNvPr id="5" name="Content Placeholder 4"/>
          <p:cNvSpPr>
            <a:spLocks noGrp="1"/>
          </p:cNvSpPr>
          <p:nvPr>
            <p:ph sz="half" idx="1"/>
          </p:nvPr>
        </p:nvSpPr>
        <p:spPr>
          <a:xfrm>
            <a:off x="123298" y="3146825"/>
            <a:ext cx="3476970" cy="1575177"/>
          </a:xfrm>
          <a:ln>
            <a:solidFill>
              <a:schemeClr val="accent1"/>
            </a:solidFill>
          </a:ln>
        </p:spPr>
        <p:txBody>
          <a:bodyPr>
            <a:normAutofit/>
          </a:bodyPr>
          <a:lstStyle/>
          <a:p>
            <a:pPr marL="0" indent="0" algn="ctr">
              <a:buNone/>
            </a:pPr>
            <a:r>
              <a:rPr lang="en-US" sz="1600" i="1" dirty="0" smtClean="0">
                <a:solidFill>
                  <a:schemeClr val="accent3"/>
                </a:solidFill>
              </a:rPr>
              <a:t>Collision theory states that reactants must collide in the correct orientation and with enough energy for the molecules to react; changing the number of collisions will affect the reaction rate</a:t>
            </a:r>
            <a:endParaRPr lang="en-US" sz="1600" i="1" dirty="0">
              <a:solidFill>
                <a:schemeClr val="accent3"/>
              </a:solidFill>
            </a:endParaRPr>
          </a:p>
        </p:txBody>
      </p:sp>
      <p:sp>
        <p:nvSpPr>
          <p:cNvPr id="6" name="Content Placeholder 5"/>
          <p:cNvSpPr>
            <a:spLocks noGrp="1"/>
          </p:cNvSpPr>
          <p:nvPr>
            <p:ph sz="half" idx="2"/>
          </p:nvPr>
        </p:nvSpPr>
        <p:spPr>
          <a:xfrm>
            <a:off x="3476970" y="1010976"/>
            <a:ext cx="5425060" cy="5283616"/>
          </a:xfrm>
        </p:spPr>
        <p:txBody>
          <a:bodyPr>
            <a:normAutofit/>
          </a:bodyPr>
          <a:lstStyle/>
          <a:p>
            <a:r>
              <a:rPr lang="en-US" dirty="0" smtClean="0"/>
              <a:t>Factors that Affect Reaction Rate</a:t>
            </a:r>
          </a:p>
          <a:p>
            <a:pPr lvl="1"/>
            <a:r>
              <a:rPr lang="en-US" b="1" dirty="0" smtClean="0"/>
              <a:t>State of reactants</a:t>
            </a:r>
          </a:p>
          <a:p>
            <a:pPr lvl="2"/>
            <a:r>
              <a:rPr lang="en-US" dirty="0"/>
              <a:t>R</a:t>
            </a:r>
            <a:r>
              <a:rPr lang="en-US" dirty="0" smtClean="0"/>
              <a:t>ate increases as state changes from       solid </a:t>
            </a:r>
            <a:r>
              <a:rPr lang="en-US" dirty="0" smtClean="0">
                <a:sym typeface="Wingdings"/>
              </a:rPr>
              <a:t> gas as increased molecular movement allows for more opportunity for collision</a:t>
            </a:r>
          </a:p>
          <a:p>
            <a:pPr lvl="2"/>
            <a:r>
              <a:rPr lang="en-US" dirty="0" smtClean="0">
                <a:sym typeface="Wingdings"/>
              </a:rPr>
              <a:t>Greater surface area of solids will increase rate as more reactant is exposed and able participate in collisions</a:t>
            </a:r>
            <a:endParaRPr lang="en-US" dirty="0" smtClean="0"/>
          </a:p>
          <a:p>
            <a:pPr lvl="1"/>
            <a:r>
              <a:rPr lang="en-US" b="1" dirty="0"/>
              <a:t>T</a:t>
            </a:r>
            <a:r>
              <a:rPr lang="en-US" b="1" dirty="0" smtClean="0"/>
              <a:t>emperature</a:t>
            </a:r>
            <a:r>
              <a:rPr lang="en-US" dirty="0" smtClean="0"/>
              <a:t> - more kinetic energy leads to more successful collisions between molecules </a:t>
            </a:r>
          </a:p>
          <a:p>
            <a:pPr lvl="1"/>
            <a:r>
              <a:rPr lang="en-US" b="1" dirty="0"/>
              <a:t>C</a:t>
            </a:r>
            <a:r>
              <a:rPr lang="en-US" b="1" dirty="0" smtClean="0"/>
              <a:t>oncentration</a:t>
            </a:r>
            <a:r>
              <a:rPr lang="en-US" dirty="0" smtClean="0"/>
              <a:t> – more reactants </a:t>
            </a:r>
            <a:r>
              <a:rPr lang="en-US" dirty="0" smtClean="0">
                <a:sym typeface="Wingdings"/>
              </a:rPr>
              <a:t> more</a:t>
            </a:r>
            <a:r>
              <a:rPr lang="en-US" dirty="0" smtClean="0"/>
              <a:t> collisions</a:t>
            </a:r>
          </a:p>
          <a:p>
            <a:pPr lvl="1"/>
            <a:r>
              <a:rPr lang="en-US" b="1" dirty="0" smtClean="0"/>
              <a:t>Use of a catalyst </a:t>
            </a:r>
            <a:r>
              <a:rPr lang="en-US" dirty="0" smtClean="0"/>
              <a:t>– affect the mechanism of reaction leading to faster rate </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53336"/>
            <a:ext cx="9144000" cy="1107996"/>
          </a:xfrm>
          <a:prstGeom prst="rect">
            <a:avLst/>
          </a:prstGeom>
          <a:noFill/>
        </p:spPr>
        <p:txBody>
          <a:bodyPr wrap="square" rtlCol="0">
            <a:spAutoFit/>
          </a:bodyPr>
          <a:lstStyle/>
          <a:p>
            <a:r>
              <a:rPr lang="en-US" sz="1600" dirty="0" smtClean="0"/>
              <a:t>LO 4.1: 	</a:t>
            </a:r>
            <a:r>
              <a:rPr lang="en-US" sz="1600" dirty="0"/>
              <a:t>The student is able to design and/or interpret the results of an experiment regarding the factors (i.e., temperature, concentration, surface area) that may influence the rate of a reaction. </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283584" y="838370"/>
            <a:ext cx="3036138" cy="2180314"/>
          </a:xfrm>
          <a:prstGeom prst="rect">
            <a:avLst/>
          </a:prstGeom>
        </p:spPr>
      </p:pic>
      <p:sp>
        <p:nvSpPr>
          <p:cNvPr id="2" name="Rectangle 1"/>
          <p:cNvSpPr/>
          <p:nvPr/>
        </p:nvSpPr>
        <p:spPr>
          <a:xfrm>
            <a:off x="123298" y="4894386"/>
            <a:ext cx="3575606" cy="923330"/>
          </a:xfrm>
          <a:prstGeom prst="rect">
            <a:avLst/>
          </a:prstGeom>
        </p:spPr>
        <p:txBody>
          <a:bodyPr wrap="square">
            <a:spAutoFit/>
          </a:bodyPr>
          <a:lstStyle/>
          <a:p>
            <a:r>
              <a:rPr lang="en-US" dirty="0"/>
              <a:t>Rate is the change in concentration over time </a:t>
            </a:r>
            <a:endParaRPr lang="en-US" dirty="0" smtClean="0"/>
          </a:p>
          <a:p>
            <a:r>
              <a:rPr lang="en-US" dirty="0" smtClean="0"/>
              <a:t>            </a:t>
            </a:r>
            <a:r>
              <a:rPr lang="en-US" b="1" dirty="0" err="1" smtClean="0"/>
              <a:t>Δ</a:t>
            </a:r>
            <a:r>
              <a:rPr lang="en-US" b="1" dirty="0"/>
              <a:t>[A</a:t>
            </a:r>
            <a:r>
              <a:rPr lang="en-US" b="1" dirty="0" smtClean="0"/>
              <a:t>] / t</a:t>
            </a:r>
            <a:endParaRPr lang="en-US" b="1" dirty="0"/>
          </a:p>
        </p:txBody>
      </p:sp>
      <p:pic>
        <p:nvPicPr>
          <p:cNvPr id="10" name="Picture 9"/>
          <p:cNvPicPr>
            <a:picLocks noChangeAspect="1"/>
          </p:cNvPicPr>
          <p:nvPr/>
        </p:nvPicPr>
        <p:blipFill>
          <a:blip r:embed="rId5"/>
          <a:stretch>
            <a:fillRect/>
          </a:stretch>
        </p:blipFill>
        <p:spPr>
          <a:xfrm>
            <a:off x="117956" y="1518631"/>
            <a:ext cx="8529415" cy="36010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3" name="Picture 12"/>
          <p:cNvPicPr>
            <a:picLocks noChangeAspect="1"/>
          </p:cNvPicPr>
          <p:nvPr/>
        </p:nvPicPr>
        <p:blipFill>
          <a:blip r:embed="rId6"/>
          <a:stretch>
            <a:fillRect/>
          </a:stretch>
        </p:blipFill>
        <p:spPr>
          <a:xfrm>
            <a:off x="369881" y="2382430"/>
            <a:ext cx="8352723" cy="18375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424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0084" y="4779467"/>
            <a:ext cx="5218114" cy="1482926"/>
          </a:xfrm>
          <a:prstGeom prst="rect">
            <a:avLst/>
          </a:prstGeom>
        </p:spPr>
      </p:pic>
      <p:sp>
        <p:nvSpPr>
          <p:cNvPr id="8" name="Content Placeholder 7"/>
          <p:cNvSpPr>
            <a:spLocks noGrp="1"/>
          </p:cNvSpPr>
          <p:nvPr>
            <p:ph sz="half" idx="1"/>
          </p:nvPr>
        </p:nvSpPr>
        <p:spPr>
          <a:xfrm>
            <a:off x="1" y="850700"/>
            <a:ext cx="9052496" cy="3823328"/>
          </a:xfrm>
        </p:spPr>
        <p:txBody>
          <a:bodyPr>
            <a:normAutofit/>
          </a:bodyPr>
          <a:lstStyle/>
          <a:p>
            <a:r>
              <a:rPr lang="en-US" sz="1400" dirty="0" smtClean="0"/>
              <a:t>Rate law for a reaction has the form:   rate = </a:t>
            </a:r>
            <a:r>
              <a:rPr lang="en-US" sz="1400" i="1" dirty="0" smtClean="0"/>
              <a:t>k</a:t>
            </a:r>
            <a:r>
              <a:rPr lang="en-US" sz="1400" dirty="0" smtClean="0"/>
              <a:t> [A]</a:t>
            </a:r>
            <a:r>
              <a:rPr lang="en-US" sz="1400" baseline="30000" dirty="0"/>
              <a:t>m</a:t>
            </a:r>
            <a:r>
              <a:rPr lang="en-US" sz="1400" dirty="0" smtClean="0"/>
              <a:t>[B]</a:t>
            </a:r>
            <a:r>
              <a:rPr lang="en-US" sz="1400" baseline="30000" dirty="0"/>
              <a:t>n</a:t>
            </a:r>
            <a:r>
              <a:rPr lang="is-IS" sz="1400" dirty="0" smtClean="0"/>
              <a:t>…  (only reactants are part of the rate law)</a:t>
            </a:r>
          </a:p>
          <a:p>
            <a:pPr lvl="1"/>
            <a:r>
              <a:rPr lang="en-US" sz="1400" i="1" dirty="0" smtClean="0"/>
              <a:t>Exponents (m, n, etc. ) are determined from examining data, not coefficients: </a:t>
            </a:r>
          </a:p>
          <a:p>
            <a:pPr marL="228600" lvl="1" indent="0">
              <a:buNone/>
            </a:pPr>
            <a:r>
              <a:rPr lang="en-US" sz="1400" i="1" dirty="0"/>
              <a:t>	</a:t>
            </a:r>
            <a:r>
              <a:rPr lang="en-US" sz="1400" i="1" dirty="0" smtClean="0"/>
              <a:t>			 for</a:t>
            </a:r>
            <a:r>
              <a:rPr lang="en-US" sz="1400" b="1" i="1" dirty="0" smtClean="0"/>
              <a:t>  </a:t>
            </a:r>
            <a:r>
              <a:rPr lang="en-US" sz="1600" b="1" i="1" dirty="0" smtClean="0"/>
              <a:t>A + B </a:t>
            </a:r>
            <a:r>
              <a:rPr lang="en-US" sz="1600" b="1" i="1" dirty="0" smtClean="0">
                <a:sym typeface="Wingdings"/>
              </a:rPr>
              <a:t> C</a:t>
            </a:r>
            <a:endParaRPr lang="en-US" sz="1600" b="1" i="1" dirty="0" smtClean="0"/>
          </a:p>
          <a:p>
            <a:pPr lvl="1"/>
            <a:endParaRPr lang="en-US" sz="1400" i="1" dirty="0"/>
          </a:p>
          <a:p>
            <a:pPr lvl="1"/>
            <a:endParaRPr lang="en-US" sz="1400" i="1" dirty="0" smtClean="0"/>
          </a:p>
          <a:p>
            <a:pPr lvl="1"/>
            <a:endParaRPr lang="en-US" sz="1400" i="1" dirty="0" smtClean="0"/>
          </a:p>
          <a:p>
            <a:pPr lvl="1"/>
            <a:endParaRPr lang="en-US" sz="1400" i="1" dirty="0"/>
          </a:p>
          <a:p>
            <a:pPr lvl="1"/>
            <a:endParaRPr lang="en-US" sz="1400" i="1" dirty="0" smtClean="0"/>
          </a:p>
          <a:p>
            <a:pPr lvl="1"/>
            <a:endParaRPr lang="en-US" sz="1400" i="1" dirty="0" smtClean="0"/>
          </a:p>
          <a:p>
            <a:pPr lvl="8"/>
            <a:r>
              <a:rPr lang="en-US" sz="1400" i="1" dirty="0" smtClean="0"/>
              <a:t>The overall rate expression for the reaction is </a:t>
            </a:r>
            <a:r>
              <a:rPr lang="en-US" sz="1400" b="1" i="1" dirty="0" smtClean="0"/>
              <a:t>rate = k [B]</a:t>
            </a:r>
          </a:p>
          <a:p>
            <a:pPr lvl="1"/>
            <a:r>
              <a:rPr lang="en-US" sz="1400" i="1" dirty="0" smtClean="0"/>
              <a:t>k</a:t>
            </a:r>
            <a:r>
              <a:rPr lang="en-US" sz="1400" dirty="0" smtClean="0"/>
              <a:t> is the rate constant</a:t>
            </a:r>
            <a:r>
              <a:rPr lang="en-US" sz="1400" dirty="0"/>
              <a:t> </a:t>
            </a:r>
            <a:r>
              <a:rPr lang="en-US" sz="1400" dirty="0" smtClean="0"/>
              <a:t>and is determined experimentally by plugging in data into the rate expression</a:t>
            </a:r>
            <a:endParaRPr lang="is-IS" sz="1400" dirty="0" smtClean="0"/>
          </a:p>
        </p:txBody>
      </p:sp>
      <p:sp>
        <p:nvSpPr>
          <p:cNvPr id="7" name="Title 6"/>
          <p:cNvSpPr>
            <a:spLocks noGrp="1"/>
          </p:cNvSpPr>
          <p:nvPr>
            <p:ph type="title"/>
          </p:nvPr>
        </p:nvSpPr>
        <p:spPr>
          <a:xfrm>
            <a:off x="498474" y="189998"/>
            <a:ext cx="7556313" cy="1116106"/>
          </a:xfrm>
        </p:spPr>
        <p:txBody>
          <a:bodyPr/>
          <a:lstStyle/>
          <a:p>
            <a:r>
              <a:rPr lang="en-US" dirty="0" smtClean="0"/>
              <a:t>Determining Rate Order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1" y="6176090"/>
            <a:ext cx="9144000" cy="1107996"/>
          </a:xfrm>
          <a:prstGeom prst="rect">
            <a:avLst/>
          </a:prstGeom>
          <a:noFill/>
        </p:spPr>
        <p:txBody>
          <a:bodyPr wrap="square" rtlCol="0">
            <a:spAutoFit/>
          </a:bodyPr>
          <a:lstStyle/>
          <a:p>
            <a:r>
              <a:rPr lang="en-US" sz="1600" dirty="0" smtClean="0"/>
              <a:t>LO 4.2: </a:t>
            </a:r>
            <a:r>
              <a:rPr lang="en-US" sz="1600" dirty="0"/>
              <a:t>The student is able to analyze concentration vs. time data to determine the rate law for a </a:t>
            </a:r>
            <a:r>
              <a:rPr lang="en-US" sz="1600" dirty="0" err="1"/>
              <a:t>zeroth</a:t>
            </a:r>
            <a:r>
              <a:rPr lang="en-US" sz="1600" dirty="0"/>
              <a:t>-, first-, or second-order reaction.</a:t>
            </a:r>
            <a:br>
              <a:rPr lang="en-US" sz="1600" dirty="0"/>
            </a:br>
            <a:endParaRPr lang="en-US" sz="1600" dirty="0"/>
          </a:p>
          <a:p>
            <a:r>
              <a:rPr lang="en-US" dirty="0" smtClean="0"/>
              <a:t> 																	</a:t>
            </a:r>
            <a:endParaRPr lang="en-US" dirty="0"/>
          </a:p>
        </p:txBody>
      </p:sp>
      <p:sp>
        <p:nvSpPr>
          <p:cNvPr id="4" name="TextBox 3"/>
          <p:cNvSpPr txBox="1"/>
          <p:nvPr/>
        </p:nvSpPr>
        <p:spPr>
          <a:xfrm>
            <a:off x="-325601" y="4133136"/>
            <a:ext cx="7434797" cy="1335750"/>
          </a:xfrm>
          <a:prstGeom prst="rect">
            <a:avLst/>
          </a:prstGeom>
          <a:noFill/>
        </p:spPr>
        <p:txBody>
          <a:bodyPr wrap="square" rtlCol="0">
            <a:spAutoFit/>
          </a:bodyPr>
          <a:lstStyle/>
          <a:p>
            <a:pPr algn="ctr">
              <a:lnSpc>
                <a:spcPct val="110000"/>
              </a:lnSpc>
            </a:pPr>
            <a:r>
              <a:rPr lang="en-US" sz="1400" b="1" dirty="0" smtClean="0"/>
              <a:t>Plot to create a straight line graph:</a:t>
            </a:r>
          </a:p>
          <a:p>
            <a:pPr>
              <a:lnSpc>
                <a:spcPct val="110000"/>
              </a:lnSpc>
            </a:pPr>
            <a:r>
              <a:rPr lang="en-US" sz="1400" dirty="0"/>
              <a:t>	</a:t>
            </a:r>
            <a:r>
              <a:rPr lang="en-US" sz="1400" dirty="0" smtClean="0"/>
              <a:t>	      </a:t>
            </a:r>
            <a:r>
              <a:rPr lang="en-US" sz="1400" dirty="0" err="1" smtClean="0"/>
              <a:t>Zeroth</a:t>
            </a:r>
            <a:r>
              <a:rPr lang="en-US" sz="1400" baseline="30000" dirty="0" smtClean="0"/>
              <a:t> </a:t>
            </a:r>
            <a:r>
              <a:rPr lang="en-US" sz="1400" dirty="0" smtClean="0"/>
              <a:t>Order	        	           First Order		 Second Order</a:t>
            </a:r>
          </a:p>
          <a:p>
            <a:r>
              <a:rPr lang="en-US" sz="1400" i="1" dirty="0"/>
              <a:t>	</a:t>
            </a:r>
            <a:r>
              <a:rPr lang="en-US" sz="1400" i="1" dirty="0" smtClean="0"/>
              <a:t>	        [A] / Time			</a:t>
            </a:r>
            <a:r>
              <a:rPr lang="en-US" sz="1400" i="1" dirty="0" err="1" smtClean="0"/>
              <a:t>ln</a:t>
            </a:r>
            <a:r>
              <a:rPr lang="en-US" sz="1400" i="1" dirty="0" smtClean="0"/>
              <a:t>[A] / Time</a:t>
            </a:r>
            <a:r>
              <a:rPr lang="en-US" sz="1400" i="1" dirty="0"/>
              <a:t> </a:t>
            </a:r>
            <a:r>
              <a:rPr lang="en-US" sz="1400" i="1" dirty="0" smtClean="0"/>
              <a:t>                      1/[A] / time</a:t>
            </a:r>
            <a:endParaRPr lang="en-US" sz="1400" i="1" dirty="0"/>
          </a:p>
          <a:p>
            <a:endParaRPr lang="en-US" dirty="0"/>
          </a:p>
          <a:p>
            <a:r>
              <a:rPr lang="en-US" dirty="0" smtClean="0"/>
              <a:t>	</a:t>
            </a:r>
            <a:endParaRPr lang="en-US" dirty="0"/>
          </a:p>
        </p:txBody>
      </p:sp>
      <p:graphicFrame>
        <p:nvGraphicFramePr>
          <p:cNvPr id="9" name="Table 8"/>
          <p:cNvGraphicFramePr>
            <a:graphicFrameLocks noGrp="1"/>
          </p:cNvGraphicFramePr>
          <p:nvPr>
            <p:extLst/>
          </p:nvPr>
        </p:nvGraphicFramePr>
        <p:xfrm>
          <a:off x="2534885" y="1854413"/>
          <a:ext cx="3689589" cy="1699635"/>
        </p:xfrm>
        <a:graphic>
          <a:graphicData uri="http://schemas.openxmlformats.org/drawingml/2006/table">
            <a:tbl>
              <a:tblPr firstRow="1" bandRow="1">
                <a:tableStyleId>{5C22544A-7EE6-4342-B048-85BDC9FD1C3A}</a:tableStyleId>
              </a:tblPr>
              <a:tblGrid>
                <a:gridCol w="687628"/>
                <a:gridCol w="957249"/>
                <a:gridCol w="998704"/>
                <a:gridCol w="1046008"/>
              </a:tblGrid>
              <a:tr h="322705">
                <a:tc>
                  <a:txBody>
                    <a:bodyPr/>
                    <a:lstStyle/>
                    <a:p>
                      <a:pPr algn="ctr"/>
                      <a:r>
                        <a:rPr lang="en-US" sz="1400" b="0" dirty="0" smtClean="0"/>
                        <a:t>Trial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 [A] (</a:t>
                      </a:r>
                      <a:r>
                        <a:rPr lang="en-US" sz="1400" b="0" dirty="0" err="1" smtClean="0"/>
                        <a:t>mol</a:t>
                      </a:r>
                      <a:r>
                        <a:rPr lang="en-US" sz="1400" b="0" dirty="0" smtClean="0"/>
                        <a:t>/L)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Initial [B] (</a:t>
                      </a:r>
                      <a:r>
                        <a:rPr lang="en-US" sz="1400" b="0" dirty="0" err="1" smtClean="0"/>
                        <a:t>mol</a:t>
                      </a:r>
                      <a:r>
                        <a:rPr lang="en-US" sz="1400" b="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a:t>
                      </a:r>
                      <a:r>
                        <a:rPr lang="en-US" sz="1400" b="0" baseline="0" dirty="0" smtClean="0"/>
                        <a:t> Rate </a:t>
                      </a:r>
                    </a:p>
                    <a:p>
                      <a:pPr algn="ctr"/>
                      <a:r>
                        <a:rPr lang="en-US" sz="1400" b="0" baseline="0" dirty="0" smtClean="0"/>
                        <a:t>(</a:t>
                      </a:r>
                      <a:r>
                        <a:rPr lang="en-US" sz="1400" b="0" baseline="0" dirty="0" err="1" smtClean="0"/>
                        <a:t>mol</a:t>
                      </a:r>
                      <a:r>
                        <a:rPr lang="en-US" sz="1400" b="0" baseline="0" dirty="0" smtClean="0"/>
                        <a:t>/(L</a:t>
                      </a:r>
                      <a:r>
                        <a:rPr lang="en-US" sz="1400" b="0" baseline="0" dirty="0" smtClean="0">
                          <a:latin typeface="Wingdings"/>
                          <a:ea typeface="Wingdings"/>
                          <a:cs typeface="Wingdings"/>
                          <a:sym typeface="Wingdings"/>
                        </a:rPr>
                        <a:t></a:t>
                      </a:r>
                      <a:r>
                        <a:rPr lang="en-US" sz="1400" b="0" baseline="0" dirty="0" smtClean="0"/>
                        <a:t>s)</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 name="Cloud Callout 12"/>
          <p:cNvSpPr/>
          <p:nvPr/>
        </p:nvSpPr>
        <p:spPr>
          <a:xfrm>
            <a:off x="1" y="1431993"/>
            <a:ext cx="2280989" cy="2003873"/>
          </a:xfrm>
          <a:prstGeom prst="cloudCallout">
            <a:avLst>
              <a:gd name="adj1" fmla="val 62051"/>
              <a:gd name="adj2" fmla="val 10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[A] is doubled, the rate do not change, so the reaction is zero order with respect to A</a:t>
            </a:r>
            <a:endParaRPr lang="en-US" sz="1400" dirty="0">
              <a:solidFill>
                <a:schemeClr val="bg1">
                  <a:lumMod val="85000"/>
                </a:schemeClr>
              </a:solidFill>
            </a:endParaRPr>
          </a:p>
        </p:txBody>
      </p:sp>
      <p:sp>
        <p:nvSpPr>
          <p:cNvPr id="14" name="Cloud Callout 13"/>
          <p:cNvSpPr/>
          <p:nvPr/>
        </p:nvSpPr>
        <p:spPr>
          <a:xfrm>
            <a:off x="6379425" y="1693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[B] is doubled, the rate doubles, so the reaction is first order with respect to B</a:t>
            </a:r>
            <a:endParaRPr lang="en-US" sz="1400" dirty="0">
              <a:solidFill>
                <a:schemeClr val="bg1">
                  <a:lumMod val="85000"/>
                </a:schemeClr>
              </a:solidFill>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6473083" y="4413778"/>
            <a:ext cx="2187333" cy="1664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and second order integrated rate laws can be found on the Kinetics section of the AP Equations Sheet</a:t>
            </a:r>
            <a:endParaRPr lang="en-US" sz="1400" dirty="0"/>
          </a:p>
        </p:txBody>
      </p:sp>
      <p:pic>
        <p:nvPicPr>
          <p:cNvPr id="2" name="Picture 1"/>
          <p:cNvPicPr>
            <a:picLocks noChangeAspect="1"/>
          </p:cNvPicPr>
          <p:nvPr/>
        </p:nvPicPr>
        <p:blipFill>
          <a:blip r:embed="rId5"/>
          <a:stretch>
            <a:fillRect/>
          </a:stretch>
        </p:blipFill>
        <p:spPr>
          <a:xfrm>
            <a:off x="18035" y="122785"/>
            <a:ext cx="4920546" cy="673521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 name="Picture 2"/>
          <p:cNvPicPr>
            <a:picLocks noChangeAspect="1"/>
          </p:cNvPicPr>
          <p:nvPr/>
        </p:nvPicPr>
        <p:blipFill>
          <a:blip r:embed="rId6"/>
          <a:stretch>
            <a:fillRect/>
          </a:stretch>
        </p:blipFill>
        <p:spPr>
          <a:xfrm>
            <a:off x="242353" y="733801"/>
            <a:ext cx="7691062" cy="882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7"/>
          <a:stretch>
            <a:fillRect/>
          </a:stretch>
        </p:blipFill>
        <p:spPr>
          <a:xfrm>
            <a:off x="628718" y="1015950"/>
            <a:ext cx="7200900" cy="5410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877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551" y="1059361"/>
            <a:ext cx="2347156" cy="3398682"/>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Half-life (First Order)</a:t>
            </a:r>
            <a:endParaRPr lang="en-US" dirty="0"/>
          </a:p>
        </p:txBody>
      </p:sp>
      <p:sp>
        <p:nvSpPr>
          <p:cNvPr id="8" name="Content Placeholder 7"/>
          <p:cNvSpPr>
            <a:spLocks noGrp="1"/>
          </p:cNvSpPr>
          <p:nvPr>
            <p:ph sz="half" idx="1"/>
          </p:nvPr>
        </p:nvSpPr>
        <p:spPr>
          <a:xfrm>
            <a:off x="2646161" y="801384"/>
            <a:ext cx="5451420" cy="3035038"/>
          </a:xfrm>
        </p:spPr>
        <p:txBody>
          <a:bodyPr/>
          <a:lstStyle/>
          <a:p>
            <a:r>
              <a:rPr lang="en-US" dirty="0" smtClean="0"/>
              <a:t>Time needed for the concentration of reactant to reach half its initial value</a:t>
            </a:r>
          </a:p>
          <a:p>
            <a:pPr lvl="1"/>
            <a:r>
              <a:rPr lang="en-US" dirty="0" smtClean="0"/>
              <a:t>Time to reach half concentration is dependent on k, not initial concentration</a:t>
            </a:r>
          </a:p>
          <a:p>
            <a:pPr lvl="1"/>
            <a:r>
              <a:rPr lang="en-US" dirty="0" smtClean="0"/>
              <a:t>Half life remains constant in a first order reaction</a:t>
            </a:r>
          </a:p>
          <a:p>
            <a:r>
              <a:rPr lang="en-US" b="1" dirty="0" smtClean="0"/>
              <a:t>Example</a:t>
            </a:r>
            <a:r>
              <a:rPr lang="en-US" b="1" dirty="0"/>
              <a:t>:</a:t>
            </a:r>
            <a:r>
              <a:rPr lang="en-US" b="1" dirty="0" smtClean="0"/>
              <a:t> </a:t>
            </a:r>
            <a:r>
              <a:rPr lang="en-US" dirty="0" smtClean="0"/>
              <a:t>when t</a:t>
            </a:r>
            <a:r>
              <a:rPr lang="en-US" baseline="-25000" dirty="0" smtClean="0"/>
              <a:t>1/2</a:t>
            </a:r>
            <a:r>
              <a:rPr lang="en-US" dirty="0" smtClean="0"/>
              <a:t>= 30 sec, the concentration is halved each 30 seconds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4571" y="6183631"/>
            <a:ext cx="9144000" cy="830997"/>
          </a:xfrm>
          <a:prstGeom prst="rect">
            <a:avLst/>
          </a:prstGeom>
          <a:noFill/>
        </p:spPr>
        <p:txBody>
          <a:bodyPr wrap="square" rtlCol="0">
            <a:spAutoFit/>
          </a:bodyPr>
          <a:lstStyle/>
          <a:p>
            <a:r>
              <a:rPr lang="en-US" sz="1500" dirty="0" smtClean="0"/>
              <a:t>LO 4.3: </a:t>
            </a:r>
            <a:r>
              <a:rPr lang="en-US" sz="1500" dirty="0"/>
              <a:t>The student is able to connect the half-life of a reaction to the rate constant of a first-order reaction and justify the use of this relation in terms of the reaction being a first-order reaction. </a:t>
            </a:r>
          </a:p>
          <a:p>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Rectangle 2"/>
          <p:cNvSpPr/>
          <p:nvPr/>
        </p:nvSpPr>
        <p:spPr>
          <a:xfrm>
            <a:off x="7070385" y="3599008"/>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117649" y="38597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574849" y="46799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438515" y="445804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38404" y="3599096"/>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54565" y="4308613"/>
            <a:ext cx="115246" cy="119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374415"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9334" y="464295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89114"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085387" y="46778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533699" y="4368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64165" y="5108032"/>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912041" y="4716929"/>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42943" y="5130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059997" y="4294645"/>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54565" y="505220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49391" y="36973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784531" y="3593350"/>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48250" y="460466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28030" y="3819384"/>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972615" y="4330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281859" y="5092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293481" y="501391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17518" y="37958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38404" y="5415916"/>
            <a:ext cx="6823839" cy="584776"/>
          </a:xfrm>
          <a:prstGeom prst="rect">
            <a:avLst/>
          </a:prstGeom>
          <a:noFill/>
        </p:spPr>
        <p:txBody>
          <a:bodyPr wrap="square" rtlCol="0">
            <a:spAutoFit/>
          </a:bodyPr>
          <a:lstStyle/>
          <a:p>
            <a:r>
              <a:rPr lang="en-US" sz="1600" dirty="0" smtClean="0"/>
              <a:t>Initial Conditions               After 30 seconds	</a:t>
            </a:r>
            <a:r>
              <a:rPr lang="en-US" sz="1600" dirty="0"/>
              <a:t> </a:t>
            </a:r>
            <a:r>
              <a:rPr lang="en-US" sz="1600" dirty="0" smtClean="0"/>
              <a:t>          After 60 seconds</a:t>
            </a:r>
          </a:p>
          <a:p>
            <a:r>
              <a:rPr lang="en-US" sz="1600" i="1" dirty="0"/>
              <a:t> </a:t>
            </a:r>
            <a:r>
              <a:rPr lang="en-US" sz="1600" i="1" dirty="0" smtClean="0"/>
              <a:t>(12 molecules)		     (6 molecules)	</a:t>
            </a:r>
            <a:r>
              <a:rPr lang="en-US" sz="1600" i="1" dirty="0"/>
              <a:t> </a:t>
            </a:r>
            <a:r>
              <a:rPr lang="en-US" sz="1600" i="1" dirty="0" smtClean="0"/>
              <a:t>             (3 molecules)</a:t>
            </a:r>
            <a:r>
              <a:rPr lang="en-US" sz="1600" dirty="0" smtClean="0"/>
              <a:t>	</a:t>
            </a:r>
            <a:endParaRPr lang="en-US" sz="1600" dirty="0"/>
          </a:p>
        </p:txBody>
      </p:sp>
      <p:sp>
        <p:nvSpPr>
          <p:cNvPr id="9" name="Rounded Rectangular Callout 8"/>
          <p:cNvSpPr/>
          <p:nvPr/>
        </p:nvSpPr>
        <p:spPr>
          <a:xfrm>
            <a:off x="394551" y="4738456"/>
            <a:ext cx="1911100" cy="1425634"/>
          </a:xfrm>
          <a:prstGeom prst="wedgeRoundRectCallout">
            <a:avLst>
              <a:gd name="adj1" fmla="val 21102"/>
              <a:gd name="adj2" fmla="val -352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order half life equation is derived from the first order integrated rate law</a:t>
            </a:r>
            <a:endParaRPr lang="en-US" sz="1400" dirty="0"/>
          </a:p>
        </p:txBody>
      </p:sp>
      <p:sp>
        <p:nvSpPr>
          <p:cNvPr id="19" name="Curved Left Arrow 18"/>
          <p:cNvSpPr/>
          <p:nvPr/>
        </p:nvSpPr>
        <p:spPr>
          <a:xfrm rot="10965271">
            <a:off x="17509" y="1042246"/>
            <a:ext cx="592923" cy="4961783"/>
          </a:xfrm>
          <a:prstGeom prst="curvedLeftArrow">
            <a:avLst>
              <a:gd name="adj1" fmla="val 35098"/>
              <a:gd name="adj2" fmla="val 109021"/>
              <a:gd name="adj3" fmla="val 495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097342" y="3818833"/>
            <a:ext cx="1035693" cy="60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9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667"/>
            <a:ext cx="7556313" cy="549697"/>
          </a:xfrm>
        </p:spPr>
        <p:txBody>
          <a:bodyPr/>
          <a:lstStyle/>
          <a:p>
            <a:r>
              <a:rPr lang="en-US" sz="2800" dirty="0" smtClean="0"/>
              <a:t>Collision Theory and Reaction Mechanisms</a:t>
            </a:r>
            <a:endParaRPr lang="en-US" sz="2800" dirty="0"/>
          </a:p>
        </p:txBody>
      </p:sp>
      <p:sp>
        <p:nvSpPr>
          <p:cNvPr id="5" name="Content Placeholder 4"/>
          <p:cNvSpPr>
            <a:spLocks noGrp="1"/>
          </p:cNvSpPr>
          <p:nvPr>
            <p:ph sz="half" idx="1"/>
          </p:nvPr>
        </p:nvSpPr>
        <p:spPr>
          <a:xfrm>
            <a:off x="149420" y="519104"/>
            <a:ext cx="8753321" cy="5337595"/>
          </a:xfrm>
        </p:spPr>
        <p:txBody>
          <a:bodyPr>
            <a:normAutofit/>
          </a:bodyPr>
          <a:lstStyle/>
          <a:p>
            <a:r>
              <a:rPr lang="en-US" dirty="0" smtClean="0"/>
              <a:t>In a successful collision</a:t>
            </a:r>
          </a:p>
          <a:p>
            <a:pPr lvl="1"/>
            <a:r>
              <a:rPr lang="en-US" dirty="0" smtClean="0"/>
              <a:t>Molecules have enough energy to overcome </a:t>
            </a:r>
            <a:r>
              <a:rPr lang="en-US" i="1" dirty="0" smtClean="0"/>
              <a:t>E</a:t>
            </a:r>
            <a:r>
              <a:rPr lang="en-US" i="1" baseline="-25000" dirty="0" smtClean="0"/>
              <a:t>a.</a:t>
            </a:r>
            <a:endParaRPr lang="en-US" baseline="-25000" dirty="0" smtClean="0"/>
          </a:p>
          <a:p>
            <a:pPr lvl="1"/>
            <a:r>
              <a:rPr lang="en-US" dirty="0" smtClean="0"/>
              <a:t>Molecules collide with proper orientation to break the bonds.</a:t>
            </a:r>
          </a:p>
          <a:p>
            <a:r>
              <a:rPr lang="en-US" dirty="0" smtClean="0"/>
              <a:t>In a Mechanism</a:t>
            </a:r>
          </a:p>
          <a:p>
            <a:pPr lvl="1"/>
            <a:r>
              <a:rPr lang="en-US" dirty="0" smtClean="0"/>
              <a:t>The rate law of any elementary reaction can be written from its stoichiometry.</a:t>
            </a:r>
          </a:p>
          <a:p>
            <a:pPr lvl="1"/>
            <a:r>
              <a:rPr lang="en-US" dirty="0" smtClean="0"/>
              <a:t>The rate law of the slow step is the rate law of the overall reaction.</a:t>
            </a:r>
          </a:p>
          <a:p>
            <a:r>
              <a:rPr lang="en-US" dirty="0" smtClean="0"/>
              <a:t>The larger the rate constant, the larger the percentage of molecules having successful collisions.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11585"/>
            <a:ext cx="9144000" cy="892552"/>
          </a:xfrm>
          <a:prstGeom prst="rect">
            <a:avLst/>
          </a:prstGeom>
          <a:noFill/>
        </p:spPr>
        <p:txBody>
          <a:bodyPr wrap="square" rtlCol="0">
            <a:spAutoFit/>
          </a:bodyPr>
          <a:lstStyle/>
          <a:p>
            <a:r>
              <a:rPr lang="en-US" sz="1600" dirty="0" smtClean="0"/>
              <a:t>LO: 4.4: Connect </a:t>
            </a:r>
            <a:r>
              <a:rPr lang="en-US" sz="1600" dirty="0"/>
              <a:t>the rate law for an elementary reaction to the </a:t>
            </a:r>
            <a:r>
              <a:rPr lang="en-US" sz="1600" dirty="0" smtClean="0"/>
              <a:t>frequency/success </a:t>
            </a:r>
            <a:r>
              <a:rPr lang="en-US" sz="1600" dirty="0"/>
              <a:t>of molecular collisions, including connecting the frequency and success to the order and rate </a:t>
            </a:r>
            <a:r>
              <a:rPr lang="en-US" sz="1600" dirty="0" smtClean="0"/>
              <a:t>constant</a:t>
            </a:r>
            <a:r>
              <a:rPr lang="en-US" sz="1600" dirty="0"/>
              <a:t>.</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p:cNvPicPr>
            <a:picLocks noChangeAspect="1"/>
          </p:cNvPicPr>
          <p:nvPr/>
        </p:nvPicPr>
        <p:blipFill>
          <a:blip r:embed="rId5"/>
          <a:stretch>
            <a:fillRect/>
          </a:stretch>
        </p:blipFill>
        <p:spPr>
          <a:xfrm>
            <a:off x="1753732" y="4171457"/>
            <a:ext cx="6207972" cy="2145966"/>
          </a:xfrm>
          <a:prstGeom prst="rect">
            <a:avLst/>
          </a:prstGeom>
          <a:ln>
            <a:solidFill>
              <a:schemeClr val="accent1"/>
            </a:solidFill>
          </a:ln>
        </p:spPr>
      </p:pic>
      <p:sp>
        <p:nvSpPr>
          <p:cNvPr id="10" name="Rounded Rectangle 9"/>
          <p:cNvSpPr/>
          <p:nvPr/>
        </p:nvSpPr>
        <p:spPr>
          <a:xfrm>
            <a:off x="1170433" y="5860824"/>
            <a:ext cx="7520648" cy="82604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here after you identify the rate determining step AND have written the rate law</a:t>
            </a:r>
            <a:endParaRPr lang="en-US" dirty="0"/>
          </a:p>
        </p:txBody>
      </p:sp>
    </p:spTree>
    <p:extLst>
      <p:ext uri="{BB962C8B-B14F-4D97-AF65-F5344CB8AC3E}">
        <p14:creationId xmlns:p14="http://schemas.microsoft.com/office/powerpoint/2010/main" val="38464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Successful and Unsuccessful Molecular Collisions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1995" y="5929469"/>
            <a:ext cx="9144000" cy="1200329"/>
          </a:xfrm>
          <a:prstGeom prst="rect">
            <a:avLst/>
          </a:prstGeom>
          <a:noFill/>
        </p:spPr>
        <p:txBody>
          <a:bodyPr wrap="square" rtlCol="0">
            <a:spAutoFit/>
          </a:bodyPr>
          <a:lstStyle/>
          <a:p>
            <a:r>
              <a:rPr lang="en-US" dirty="0" smtClean="0"/>
              <a:t>LO 4.5: </a:t>
            </a:r>
            <a:r>
              <a:rPr lang="en-US" dirty="0"/>
              <a:t>The student is able to explain the difference between collisions that convert reactants to products and those that do not in terms of energy distributions and molecular orientation.</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026" name="Picture 2" descr="http://ibchem.com/IB/ibfiles/states/sta_img/MB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47" y="1896608"/>
            <a:ext cx="4762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54629" y="2090057"/>
            <a:ext cx="533400" cy="369332"/>
          </a:xfrm>
          <a:prstGeom prst="rect">
            <a:avLst/>
          </a:prstGeom>
          <a:solidFill>
            <a:schemeClr val="bg1"/>
          </a:solidFill>
        </p:spPr>
        <p:txBody>
          <a:bodyPr wrap="square" rtlCol="0">
            <a:spAutoFit/>
          </a:bodyPr>
          <a:lstStyle/>
          <a:p>
            <a:r>
              <a:rPr lang="en-US" dirty="0" smtClean="0"/>
              <a:t>A</a:t>
            </a:r>
            <a:endParaRPr lang="en-US" dirty="0"/>
          </a:p>
        </p:txBody>
      </p:sp>
      <p:sp>
        <p:nvSpPr>
          <p:cNvPr id="13" name="TextBox 12"/>
          <p:cNvSpPr txBox="1"/>
          <p:nvPr/>
        </p:nvSpPr>
        <p:spPr>
          <a:xfrm>
            <a:off x="1921329" y="2865227"/>
            <a:ext cx="533400" cy="369332"/>
          </a:xfrm>
          <a:prstGeom prst="rect">
            <a:avLst/>
          </a:prstGeom>
          <a:solidFill>
            <a:schemeClr val="bg1"/>
          </a:solidFill>
        </p:spPr>
        <p:txBody>
          <a:bodyPr wrap="square" rtlCol="0">
            <a:spAutoFit/>
          </a:bodyPr>
          <a:lstStyle/>
          <a:p>
            <a:r>
              <a:rPr lang="en-US" dirty="0"/>
              <a:t>B</a:t>
            </a:r>
          </a:p>
        </p:txBody>
      </p:sp>
      <p:sp>
        <p:nvSpPr>
          <p:cNvPr id="14" name="TextBox 13"/>
          <p:cNvSpPr txBox="1"/>
          <p:nvPr/>
        </p:nvSpPr>
        <p:spPr>
          <a:xfrm>
            <a:off x="2340429" y="3202293"/>
            <a:ext cx="533400" cy="369332"/>
          </a:xfrm>
          <a:prstGeom prst="rect">
            <a:avLst/>
          </a:prstGeom>
          <a:solidFill>
            <a:schemeClr val="bg1"/>
          </a:solidFill>
        </p:spPr>
        <p:txBody>
          <a:bodyPr wrap="square" rtlCol="0">
            <a:spAutoFit/>
          </a:bodyPr>
          <a:lstStyle/>
          <a:p>
            <a:r>
              <a:rPr lang="en-US" dirty="0"/>
              <a:t>C</a:t>
            </a:r>
          </a:p>
        </p:txBody>
      </p:sp>
      <p:sp>
        <p:nvSpPr>
          <p:cNvPr id="15" name="TextBox 14"/>
          <p:cNvSpPr txBox="1"/>
          <p:nvPr/>
        </p:nvSpPr>
        <p:spPr>
          <a:xfrm>
            <a:off x="2982685" y="3524819"/>
            <a:ext cx="729343" cy="369332"/>
          </a:xfrm>
          <a:prstGeom prst="rect">
            <a:avLst/>
          </a:prstGeom>
          <a:solidFill>
            <a:schemeClr val="bg1"/>
          </a:solidFill>
        </p:spPr>
        <p:txBody>
          <a:bodyPr wrap="square" rtlCol="0">
            <a:spAutoFit/>
          </a:bodyPr>
          <a:lstStyle/>
          <a:p>
            <a:r>
              <a:rPr lang="en-US" dirty="0" smtClean="0"/>
              <a:t>D</a:t>
            </a:r>
            <a:endParaRPr lang="en-US" dirty="0"/>
          </a:p>
        </p:txBody>
      </p:sp>
      <p:sp>
        <p:nvSpPr>
          <p:cNvPr id="4" name="TextBox 3"/>
          <p:cNvSpPr txBox="1"/>
          <p:nvPr/>
        </p:nvSpPr>
        <p:spPr>
          <a:xfrm>
            <a:off x="163286" y="5135109"/>
            <a:ext cx="8708571" cy="646331"/>
          </a:xfrm>
          <a:prstGeom prst="rect">
            <a:avLst/>
          </a:prstGeom>
          <a:noFill/>
        </p:spPr>
        <p:txBody>
          <a:bodyPr wrap="square" rtlCol="0">
            <a:spAutoFit/>
          </a:bodyPr>
          <a:lstStyle/>
          <a:p>
            <a:r>
              <a:rPr lang="en-US" dirty="0" smtClean="0"/>
              <a:t>Question: Which curve indicates the particles most likely to produce collisions that result in a chemical change? Justify your selection.</a:t>
            </a:r>
            <a:endParaRPr lang="en-US" dirty="0"/>
          </a:p>
        </p:txBody>
      </p:sp>
      <p:sp>
        <p:nvSpPr>
          <p:cNvPr id="5" name="TextBox 4"/>
          <p:cNvSpPr txBox="1"/>
          <p:nvPr/>
        </p:nvSpPr>
        <p:spPr>
          <a:xfrm>
            <a:off x="5421086" y="2411481"/>
            <a:ext cx="3189514" cy="2031325"/>
          </a:xfrm>
          <a:prstGeom prst="rect">
            <a:avLst/>
          </a:prstGeom>
          <a:noFill/>
        </p:spPr>
        <p:txBody>
          <a:bodyPr wrap="square" rtlCol="0">
            <a:spAutoFit/>
          </a:bodyPr>
          <a:lstStyle/>
          <a:p>
            <a:r>
              <a:rPr lang="en-US" dirty="0" smtClean="0">
                <a:solidFill>
                  <a:srgbClr val="FF0000"/>
                </a:solidFill>
              </a:rPr>
              <a:t>Curve D because a larger number of its particles have higher kinetic energies, and so are more likely to overcome the activation energy barrier when they collide.</a:t>
            </a:r>
            <a:endParaRPr lang="en-US" dirty="0">
              <a:solidFill>
                <a:srgbClr val="FF0000"/>
              </a:solidFill>
            </a:endParaRPr>
          </a:p>
        </p:txBody>
      </p:sp>
      <p:sp>
        <p:nvSpPr>
          <p:cNvPr id="16" name="Rounded Rectangle 15"/>
          <p:cNvSpPr/>
          <p:nvPr/>
        </p:nvSpPr>
        <p:spPr>
          <a:xfrm>
            <a:off x="5241270" y="2451826"/>
            <a:ext cx="3656071" cy="1990979"/>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here after you have chosen the correct curve and justified your answer.</a:t>
            </a:r>
            <a:endParaRPr lang="en-US" dirty="0"/>
          </a:p>
        </p:txBody>
      </p:sp>
      <p:sp>
        <p:nvSpPr>
          <p:cNvPr id="17" name="TextBox 16"/>
          <p:cNvSpPr txBox="1"/>
          <p:nvPr/>
        </p:nvSpPr>
        <p:spPr>
          <a:xfrm>
            <a:off x="239710" y="1308220"/>
            <a:ext cx="5725662" cy="646331"/>
          </a:xfrm>
          <a:prstGeom prst="rect">
            <a:avLst/>
          </a:prstGeom>
          <a:noFill/>
        </p:spPr>
        <p:txBody>
          <a:bodyPr wrap="square" rtlCol="0">
            <a:spAutoFit/>
          </a:bodyPr>
          <a:lstStyle/>
          <a:p>
            <a:r>
              <a:rPr lang="en-US" dirty="0" smtClean="0"/>
              <a:t>Assume that all of these curves show the distribution of molecular speeds for the same substance.</a:t>
            </a:r>
            <a:endParaRPr lang="en-US" dirty="0"/>
          </a:p>
        </p:txBody>
      </p:sp>
    </p:spTree>
    <p:extLst>
      <p:ext uri="{BB962C8B-B14F-4D97-AF65-F5344CB8AC3E}">
        <p14:creationId xmlns:p14="http://schemas.microsoft.com/office/powerpoint/2010/main" val="30275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 presetClass="exit" presetSubtype="32" fill="hold" grpId="0" nodeType="withEffect">
                                  <p:stCondLst>
                                    <p:cond delay="0"/>
                                  </p:stCondLst>
                                  <p:childTnLst>
                                    <p:animEffect transition="out" filter="circle(out)">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Temperature and Reaction Rate</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1995" y="5688209"/>
            <a:ext cx="9144000" cy="1200329"/>
          </a:xfrm>
          <a:prstGeom prst="rect">
            <a:avLst/>
          </a:prstGeom>
          <a:noFill/>
        </p:spPr>
        <p:txBody>
          <a:bodyPr wrap="square" rtlCol="0">
            <a:spAutoFit/>
          </a:bodyPr>
          <a:lstStyle/>
          <a:p>
            <a:r>
              <a:rPr lang="en-US" dirty="0" smtClean="0"/>
              <a:t>LO 4.6: </a:t>
            </a:r>
            <a:r>
              <a:rPr lang="en-US" dirty="0"/>
              <a:t>The student is able to use representations of the energy profile for an elementary reaction (from the reactants, through the transition state, to the products) to make qualitative predictions regarding the relative temperature dependence of the reaction rate.</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4" name="TextBox 3"/>
          <p:cNvSpPr txBox="1"/>
          <p:nvPr/>
        </p:nvSpPr>
        <p:spPr>
          <a:xfrm>
            <a:off x="163286" y="3277788"/>
            <a:ext cx="3722913" cy="1754326"/>
          </a:xfrm>
          <a:prstGeom prst="rect">
            <a:avLst/>
          </a:prstGeom>
          <a:noFill/>
        </p:spPr>
        <p:txBody>
          <a:bodyPr wrap="square" rtlCol="0">
            <a:spAutoFit/>
          </a:bodyPr>
          <a:lstStyle/>
          <a:p>
            <a:r>
              <a:rPr lang="en-US" dirty="0" smtClean="0"/>
              <a:t>In order for both Reaction A and Reaction B to proceed in the forward direction at the same rate, which reaction would need to be at the higher temperature? Justify your choice.</a:t>
            </a:r>
            <a:endParaRPr lang="en-US" dirty="0"/>
          </a:p>
        </p:txBody>
      </p:sp>
      <p:sp>
        <p:nvSpPr>
          <p:cNvPr id="5" name="TextBox 4"/>
          <p:cNvSpPr txBox="1"/>
          <p:nvPr/>
        </p:nvSpPr>
        <p:spPr>
          <a:xfrm>
            <a:off x="4593995" y="3277788"/>
            <a:ext cx="4343176" cy="2308324"/>
          </a:xfrm>
          <a:prstGeom prst="rect">
            <a:avLst/>
          </a:prstGeom>
          <a:noFill/>
        </p:spPr>
        <p:txBody>
          <a:bodyPr wrap="square" rtlCol="0">
            <a:spAutoFit/>
          </a:bodyPr>
          <a:lstStyle/>
          <a:p>
            <a:r>
              <a:rPr lang="en-US" sz="1600" dirty="0" smtClean="0">
                <a:solidFill>
                  <a:srgbClr val="FF0000"/>
                </a:solidFill>
              </a:rPr>
              <a:t>The greater the activation energy, the slower the reaction. Since Reaction A has a greater activation energy, it should be slower than Reaction B at the same temperature. To bring its rate up to that of Reaction B would require increasing its temperature. Important note: It does not matter at all, in answering this question, that Reaction A is endothermic and Reaction B is exothermic.</a:t>
            </a:r>
            <a:endParaRPr lang="en-US" sz="1600" dirty="0">
              <a:solidFill>
                <a:srgbClr val="FF0000"/>
              </a:solidFill>
            </a:endParaRPr>
          </a:p>
        </p:txBody>
      </p:sp>
      <p:pic>
        <p:nvPicPr>
          <p:cNvPr id="6" name="Picture 5"/>
          <p:cNvPicPr>
            <a:picLocks noChangeAspect="1"/>
          </p:cNvPicPr>
          <p:nvPr/>
        </p:nvPicPr>
        <p:blipFill>
          <a:blip r:embed="rId5"/>
          <a:stretch>
            <a:fillRect/>
          </a:stretch>
        </p:blipFill>
        <p:spPr>
          <a:xfrm>
            <a:off x="1457230" y="961971"/>
            <a:ext cx="5638800" cy="2050473"/>
          </a:xfrm>
          <a:prstGeom prst="rect">
            <a:avLst/>
          </a:prstGeom>
        </p:spPr>
      </p:pic>
      <p:sp>
        <p:nvSpPr>
          <p:cNvPr id="8" name="TextBox 7"/>
          <p:cNvSpPr txBox="1"/>
          <p:nvPr/>
        </p:nvSpPr>
        <p:spPr>
          <a:xfrm>
            <a:off x="2362200" y="2806359"/>
            <a:ext cx="1321196" cy="369332"/>
          </a:xfrm>
          <a:prstGeom prst="rect">
            <a:avLst/>
          </a:prstGeom>
          <a:noFill/>
        </p:spPr>
        <p:txBody>
          <a:bodyPr wrap="none" rtlCol="0">
            <a:spAutoFit/>
          </a:bodyPr>
          <a:lstStyle/>
          <a:p>
            <a:r>
              <a:rPr lang="en-US" dirty="0" smtClean="0"/>
              <a:t>Reaction A</a:t>
            </a:r>
            <a:endParaRPr lang="en-US" dirty="0"/>
          </a:p>
        </p:txBody>
      </p:sp>
      <p:sp>
        <p:nvSpPr>
          <p:cNvPr id="17" name="TextBox 16"/>
          <p:cNvSpPr txBox="1"/>
          <p:nvPr/>
        </p:nvSpPr>
        <p:spPr>
          <a:xfrm>
            <a:off x="5148943" y="2806359"/>
            <a:ext cx="1293944" cy="369332"/>
          </a:xfrm>
          <a:prstGeom prst="rect">
            <a:avLst/>
          </a:prstGeom>
          <a:noFill/>
        </p:spPr>
        <p:txBody>
          <a:bodyPr wrap="none" rtlCol="0">
            <a:spAutoFit/>
          </a:bodyPr>
          <a:lstStyle/>
          <a:p>
            <a:r>
              <a:rPr lang="en-US" dirty="0" smtClean="0"/>
              <a:t>Reaction B</a:t>
            </a:r>
            <a:endParaRPr lang="en-US" dirty="0"/>
          </a:p>
        </p:txBody>
      </p:sp>
      <p:sp>
        <p:nvSpPr>
          <p:cNvPr id="13" name="Rounded Rectangle 12"/>
          <p:cNvSpPr/>
          <p:nvPr/>
        </p:nvSpPr>
        <p:spPr>
          <a:xfrm>
            <a:off x="4501467" y="3149416"/>
            <a:ext cx="4435704" cy="24366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here to see answer and justification.</a:t>
            </a:r>
            <a:endParaRPr lang="en-US" dirty="0"/>
          </a:p>
        </p:txBody>
      </p:sp>
    </p:spTree>
    <p:extLst>
      <p:ext uri="{BB962C8B-B14F-4D97-AF65-F5344CB8AC3E}">
        <p14:creationId xmlns:p14="http://schemas.microsoft.com/office/powerpoint/2010/main" val="28507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 presetClass="exit" presetSubtype="32" fill="hold" grpId="0" nodeType="withEffect">
                                  <p:stCondLst>
                                    <p:cond delay="0"/>
                                  </p:stCondLst>
                                  <p:childTnLst>
                                    <p:animEffect transition="out" filter="circle(out)">
                                      <p:cBhvr>
                                        <p:cTn id="12" dur="2000"/>
                                        <p:tgtEl>
                                          <p:spTgt spid="13"/>
                                        </p:tgtEl>
                                      </p:cBhvr>
                                    </p:animEffect>
                                    <p:set>
                                      <p:cBhvr>
                                        <p:cTn id="1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06" y="128007"/>
            <a:ext cx="7556313" cy="1116106"/>
          </a:xfrm>
        </p:spPr>
        <p:txBody>
          <a:bodyPr/>
          <a:lstStyle/>
          <a:p>
            <a:r>
              <a:rPr lang="en-US" dirty="0" smtClean="0"/>
              <a:t>Reaction Mechanisms</a:t>
            </a:r>
            <a:endParaRPr lang="en-US" dirty="0"/>
          </a:p>
        </p:txBody>
      </p:sp>
      <p:sp>
        <p:nvSpPr>
          <p:cNvPr id="7" name="Rectangle 6"/>
          <p:cNvSpPr/>
          <p:nvPr/>
        </p:nvSpPr>
        <p:spPr>
          <a:xfrm>
            <a:off x="73892" y="4722812"/>
            <a:ext cx="8941801"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600" dirty="0">
                <a:solidFill>
                  <a:schemeClr val="bg1"/>
                </a:solidFill>
              </a:rPr>
              <a:t>Answer:  Both are consistent.  In both mechanisms, the molecularity of the slow, rate determining step is consistent with the rate law.  Furthermore, the sum of the elementary steps for both mechanisms gives the overall balanced equation for the reaction. </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Intermediates in mechanism 1:  X, XY</a:t>
            </a:r>
            <a:r>
              <a:rPr lang="en-US" sz="1000" dirty="0" smtClean="0">
                <a:solidFill>
                  <a:schemeClr val="bg1"/>
                </a:solidFill>
              </a:rPr>
              <a:t>2</a:t>
            </a:r>
            <a:r>
              <a:rPr lang="en-US" sz="1600" dirty="0" smtClean="0">
                <a:solidFill>
                  <a:schemeClr val="bg1"/>
                </a:solidFill>
              </a:rPr>
              <a:t>.   </a:t>
            </a:r>
            <a:r>
              <a:rPr lang="en-US" sz="1600" dirty="0">
                <a:solidFill>
                  <a:schemeClr val="bg1"/>
                </a:solidFill>
              </a:rPr>
              <a:t>Intermediates in mechanism </a:t>
            </a:r>
            <a:r>
              <a:rPr lang="en-US" sz="1600" dirty="0" smtClean="0">
                <a:solidFill>
                  <a:schemeClr val="bg1"/>
                </a:solidFill>
              </a:rPr>
              <a:t>2:  X, XY, Y, X</a:t>
            </a:r>
            <a:r>
              <a:rPr lang="en-US" sz="1000" dirty="0" smtClean="0">
                <a:solidFill>
                  <a:schemeClr val="bg1"/>
                </a:solidFill>
              </a:rPr>
              <a:t>2</a:t>
            </a:r>
            <a:r>
              <a:rPr lang="en-US" sz="1600" dirty="0" smtClean="0">
                <a:solidFill>
                  <a:schemeClr val="bg1"/>
                </a:solidFill>
              </a:rPr>
              <a:t>Y</a:t>
            </a:r>
            <a:endParaRPr lang="en-US" sz="1600" dirty="0">
              <a:solidFill>
                <a:schemeClr val="bg1"/>
              </a:solidFill>
            </a:endParaRPr>
          </a:p>
        </p:txBody>
      </p:sp>
      <p:sp>
        <p:nvSpPr>
          <p:cNvPr id="8" name="TextBox 7"/>
          <p:cNvSpPr txBox="1"/>
          <p:nvPr/>
        </p:nvSpPr>
        <p:spPr>
          <a:xfrm>
            <a:off x="0" y="6096059"/>
            <a:ext cx="9144000" cy="1107996"/>
          </a:xfrm>
          <a:prstGeom prst="rect">
            <a:avLst/>
          </a:prstGeom>
          <a:noFill/>
        </p:spPr>
        <p:txBody>
          <a:bodyPr wrap="square" rtlCol="0">
            <a:spAutoFit/>
          </a:bodyPr>
          <a:lstStyle/>
          <a:p>
            <a:r>
              <a:rPr lang="en-US" sz="1600" dirty="0" smtClean="0"/>
              <a:t>LO</a:t>
            </a:r>
            <a:r>
              <a:rPr lang="en-US" sz="1600" b="1" dirty="0" smtClean="0"/>
              <a:t> </a:t>
            </a:r>
            <a:r>
              <a:rPr lang="en-US" sz="1600" dirty="0" smtClean="0"/>
              <a:t>4.7: Evaluate </a:t>
            </a:r>
            <a:r>
              <a:rPr lang="en-US" sz="1600" dirty="0"/>
              <a:t>alternative explanations, as expressed by reaction mechanisms, to determine which are consistent with data regarding the overall rate of a reaction, and data that can be used to infer the presence of a reaction intermediate</a:t>
            </a:r>
            <a:r>
              <a:rPr lang="en-US" sz="1600" dirty="0" smtClean="0"/>
              <a:t>.</a:t>
            </a:r>
          </a:p>
          <a:p>
            <a:r>
              <a:rPr lang="en-US" dirty="0" smtClean="0"/>
              <a:t> 																	</a:t>
            </a:r>
            <a:endParaRPr lang="en-US" dirty="0"/>
          </a:p>
        </p:txBody>
      </p:sp>
      <p:sp>
        <p:nvSpPr>
          <p:cNvPr id="10" name="Rectangle 9"/>
          <p:cNvSpPr/>
          <p:nvPr/>
        </p:nvSpPr>
        <p:spPr>
          <a:xfrm>
            <a:off x="73892" y="890335"/>
            <a:ext cx="8201891" cy="4093428"/>
          </a:xfrm>
          <a:prstGeom prst="rect">
            <a:avLst/>
          </a:prstGeom>
        </p:spPr>
        <p:txBody>
          <a:bodyPr wrap="square">
            <a:spAutoFit/>
          </a:bodyPr>
          <a:lstStyle/>
          <a:p>
            <a:pPr lvl="0"/>
            <a:r>
              <a:rPr lang="en-US" dirty="0"/>
              <a:t>	</a:t>
            </a:r>
            <a:r>
              <a:rPr lang="en-US" sz="1600" b="1" dirty="0" smtClean="0"/>
              <a:t>X</a:t>
            </a:r>
            <a:r>
              <a:rPr lang="en-US" sz="1600" b="1" baseline="-25000" dirty="0" smtClean="0"/>
              <a:t>2</a:t>
            </a:r>
            <a:r>
              <a:rPr lang="en-US" sz="1600" b="1" dirty="0" smtClean="0"/>
              <a:t>  </a:t>
            </a:r>
            <a:r>
              <a:rPr lang="en-US" sz="1600" b="1" dirty="0"/>
              <a:t>+  Y</a:t>
            </a:r>
            <a:r>
              <a:rPr lang="en-US" sz="1600" b="1" baseline="-25000" dirty="0"/>
              <a:t>2</a:t>
            </a:r>
            <a:r>
              <a:rPr lang="en-US" sz="1600" b="1" dirty="0"/>
              <a:t>  </a:t>
            </a:r>
            <a:r>
              <a:rPr lang="en-US" sz="1600" b="1" dirty="0">
                <a:sym typeface="Symbol"/>
              </a:rPr>
              <a:t></a:t>
            </a:r>
            <a:r>
              <a:rPr lang="en-US" sz="1600" b="1" dirty="0"/>
              <a:t>  X</a:t>
            </a:r>
            <a:r>
              <a:rPr lang="en-US" sz="1600" b="1" baseline="-25000" dirty="0"/>
              <a:t>2</a:t>
            </a:r>
            <a:r>
              <a:rPr lang="en-US" sz="1600" b="1" dirty="0"/>
              <a:t>Y</a:t>
            </a:r>
            <a:r>
              <a:rPr lang="en-US" sz="1600" b="1" baseline="-25000" dirty="0"/>
              <a:t>2</a:t>
            </a:r>
            <a:r>
              <a:rPr lang="en-US" sz="1600" b="1" dirty="0"/>
              <a:t>		rate = k[X</a:t>
            </a:r>
            <a:r>
              <a:rPr lang="en-US" sz="1600" b="1" baseline="-25000" dirty="0"/>
              <a:t>2</a:t>
            </a:r>
            <a:r>
              <a:rPr lang="en-US" sz="1600" b="1" dirty="0"/>
              <a:t>]</a:t>
            </a:r>
            <a:endParaRPr lang="en-US" sz="1600" dirty="0"/>
          </a:p>
          <a:p>
            <a:r>
              <a:rPr lang="en-US" sz="1600" dirty="0"/>
              <a:t> </a:t>
            </a:r>
          </a:p>
          <a:p>
            <a:r>
              <a:rPr lang="en-US" sz="1600" dirty="0" smtClean="0"/>
              <a:t>A </a:t>
            </a:r>
            <a:r>
              <a:rPr lang="en-US" sz="1600" dirty="0"/>
              <a:t>reaction and its experimentally determined rate law are represented above.  A chemist </a:t>
            </a:r>
            <a:r>
              <a:rPr lang="en-US" sz="1600" dirty="0" smtClean="0"/>
              <a:t>proposes </a:t>
            </a:r>
            <a:r>
              <a:rPr lang="en-US" sz="1600" dirty="0"/>
              <a:t>two different possible mechanisms for the reaction, which are given below.</a:t>
            </a:r>
          </a:p>
          <a:p>
            <a:r>
              <a:rPr lang="en-US" sz="1600" dirty="0"/>
              <a:t> </a:t>
            </a:r>
          </a:p>
          <a:p>
            <a:r>
              <a:rPr lang="en-US" sz="1600" dirty="0"/>
              <a:t>			</a:t>
            </a:r>
            <a:r>
              <a:rPr lang="en-US" sz="1600" u="sng" dirty="0"/>
              <a:t>Mechanism 1</a:t>
            </a:r>
            <a:r>
              <a:rPr lang="en-US" sz="1600" dirty="0"/>
              <a:t>					</a:t>
            </a:r>
            <a:r>
              <a:rPr lang="en-US" sz="1600" u="sng" dirty="0"/>
              <a:t>Mechanism 2</a:t>
            </a:r>
            <a:endParaRPr lang="en-US" sz="1600" dirty="0"/>
          </a:p>
          <a:p>
            <a:r>
              <a:rPr lang="en-US" sz="1600" dirty="0"/>
              <a:t> </a:t>
            </a:r>
          </a:p>
          <a:p>
            <a:r>
              <a:rPr lang="en-US" sz="1600" dirty="0"/>
              <a:t>		   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		     </a:t>
            </a:r>
            <a:r>
              <a:rPr lang="en-US" sz="1600" dirty="0" smtClean="0"/>
              <a:t>       </a:t>
            </a:r>
            <a:r>
              <a:rPr lang="en-US" sz="1600" dirty="0"/>
              <a:t>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a:t>
            </a:r>
          </a:p>
          <a:p>
            <a:r>
              <a:rPr lang="en-US" sz="1600" dirty="0"/>
              <a:t>	</a:t>
            </a:r>
            <a:r>
              <a:rPr lang="en-US" sz="1600" dirty="0" smtClean="0"/>
              <a:t>  X  </a:t>
            </a:r>
            <a:r>
              <a:rPr lang="en-US" sz="1600" dirty="0"/>
              <a:t>+  Y</a:t>
            </a:r>
            <a:r>
              <a:rPr lang="en-US" sz="1600" baseline="-25000" dirty="0"/>
              <a:t>2</a:t>
            </a:r>
            <a:r>
              <a:rPr lang="en-US" sz="1600" dirty="0"/>
              <a:t>  </a:t>
            </a:r>
            <a:r>
              <a:rPr lang="en-US" sz="1600" dirty="0">
                <a:sym typeface="Symbol"/>
              </a:rPr>
              <a:t></a:t>
            </a:r>
            <a:r>
              <a:rPr lang="en-US" sz="1600" dirty="0"/>
              <a:t>  XY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Y</a:t>
            </a:r>
            <a:r>
              <a:rPr lang="en-US" sz="1600" baseline="-25000" dirty="0"/>
              <a:t>2</a:t>
            </a:r>
            <a:r>
              <a:rPr lang="en-US" sz="1600" dirty="0"/>
              <a:t>  </a:t>
            </a:r>
            <a:r>
              <a:rPr lang="en-US" sz="1600" dirty="0">
                <a:sym typeface="Symbol"/>
              </a:rPr>
              <a:t></a:t>
            </a:r>
            <a:r>
              <a:rPr lang="en-US" sz="1600" dirty="0"/>
              <a:t>  XY  +  </a:t>
            </a:r>
            <a:r>
              <a:rPr lang="en-US" sz="1600" dirty="0" smtClean="0"/>
              <a:t>Y	</a:t>
            </a:r>
            <a:r>
              <a:rPr lang="en-US" sz="1600" dirty="0"/>
              <a:t>	(fast)</a:t>
            </a:r>
          </a:p>
          <a:p>
            <a:r>
              <a:rPr lang="en-US" sz="1600" dirty="0"/>
              <a:t>       </a:t>
            </a:r>
            <a:r>
              <a:rPr lang="en-US" sz="1600" dirty="0" smtClean="0"/>
              <a:t>X  </a:t>
            </a:r>
            <a:r>
              <a:rPr lang="en-US" sz="1600" dirty="0"/>
              <a:t>+  XY</a:t>
            </a:r>
            <a:r>
              <a:rPr lang="en-US" sz="1600" baseline="-25000" dirty="0"/>
              <a:t>2</a:t>
            </a:r>
            <a:r>
              <a:rPr lang="en-US" sz="1600" dirty="0"/>
              <a:t>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XY  </a:t>
            </a:r>
            <a:r>
              <a:rPr lang="en-US" sz="1600" dirty="0">
                <a:sym typeface="Symbol"/>
              </a:rPr>
              <a:t></a:t>
            </a:r>
            <a:r>
              <a:rPr lang="en-US" sz="1600" dirty="0"/>
              <a:t>  X</a:t>
            </a:r>
            <a:r>
              <a:rPr lang="en-US" sz="1600" baseline="-25000" dirty="0"/>
              <a:t>2</a:t>
            </a:r>
            <a:r>
              <a:rPr lang="en-US" sz="1600" dirty="0"/>
              <a:t>Y		</a:t>
            </a:r>
            <a:r>
              <a:rPr lang="en-US" sz="1600" dirty="0" smtClean="0"/>
              <a:t>	(</a:t>
            </a:r>
            <a:r>
              <a:rPr lang="en-US" sz="1600" dirty="0"/>
              <a:t>fast)</a:t>
            </a:r>
          </a:p>
          <a:p>
            <a:r>
              <a:rPr lang="en-US" sz="1600" dirty="0"/>
              <a:t>								 </a:t>
            </a:r>
            <a:r>
              <a:rPr lang="en-US" sz="1600" dirty="0" smtClean="0"/>
              <a:t>	 </a:t>
            </a:r>
            <a:r>
              <a:rPr lang="en-US" sz="1600" dirty="0"/>
              <a:t>X</a:t>
            </a:r>
            <a:r>
              <a:rPr lang="en-US" sz="1600" baseline="-25000" dirty="0"/>
              <a:t>2</a:t>
            </a:r>
            <a:r>
              <a:rPr lang="en-US" sz="1600" dirty="0"/>
              <a:t>Y  +  Y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a:t>
            </a:r>
          </a:p>
          <a:p>
            <a:r>
              <a:rPr lang="en-US" sz="1600" dirty="0"/>
              <a:t>	</a:t>
            </a:r>
            <a:endParaRPr lang="en-US" sz="1600" dirty="0" smtClean="0"/>
          </a:p>
          <a:p>
            <a:r>
              <a:rPr lang="en-US" sz="1600" dirty="0" smtClean="0"/>
              <a:t>Based </a:t>
            </a:r>
            <a:r>
              <a:rPr lang="en-US" sz="1600" dirty="0"/>
              <a:t>on the information above, which of the </a:t>
            </a:r>
            <a:r>
              <a:rPr lang="en-US" sz="1600" dirty="0" smtClean="0"/>
              <a:t>mechanisms is/are </a:t>
            </a:r>
            <a:r>
              <a:rPr lang="en-US" sz="1600" dirty="0"/>
              <a:t>consistent with the rate </a:t>
            </a:r>
            <a:r>
              <a:rPr lang="en-US" sz="1600" dirty="0" smtClean="0"/>
              <a:t>law?  List the intermediates in each mechanism:</a:t>
            </a:r>
            <a:endParaRPr lang="en-US" sz="1600" dirty="0"/>
          </a:p>
          <a:p>
            <a:pPr lvl="0"/>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invalidUrl="http://apchemistrynmsi.wikispaces.com/file/view/12 Kinetics.pdf/522333370/12 Kinetics.pdf"/>
              </a:rPr>
              <a:t>Source</a:t>
            </a:r>
            <a:endParaRPr lang="en-US" dirty="0"/>
          </a:p>
        </p:txBody>
      </p:sp>
      <p:sp>
        <p:nvSpPr>
          <p:cNvPr id="9" name="TextBox 8"/>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3002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1562</Words>
  <Application>Microsoft Office PowerPoint</Application>
  <PresentationFormat>On-screen Show (4:3)</PresentationFormat>
  <Paragraphs>202</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Advantage</vt:lpstr>
      <vt:lpstr>AP Chemistry Exam Review </vt:lpstr>
      <vt:lpstr>Big Idea #4</vt:lpstr>
      <vt:lpstr>Factors Affecting Reaction Rate</vt:lpstr>
      <vt:lpstr>Determining Rate Order</vt:lpstr>
      <vt:lpstr>Half-life (First Order)</vt:lpstr>
      <vt:lpstr>Collision Theory and Reaction Mechanisms</vt:lpstr>
      <vt:lpstr>Successful and Unsuccessful Molecular Collisions</vt:lpstr>
      <vt:lpstr>Temperature and Reaction Rate</vt:lpstr>
      <vt:lpstr>Reaction Mechanisms</vt:lpstr>
      <vt:lpstr>Reaction Mechanisms</vt:lpstr>
      <vt:lpstr>Draw and label axes for the energy profiles below.  Match the curves with the appropriate description.</vt:lpstr>
      <vt:lpstr>Catalysts</vt:lpstr>
      <vt:lpstr>Catalysts</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Theisen, John</cp:lastModifiedBy>
  <cp:revision>113</cp:revision>
  <dcterms:created xsi:type="dcterms:W3CDTF">2016-03-26T15:33:54Z</dcterms:created>
  <dcterms:modified xsi:type="dcterms:W3CDTF">2017-03-27T13:14:55Z</dcterms:modified>
</cp:coreProperties>
</file>