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423" r:id="rId2"/>
    <p:sldId id="456" r:id="rId3"/>
    <p:sldId id="457" r:id="rId4"/>
    <p:sldId id="458" r:id="rId5"/>
    <p:sldId id="459" r:id="rId6"/>
    <p:sldId id="460" r:id="rId7"/>
    <p:sldId id="461" r:id="rId8"/>
    <p:sldId id="462" r:id="rId9"/>
    <p:sldId id="463" r:id="rId10"/>
    <p:sldId id="464" r:id="rId11"/>
    <p:sldId id="465" r:id="rId12"/>
    <p:sldId id="466" r:id="rId13"/>
    <p:sldId id="467" r:id="rId14"/>
    <p:sldId id="504" r:id="rId15"/>
    <p:sldId id="505" r:id="rId16"/>
    <p:sldId id="506" r:id="rId17"/>
    <p:sldId id="507" r:id="rId18"/>
    <p:sldId id="508" r:id="rId19"/>
    <p:sldId id="509" r:id="rId20"/>
    <p:sldId id="510" r:id="rId21"/>
    <p:sldId id="477" r:id="rId22"/>
    <p:sldId id="478" r:id="rId23"/>
    <p:sldId id="479" r:id="rId24"/>
    <p:sldId id="480" r:id="rId25"/>
    <p:sldId id="481" r:id="rId26"/>
    <p:sldId id="482" r:id="rId27"/>
    <p:sldId id="561" r:id="rId28"/>
    <p:sldId id="56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78"/>
    <p:restoredTop sz="95701" autoAdjust="0"/>
  </p:normalViewPr>
  <p:slideViewPr>
    <p:cSldViewPr snapToGrid="0" snapToObjects="1">
      <p:cViewPr>
        <p:scale>
          <a:sx n="107" d="100"/>
          <a:sy n="107" d="100"/>
        </p:scale>
        <p:origin x="-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21</a:t>
            </a:fld>
            <a:endParaRPr lang="en-US"/>
          </a:p>
        </p:txBody>
      </p:sp>
    </p:spTree>
    <p:extLst>
      <p:ext uri="{BB962C8B-B14F-4D97-AF65-F5344CB8AC3E}">
        <p14:creationId xmlns:p14="http://schemas.microsoft.com/office/powerpoint/2010/main" val="415870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80DIk303Ns"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ciV_Wuh9V8"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www.mhhe.com/physsci/chemistry/essentialchemistry/flash/lechv17.sw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mhhe.com/physsci/chemistry/essentialchemistry/flash/lechv17.swf" TargetMode="External"/><Relationship Id="rId7" Type="http://schemas.openxmlformats.org/officeDocument/2006/relationships/image" Target="../media/image20.png"/><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youtube.com/watch?v=PciV_Wuh9V8" TargetMode="Externa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ciV_Wuh9V8" TargetMode="External"/><Relationship Id="rId2" Type="http://schemas.openxmlformats.org/officeDocument/2006/relationships/hyperlink" Target="http://www.mhhe.com/physsci/chemistry/essentialchemistry/flash/lechv17.swf" TargetMode="External"/><Relationship Id="rId1" Type="http://schemas.openxmlformats.org/officeDocument/2006/relationships/slideLayout" Target="../slideLayouts/slideLayout8.xml"/><Relationship Id="rId4" Type="http://schemas.openxmlformats.org/officeDocument/2006/relationships/hyperlink" Target="http://www.chemistry.mtu.edu/pages/courses/files/ch1120-sgreen/chap15_lec.pp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youtube.com/watch?v=rKqYE5sZi1s" TargetMode="External"/><Relationship Id="rId7" Type="http://schemas.openxmlformats.org/officeDocument/2006/relationships/image" Target="../media/image23.png"/><Relationship Id="rId2" Type="http://schemas.openxmlformats.org/officeDocument/2006/relationships/hyperlink" Target="http://www.wwnorton.com/college/chemistry/chemistry3/ch/17/chemtours.aspx" TargetMode="Externa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NULL"/><Relationship Id="rId10" Type="http://schemas.openxmlformats.org/officeDocument/2006/relationships/image" Target="../media/image26.png"/><Relationship Id="rId4" Type="http://schemas.openxmlformats.org/officeDocument/2006/relationships/image" Target="NUL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S67vS10O5Y" TargetMode="External"/><Relationship Id="rId2" Type="http://schemas.openxmlformats.org/officeDocument/2006/relationships/hyperlink" Target="http://phet.colorado.edu/en/simulation/acid-base-solutions" TargetMode="Externa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hyperlink" Target="https://www.youtube.com/watch?v=tvCyrBHJfBk" TargetMode="External"/><Relationship Id="rId7" Type="http://schemas.openxmlformats.org/officeDocument/2006/relationships/image" Target="../media/image32.gif"/><Relationship Id="rId12" Type="http://schemas.openxmlformats.org/officeDocument/2006/relationships/image" Target="../media/image37.png"/><Relationship Id="rId2" Type="http://schemas.openxmlformats.org/officeDocument/2006/relationships/hyperlink" Target="http://chemwiki.ucdavis.edu/Core/Analytical_Chemistry/Quantitative_Analysis/Titration/Titration_Fundamentals" TargetMode="External"/><Relationship Id="rId1" Type="http://schemas.openxmlformats.org/officeDocument/2006/relationships/slideLayout" Target="../slideLayouts/slideLayout6.xml"/><Relationship Id="rId6" Type="http://schemas.openxmlformats.org/officeDocument/2006/relationships/image" Target="../media/image31.gif"/><Relationship Id="rId11" Type="http://schemas.openxmlformats.org/officeDocument/2006/relationships/image" Target="../media/image36.png"/><Relationship Id="rId5" Type="http://schemas.openxmlformats.org/officeDocument/2006/relationships/image" Target="../media/image30.gif"/><Relationship Id="rId10" Type="http://schemas.openxmlformats.org/officeDocument/2006/relationships/image" Target="../media/image35.png"/><Relationship Id="rId4" Type="http://schemas.openxmlformats.org/officeDocument/2006/relationships/image" Target="../media/image29.gif"/><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chemwiki.ucdavis.edu/Core/Physical_Chemistry/Acids_and_Bases/Aqueous_Solutions/The_pH_Scale/Temperature_Dependent_of_the_pH_of_pure_Water" TargetMode="External"/><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youtube.com/watch?v=k6pWAoPxTk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wqKvlE0zX4" TargetMode="External"/><Relationship Id="rId2" Type="http://schemas.openxmlformats.org/officeDocument/2006/relationships/hyperlink" Target="http://chemwiki.ucdavis.edu/Core/Analytical_Chemistry/Quantitative_Analysis/Titration/Titration_Of_A_Weak_Acid_With_A_Strong_Bas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chemed.chem.purdue.edu/genchem/topicreview/bp/ch17/weaka.php" TargetMode="External"/><Relationship Id="rId1" Type="http://schemas.openxmlformats.org/officeDocument/2006/relationships/slideLayout" Target="../slideLayouts/slideLayout8.xml"/><Relationship Id="rId4" Type="http://schemas.openxmlformats.org/officeDocument/2006/relationships/hyperlink" Target="https://www.youtube.com/watch?v=MY7xKjdnx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TDvsXcodag" TargetMode="External"/><Relationship Id="rId2" Type="http://schemas.openxmlformats.org/officeDocument/2006/relationships/hyperlink" Target="http://science.widener.edu/svb/pset/acidbase.html" TargetMode="External"/><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hyperlink" Target="http://ph.lattelog.com/titrag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www.youtube.com/watch?v=rIvEvwViJG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nTDvsXcodag" TargetMode="External"/><Relationship Id="rId2" Type="http://schemas.openxmlformats.org/officeDocument/2006/relationships/hyperlink" Target="http://chemwiki.ucdavis.edu/Core/Physical_Chemistry/Equilibria/Acid-Base_Equilibria/2._Strong_and_Weak_Acid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R_0k8JIawY" TargetMode="External"/><Relationship Id="rId2" Type="http://schemas.openxmlformats.org/officeDocument/2006/relationships/hyperlink" Target="http://chemwiki.ucdavis.edu/Core/Physical_Chemistry/Acids_and_Bases/Buffers" TargetMode="Externa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y0sK4jXddI" TargetMode="External"/><Relationship Id="rId2" Type="http://schemas.openxmlformats.org/officeDocument/2006/relationships/hyperlink" Target="http://chemwiki.ucdavis.edu/Core/Physical_Chemistry/Equilibria/Solubilty/Solubility_Product_Constant,_Ksp"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chemwiki.ucdavis.edu/Core/Physical_Chemistry/Equilibria/Solubilty/Relating_Solubility_to_Ksp" TargetMode="External"/><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hyperlink" Target="https://www.youtube.com/watch?v=Y1CAdntcai4&amp;nohtml5=Fal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KcXrXvOJxcU" TargetMode="External"/><Relationship Id="rId2" Type="http://schemas.openxmlformats.org/officeDocument/2006/relationships/hyperlink" Target="http://chemwiki.ucdavis.edu/Textbook_Maps/General_Chemistry_Textbook_Maps/Map:_General_Chemistry_(Petrucci_et_al.)/18:_Solubility_and_Complex-Ion_Equilibria/18.7:_Solubility_and_pH" TargetMode="Externa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hyperlink" Target="http://chemwiki.ucdavis.edu/Textbook_Maps/General_Chemistry_Textbook_Maps/Map:_General_Chemistry_(Petrucci_et_al.)/18:_Solubility_and_Complex-Ion_Equilibria/18.7:_Solubility_and_pH#mjx-eqn-17.1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S6AwXxrGhY" TargetMode="External"/><Relationship Id="rId7" Type="http://schemas.openxmlformats.org/officeDocument/2006/relationships/image" Target="../media/image51.png"/><Relationship Id="rId2" Type="http://schemas.openxmlformats.org/officeDocument/2006/relationships/hyperlink" Target="http://catalog.flatworldknowledge.com/bookhub/4309?e=averill_1.0-ch13_s01" TargetMode="Externa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hyperlink" Target="https://concord.org/stem-resources/solubility" TargetMode="Externa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chemwiki.ucdavis.edu/Textbook_Maps/General_Chemistry_Textbook_Maps/Map:_Chemistry_(OpenSTAX)/16:_Thermodynamics/16.4:_Free_Energy" TargetMode="External"/><Relationship Id="rId1" Type="http://schemas.openxmlformats.org/officeDocument/2006/relationships/slideLayout" Target="../slideLayouts/slideLayout8.xml"/><Relationship Id="rId6" Type="http://schemas.openxmlformats.org/officeDocument/2006/relationships/image" Target="../media/image54.jpeg"/><Relationship Id="rId5" Type="http://schemas.openxmlformats.org/officeDocument/2006/relationships/image" Target="../media/image53.gif"/><Relationship Id="rId4" Type="http://schemas.openxmlformats.org/officeDocument/2006/relationships/hyperlink" Target="https://www.youtube.com/watch?v=U5-3wnY04gU&amp;feature=youtu.b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bozemanscience.com/ap-chem-064-equilibrium/"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RPetSjUuUI" TargetMode="External"/><Relationship Id="rId7" Type="http://schemas.microsoft.com/office/2007/relationships/hdphoto" Target="../media/hdphoto2.wdp"/><Relationship Id="rId2" Type="http://schemas.openxmlformats.org/officeDocument/2006/relationships/hyperlink" Target="http://chemed.chem.purdue.edu/genchem/topicreview/bp/ch16/equilib.php"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vtWqPRIhWg"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chemistry.mtu.edu/pages/courses/files/ch1120-sgreen/chap15_lec.ppt" TargetMode="External"/><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hyperlink" Target="https://www.youtube.com/watch?v=pEuhbuV04u4&amp;nohtml5=Fal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siGDZd1RF8&amp;nohtml5=False" TargetMode="External"/><Relationship Id="rId2" Type="http://schemas.openxmlformats.org/officeDocument/2006/relationships/hyperlink" Target="mailto:http://www.chemistry.mtu.edu/pages/courses/files/ch1120-sgreen/chap15_lec.ppt" TargetMode="External"/><Relationship Id="rId1" Type="http://schemas.openxmlformats.org/officeDocument/2006/relationships/slideLayout" Target="../slideLayouts/slideLayout8.xml"/><Relationship Id="rId6" Type="http://schemas.openxmlformats.org/officeDocument/2006/relationships/hyperlink" Target="http://www.chem.purdue.edu/gchelp/howtosolveit/Equilibrium/Calculating_Equilibrium_Constants.htm#Kone"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mailto:http://www.chemistry.mtu.edu/pages/courses/files/ch1120-sgreen/chap15_lec.ppt" TargetMode="External"/><Relationship Id="rId7" Type="http://schemas.openxmlformats.org/officeDocument/2006/relationships/image" Target="../media/image13.png"/><Relationship Id="rId2" Type="http://schemas.openxmlformats.org/officeDocument/2006/relationships/hyperlink" Target="https://www.google.com/url?sa=i&amp;rct=j&amp;q=&amp;esrc=s&amp;source=images&amp;cd=&amp;ved=0ahUKEwjTtt-og4LMAhWJph4KHZqyA1AQjRwIBw&amp;url=http://philschatz.com/chemistry-book/contents/m51112.html&amp;psig=AFQjCNGlffYQaU8IHlsrZSN2D8Z6lnOM5w&amp;ust=1460307443839934" TargetMode="External"/><Relationship Id="rId1" Type="http://schemas.openxmlformats.org/officeDocument/2006/relationships/slideLayout" Target="../slideLayouts/slideLayout8.xml"/><Relationship Id="rId6" Type="http://schemas.openxmlformats.org/officeDocument/2006/relationships/hyperlink" Target="http://www.chem.purdue.edu/gchelp/howtosolveit/Equilibrium/Calculating_Equilibrium_Constants.htm#Ktwo" TargetMode="External"/><Relationship Id="rId5" Type="http://schemas.openxmlformats.org/officeDocument/2006/relationships/image" Target="../media/image12.png"/><Relationship Id="rId4" Type="http://schemas.openxmlformats.org/officeDocument/2006/relationships/hyperlink" Target="https://www.youtube.com/watch?v=QsiGDZd1RF8&amp;nohtml5=Fal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TO7UYeBSPk&amp;nohtml5=False"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Magnitude of </a:t>
            </a:r>
            <a:r>
              <a:rPr lang="en-US" i="1" dirty="0" smtClean="0"/>
              <a:t>K</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8039"/>
            <a:ext cx="9144000" cy="923330"/>
          </a:xfrm>
          <a:prstGeom prst="rect">
            <a:avLst/>
          </a:prstGeom>
          <a:noFill/>
        </p:spPr>
        <p:txBody>
          <a:bodyPr wrap="square" rtlCol="0">
            <a:spAutoFit/>
          </a:bodyPr>
          <a:lstStyle/>
          <a:p>
            <a:r>
              <a:rPr lang="en-US" dirty="0" smtClean="0"/>
              <a:t>LO </a:t>
            </a:r>
            <a:r>
              <a:rPr lang="en-US" dirty="0"/>
              <a:t>6.7: The student is able, for a reversible reaction that has a large or small K, </a:t>
            </a:r>
            <a:r>
              <a:rPr lang="en-US" dirty="0" smtClean="0"/>
              <a:t>to determine </a:t>
            </a:r>
            <a:r>
              <a:rPr lang="en-US" dirty="0"/>
              <a:t>which chemical species will have very large versus very small concentrations at equilibrium. </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4" name="Content Placeholder 3"/>
          <p:cNvSpPr>
            <a:spLocks noGrp="1"/>
          </p:cNvSpPr>
          <p:nvPr>
            <p:ph sz="half" idx="14"/>
          </p:nvPr>
        </p:nvSpPr>
        <p:spPr>
          <a:xfrm>
            <a:off x="485630" y="1008744"/>
            <a:ext cx="7569157" cy="1965960"/>
          </a:xfrm>
        </p:spPr>
        <p:txBody>
          <a:bodyPr/>
          <a:lstStyle/>
          <a:p>
            <a:r>
              <a:rPr lang="en-US" dirty="0" smtClean="0"/>
              <a:t>For many reactions involving aqueous solutions, </a:t>
            </a:r>
            <a:r>
              <a:rPr lang="en-US" i="1" dirty="0" smtClean="0"/>
              <a:t>K</a:t>
            </a:r>
            <a:r>
              <a:rPr lang="en-US" dirty="0" smtClean="0"/>
              <a:t> is either very large (favoring the forward reaction) or very small (favoring the reverse reaction)</a:t>
            </a:r>
          </a:p>
          <a:p>
            <a:r>
              <a:rPr lang="en-US" dirty="0" smtClean="0"/>
              <a:t>The size of </a:t>
            </a:r>
            <a:r>
              <a:rPr lang="en-US" i="1" dirty="0" smtClean="0"/>
              <a:t>K</a:t>
            </a:r>
            <a:r>
              <a:rPr lang="en-US" dirty="0" smtClean="0"/>
              <a:t> can be used to describe the relationship between the numbers of reactant and product particles present at equilibrium.</a:t>
            </a:r>
            <a:endParaRPr lang="en-US" dirty="0"/>
          </a:p>
        </p:txBody>
      </p:sp>
      <p:pic>
        <p:nvPicPr>
          <p:cNvPr id="13" name="Content Placeholder 1"/>
          <p:cNvPicPr>
            <a:picLocks noGrp="1" noChangeAspect="1"/>
          </p:cNvPicPr>
          <p:nvPr>
            <p:ph sz="half" idx="1"/>
          </p:nvPr>
        </p:nvPicPr>
        <p:blipFill>
          <a:blip r:embed="rId4"/>
          <a:srcRect t="15326" b="15326"/>
          <a:stretch>
            <a:fillRect/>
          </a:stretch>
        </p:blipFill>
        <p:spPr>
          <a:xfrm>
            <a:off x="485630" y="3285522"/>
            <a:ext cx="8191500" cy="2439988"/>
          </a:xfr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9" y="894124"/>
            <a:ext cx="9001496" cy="5136980"/>
          </a:xfrm>
          <a:prstGeom prst="rect">
            <a:avLst/>
          </a:prstGeom>
          <a:ln w="76200">
            <a:solidFill>
              <a:schemeClr val="accent1"/>
            </a:solidFill>
          </a:ln>
        </p:spPr>
      </p:pic>
      <p:sp>
        <p:nvSpPr>
          <p:cNvPr id="9" name="Frame 8"/>
          <p:cNvSpPr/>
          <p:nvPr/>
        </p:nvSpPr>
        <p:spPr>
          <a:xfrm>
            <a:off x="4915765" y="2449961"/>
            <a:ext cx="2767570" cy="28589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56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9344"/>
            <a:ext cx="7556313" cy="1116106"/>
          </a:xfrm>
        </p:spPr>
        <p:txBody>
          <a:bodyPr/>
          <a:lstStyle/>
          <a:p>
            <a:r>
              <a:rPr lang="en-US" dirty="0" smtClean="0"/>
              <a:t>Le </a:t>
            </a:r>
            <a:r>
              <a:rPr lang="en-US" dirty="0" err="1" smtClean="0"/>
              <a:t>Chatelier’s</a:t>
            </a:r>
            <a:r>
              <a:rPr lang="en-US" dirty="0" smtClean="0"/>
              <a:t> Principle</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31579"/>
            <a:ext cx="9144000" cy="584776"/>
          </a:xfrm>
          <a:prstGeom prst="rect">
            <a:avLst/>
          </a:prstGeom>
          <a:noFill/>
        </p:spPr>
        <p:txBody>
          <a:bodyPr wrap="square" rtlCol="0">
            <a:spAutoFit/>
          </a:bodyPr>
          <a:lstStyle/>
          <a:p>
            <a:r>
              <a:rPr lang="en-US" sz="1600" dirty="0"/>
              <a:t>LO 6.8: The student is able to use </a:t>
            </a:r>
            <a:r>
              <a:rPr lang="en-US" sz="1600" dirty="0" err="1"/>
              <a:t>LeChatelier’s</a:t>
            </a:r>
            <a:r>
              <a:rPr lang="en-US" sz="1600" dirty="0"/>
              <a:t> principle to predict the direction of the shift resulting from various possible stresses on a system at chemical equilibrium.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12"/>
          <p:cNvSpPr>
            <a:spLocks noGrp="1"/>
          </p:cNvSpPr>
          <p:nvPr>
            <p:ph sz="half" idx="1"/>
          </p:nvPr>
        </p:nvSpPr>
        <p:spPr>
          <a:xfrm>
            <a:off x="498518" y="616449"/>
            <a:ext cx="6948610" cy="5053541"/>
          </a:xfrm>
        </p:spPr>
        <p:txBody>
          <a:bodyPr/>
          <a:lstStyle/>
          <a:p>
            <a:r>
              <a:rPr lang="en-US" dirty="0" smtClean="0"/>
              <a:t>This principle is used to describe changes that occur in a system that has achieved equilibrium.</a:t>
            </a:r>
            <a:r>
              <a:rPr lang="en-US" dirty="0"/>
              <a:t> </a:t>
            </a:r>
            <a:r>
              <a:rPr lang="en-US" dirty="0" smtClean="0"/>
              <a:t> There are three factors that can cause shifts in a system at equilibrium: concentration, pressure, and temperature.</a:t>
            </a:r>
          </a:p>
          <a:p>
            <a:endParaRPr lang="en-US" dirty="0" smtClean="0"/>
          </a:p>
        </p:txBody>
      </p:sp>
      <p:sp>
        <p:nvSpPr>
          <p:cNvPr id="10" name="TextBox 9"/>
          <p:cNvSpPr txBox="1"/>
          <p:nvPr/>
        </p:nvSpPr>
        <p:spPr>
          <a:xfrm>
            <a:off x="6808067" y="-32652"/>
            <a:ext cx="1371106" cy="369332"/>
          </a:xfrm>
          <a:prstGeom prst="rect">
            <a:avLst/>
          </a:prstGeom>
          <a:noFill/>
        </p:spPr>
        <p:txBody>
          <a:bodyPr wrap="square" rtlCol="0">
            <a:spAutoFit/>
          </a:bodyPr>
          <a:lstStyle/>
          <a:p>
            <a:r>
              <a:rPr lang="en-US" dirty="0" smtClean="0">
                <a:hlinkClick r:id="rId4"/>
              </a:rPr>
              <a:t>Animation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499939"/>
              </p:ext>
            </p:extLst>
          </p:nvPr>
        </p:nvGraphicFramePr>
        <p:xfrm>
          <a:off x="376638" y="1845736"/>
          <a:ext cx="7678149" cy="4445000"/>
        </p:xfrm>
        <a:graphic>
          <a:graphicData uri="http://schemas.openxmlformats.org/drawingml/2006/table">
            <a:tbl>
              <a:tblPr firstRow="1" bandRow="1">
                <a:tableStyleId>{5C22544A-7EE6-4342-B048-85BDC9FD1C3A}</a:tableStyleId>
              </a:tblPr>
              <a:tblGrid>
                <a:gridCol w="3280971"/>
                <a:gridCol w="4397178"/>
              </a:tblGrid>
              <a:tr h="370840">
                <a:tc>
                  <a:txBody>
                    <a:bodyPr/>
                    <a:lstStyle/>
                    <a:p>
                      <a:pPr algn="ctr"/>
                      <a:r>
                        <a:rPr lang="en-US" sz="1400" u="sng" dirty="0" smtClean="0"/>
                        <a:t>Change</a:t>
                      </a:r>
                      <a:endParaRPr lang="en-US" sz="1400" u="sng" dirty="0"/>
                    </a:p>
                  </a:txBody>
                  <a:tcPr/>
                </a:tc>
                <a:tc>
                  <a:txBody>
                    <a:bodyPr/>
                    <a:lstStyle/>
                    <a:p>
                      <a:pPr algn="ctr"/>
                      <a:r>
                        <a:rPr lang="en-US" sz="1400" u="sng" dirty="0" smtClean="0"/>
                        <a:t>Direction</a:t>
                      </a:r>
                      <a:r>
                        <a:rPr lang="en-US" sz="1400" u="sng" baseline="0" dirty="0" smtClean="0"/>
                        <a:t> System Shifts to Reestablish Equilibrium</a:t>
                      </a:r>
                      <a:endParaRPr lang="en-US" sz="1400" u="sng" dirty="0"/>
                    </a:p>
                  </a:txBody>
                  <a:tcPr/>
                </a:tc>
              </a:tr>
              <a:tr h="370840">
                <a:tc>
                  <a:txBody>
                    <a:bodyPr/>
                    <a:lstStyle/>
                    <a:p>
                      <a:pPr algn="ctr"/>
                      <a:r>
                        <a:rPr lang="en-US" sz="1400" dirty="0" smtClean="0"/>
                        <a:t>Adding a reactant</a:t>
                      </a:r>
                      <a:endParaRPr lang="en-US" sz="1400" dirty="0"/>
                    </a:p>
                  </a:txBody>
                  <a:tcPr/>
                </a:tc>
                <a:tc>
                  <a:txBody>
                    <a:bodyPr/>
                    <a:lstStyle/>
                    <a:p>
                      <a:pPr algn="ctr"/>
                      <a:r>
                        <a:rPr lang="en-US" sz="1400" dirty="0" smtClean="0"/>
                        <a:t>Shifts towards products</a:t>
                      </a:r>
                      <a:endParaRPr lang="en-US" sz="1400" dirty="0"/>
                    </a:p>
                  </a:txBody>
                  <a:tcPr/>
                </a:tc>
              </a:tr>
              <a:tr h="370840">
                <a:tc>
                  <a:txBody>
                    <a:bodyPr/>
                    <a:lstStyle/>
                    <a:p>
                      <a:pPr algn="ctr"/>
                      <a:r>
                        <a:rPr lang="en-US" sz="1400" dirty="0" smtClean="0"/>
                        <a:t>Adding a product</a:t>
                      </a:r>
                      <a:endParaRPr lang="en-US" sz="1400" dirty="0"/>
                    </a:p>
                  </a:txBody>
                  <a:tcPr/>
                </a:tc>
                <a:tc>
                  <a:txBody>
                    <a:bodyPr/>
                    <a:lstStyle/>
                    <a:p>
                      <a:pPr algn="ctr"/>
                      <a:r>
                        <a:rPr lang="en-US" sz="1400" dirty="0" smtClean="0"/>
                        <a:t>Shifts towards reactants</a:t>
                      </a:r>
                      <a:endParaRPr lang="en-US" sz="1400" dirty="0"/>
                    </a:p>
                  </a:txBody>
                  <a:tcPr/>
                </a:tc>
              </a:tr>
              <a:tr h="370840">
                <a:tc>
                  <a:txBody>
                    <a:bodyPr/>
                    <a:lstStyle/>
                    <a:p>
                      <a:pPr algn="ctr"/>
                      <a:r>
                        <a:rPr lang="en-US" sz="1400" dirty="0" smtClean="0"/>
                        <a:t>Removing a reactant</a:t>
                      </a:r>
                      <a:endParaRPr lang="en-US" sz="1400" dirty="0"/>
                    </a:p>
                  </a:txBody>
                  <a:tcPr/>
                </a:tc>
                <a:tc>
                  <a:txBody>
                    <a:bodyPr/>
                    <a:lstStyle/>
                    <a:p>
                      <a:pPr algn="ctr"/>
                      <a:r>
                        <a:rPr lang="en-US" sz="1400" dirty="0" smtClean="0"/>
                        <a:t>Shifts towards reactants</a:t>
                      </a:r>
                      <a:endParaRPr lang="en-US" sz="1400" dirty="0"/>
                    </a:p>
                  </a:txBody>
                  <a:tcPr/>
                </a:tc>
              </a:tr>
              <a:tr h="370840">
                <a:tc>
                  <a:txBody>
                    <a:bodyPr/>
                    <a:lstStyle/>
                    <a:p>
                      <a:pPr algn="ctr"/>
                      <a:r>
                        <a:rPr lang="en-US" sz="1400" dirty="0" smtClean="0"/>
                        <a:t>Removing a product</a:t>
                      </a:r>
                      <a:endParaRPr lang="en-US" sz="1400" dirty="0"/>
                    </a:p>
                  </a:txBody>
                  <a:tcPr/>
                </a:tc>
                <a:tc>
                  <a:txBody>
                    <a:bodyPr/>
                    <a:lstStyle/>
                    <a:p>
                      <a:pPr algn="ctr"/>
                      <a:r>
                        <a:rPr lang="en-US" sz="1400" dirty="0" smtClean="0"/>
                        <a:t>Shifts towards products</a:t>
                      </a:r>
                      <a:endParaRPr lang="en-US" sz="1400" dirty="0"/>
                    </a:p>
                  </a:txBody>
                  <a:tcPr/>
                </a:tc>
              </a:tr>
              <a:tr h="370840">
                <a:tc>
                  <a:txBody>
                    <a:bodyPr/>
                    <a:lstStyle/>
                    <a:p>
                      <a:pPr algn="ctr"/>
                      <a:r>
                        <a:rPr lang="en-US" sz="1400" dirty="0" smtClean="0"/>
                        <a:t>Increasing pressure </a:t>
                      </a:r>
                      <a:br>
                        <a:rPr lang="en-US" sz="1400" dirty="0" smtClean="0"/>
                      </a:br>
                      <a:r>
                        <a:rPr lang="en-US" sz="1400" dirty="0" smtClean="0"/>
                        <a:t>(decreasing volume)</a:t>
                      </a:r>
                      <a:endParaRPr lang="en-US" sz="1400" dirty="0"/>
                    </a:p>
                  </a:txBody>
                  <a:tcPr/>
                </a:tc>
                <a:tc>
                  <a:txBody>
                    <a:bodyPr/>
                    <a:lstStyle/>
                    <a:p>
                      <a:pPr algn="ctr"/>
                      <a:r>
                        <a:rPr lang="en-US" sz="1400" dirty="0" smtClean="0"/>
                        <a:t>Shifts toward less gas molecules</a:t>
                      </a:r>
                      <a:endParaRPr lang="en-US" sz="1400" dirty="0"/>
                    </a:p>
                  </a:txBody>
                  <a:tcPr/>
                </a:tc>
              </a:tr>
              <a:tr h="370840">
                <a:tc>
                  <a:txBody>
                    <a:bodyPr/>
                    <a:lstStyle/>
                    <a:p>
                      <a:pPr algn="ctr"/>
                      <a:r>
                        <a:rPr lang="en-US" sz="1400" dirty="0" smtClean="0"/>
                        <a:t>Decreasing pressure </a:t>
                      </a:r>
                      <a:br>
                        <a:rPr lang="en-US" sz="1400" dirty="0" smtClean="0"/>
                      </a:br>
                      <a:r>
                        <a:rPr lang="en-US" sz="1400" dirty="0" smtClean="0"/>
                        <a:t>(increasing</a:t>
                      </a:r>
                      <a:r>
                        <a:rPr lang="en-US" sz="1400" baseline="0" dirty="0" smtClean="0"/>
                        <a:t> volume)</a:t>
                      </a:r>
                      <a:endParaRPr lang="en-US" sz="1400" dirty="0"/>
                    </a:p>
                  </a:txBody>
                  <a:tcPr/>
                </a:tc>
                <a:tc>
                  <a:txBody>
                    <a:bodyPr/>
                    <a:lstStyle/>
                    <a:p>
                      <a:pPr algn="ctr"/>
                      <a:r>
                        <a:rPr lang="en-US" sz="1400" dirty="0" smtClean="0"/>
                        <a:t>Shifts towards more gas molecules</a:t>
                      </a:r>
                      <a:endParaRPr lang="en-US" sz="1400" dirty="0"/>
                    </a:p>
                  </a:txBody>
                  <a:tcPr/>
                </a:tc>
              </a:tr>
              <a:tr h="370840">
                <a:tc>
                  <a:txBody>
                    <a:bodyPr/>
                    <a:lstStyle/>
                    <a:p>
                      <a:pPr algn="ctr"/>
                      <a:r>
                        <a:rPr lang="en-US" sz="1400" dirty="0" smtClean="0"/>
                        <a:t>Adding an inert gas</a:t>
                      </a:r>
                      <a:endParaRPr lang="en-US" sz="1400" dirty="0"/>
                    </a:p>
                  </a:txBody>
                  <a:tcPr/>
                </a:tc>
                <a:tc>
                  <a:txBody>
                    <a:bodyPr/>
                    <a:lstStyle/>
                    <a:p>
                      <a:pPr algn="ctr"/>
                      <a:r>
                        <a:rPr lang="en-US" sz="1400" dirty="0" smtClean="0"/>
                        <a:t>No effect</a:t>
                      </a:r>
                      <a:endParaRPr lang="en-US" sz="1400" dirty="0"/>
                    </a:p>
                  </a:txBody>
                  <a:tcPr/>
                </a:tc>
              </a:tr>
              <a:tr h="370840">
                <a:tc>
                  <a:txBody>
                    <a:bodyPr/>
                    <a:lstStyle/>
                    <a:p>
                      <a:pPr algn="ctr"/>
                      <a:r>
                        <a:rPr lang="en-US" sz="1400" dirty="0" smtClean="0"/>
                        <a:t>Increasing the temperature</a:t>
                      </a:r>
                      <a:endParaRPr lang="en-US" sz="1400" dirty="0"/>
                    </a:p>
                  </a:txBody>
                  <a:tcPr/>
                </a:tc>
                <a:tc>
                  <a:txBody>
                    <a:bodyPr/>
                    <a:lstStyle/>
                    <a:p>
                      <a:pPr algn="ctr"/>
                      <a:r>
                        <a:rPr lang="en-US" sz="1400" dirty="0" smtClean="0"/>
                        <a:t>Endothermic: shifts</a:t>
                      </a:r>
                      <a:r>
                        <a:rPr lang="en-US" sz="1400" baseline="0" dirty="0" smtClean="0"/>
                        <a:t> towards products</a:t>
                      </a:r>
                    </a:p>
                    <a:p>
                      <a:pPr algn="ctr"/>
                      <a:r>
                        <a:rPr lang="en-US" sz="1400" baseline="0" dirty="0" smtClean="0"/>
                        <a:t>Exothermic: shifts towards products</a:t>
                      </a:r>
                      <a:endParaRPr lang="en-US" sz="1400" dirty="0"/>
                    </a:p>
                  </a:txBody>
                  <a:tcPr/>
                </a:tc>
              </a:tr>
              <a:tr h="370840">
                <a:tc>
                  <a:txBody>
                    <a:bodyPr/>
                    <a:lstStyle/>
                    <a:p>
                      <a:pPr algn="ctr"/>
                      <a:r>
                        <a:rPr lang="en-US" sz="1400" dirty="0" smtClean="0"/>
                        <a:t>Decreasing the temperature</a:t>
                      </a:r>
                      <a:endParaRPr lang="en-US" sz="1400" dirty="0"/>
                    </a:p>
                  </a:txBody>
                  <a:tcPr/>
                </a:tc>
                <a:tc>
                  <a:txBody>
                    <a:bodyPr/>
                    <a:lstStyle/>
                    <a:p>
                      <a:pPr algn="ctr"/>
                      <a:r>
                        <a:rPr lang="en-US" sz="1400" dirty="0" smtClean="0"/>
                        <a:t>Endothermic: shifts</a:t>
                      </a:r>
                      <a:r>
                        <a:rPr lang="en-US" sz="1400" baseline="0" dirty="0" smtClean="0"/>
                        <a:t> towards reactants</a:t>
                      </a:r>
                    </a:p>
                    <a:p>
                      <a:pPr algn="ctr"/>
                      <a:r>
                        <a:rPr lang="en-US" sz="1400" baseline="0" dirty="0" smtClean="0"/>
                        <a:t>Exothermic: shifts towards products</a:t>
                      </a:r>
                      <a:endParaRPr lang="en-US" sz="1400" dirty="0"/>
                    </a:p>
                  </a:txBody>
                  <a:tcPr/>
                </a:tc>
              </a:tr>
            </a:tbl>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6027" y="227381"/>
            <a:ext cx="5088196" cy="6738422"/>
          </a:xfrm>
          <a:prstGeom prst="rect">
            <a:avLst/>
          </a:prstGeom>
          <a:ln w="76200">
            <a:solidFill>
              <a:schemeClr val="tx1"/>
            </a:solidFill>
          </a:ln>
        </p:spPr>
      </p:pic>
      <p:sp>
        <p:nvSpPr>
          <p:cNvPr id="12" name="Frame 11"/>
          <p:cNvSpPr/>
          <p:nvPr/>
        </p:nvSpPr>
        <p:spPr>
          <a:xfrm>
            <a:off x="2594104" y="1542108"/>
            <a:ext cx="1971923" cy="28589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2594104" y="3534779"/>
            <a:ext cx="3438561" cy="47908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2280957" y="6118471"/>
            <a:ext cx="3407324" cy="562378"/>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24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Experimentally Examining </a:t>
            </a:r>
            <a:br>
              <a:rPr lang="en-US" dirty="0" smtClean="0"/>
            </a:br>
            <a:r>
              <a:rPr lang="en-US" dirty="0" smtClean="0"/>
              <a:t>Le </a:t>
            </a:r>
            <a:r>
              <a:rPr lang="en-US" dirty="0" err="1" smtClean="0"/>
              <a:t>Chatelier’s</a:t>
            </a:r>
            <a:r>
              <a:rPr lang="en-US" dirty="0" smtClean="0"/>
              <a:t> Principle</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82263"/>
            <a:ext cx="9144000" cy="646331"/>
          </a:xfrm>
          <a:prstGeom prst="rect">
            <a:avLst/>
          </a:prstGeom>
          <a:noFill/>
        </p:spPr>
        <p:txBody>
          <a:bodyPr wrap="square" rtlCol="0">
            <a:spAutoFit/>
          </a:bodyPr>
          <a:lstStyle/>
          <a:p>
            <a:r>
              <a:rPr lang="en-US" dirty="0" smtClean="0"/>
              <a:t>LO </a:t>
            </a:r>
            <a:r>
              <a:rPr lang="en-US" dirty="0"/>
              <a:t>6.9: The student is able to use </a:t>
            </a:r>
            <a:r>
              <a:rPr lang="en-US" dirty="0" err="1"/>
              <a:t>LeChatelier’s</a:t>
            </a:r>
            <a:r>
              <a:rPr lang="en-US" dirty="0"/>
              <a:t> principle to design a set of conditions </a:t>
            </a:r>
            <a:r>
              <a:rPr lang="en-US" dirty="0" smtClean="0"/>
              <a:t>that will </a:t>
            </a:r>
            <a:r>
              <a:rPr lang="en-US" dirty="0"/>
              <a:t>optimize a desired outcome, such as product yield. </a:t>
            </a:r>
          </a:p>
        </p:txBody>
      </p:sp>
      <p:sp>
        <p:nvSpPr>
          <p:cNvPr id="3" name="Content Placeholder 2"/>
          <p:cNvSpPr>
            <a:spLocks noGrp="1"/>
          </p:cNvSpPr>
          <p:nvPr>
            <p:ph sz="half" idx="1"/>
          </p:nvPr>
        </p:nvSpPr>
        <p:spPr>
          <a:xfrm>
            <a:off x="485630" y="1558941"/>
            <a:ext cx="7569157" cy="1965960"/>
          </a:xfrm>
        </p:spPr>
        <p:txBody>
          <a:bodyPr/>
          <a:lstStyle/>
          <a:p>
            <a:r>
              <a:rPr lang="en-US" dirty="0" smtClean="0"/>
              <a:t>Systems at equilibrium can be examined using Le </a:t>
            </a:r>
            <a:r>
              <a:rPr lang="en-US" dirty="0" err="1" smtClean="0"/>
              <a:t>Chatelier’s</a:t>
            </a:r>
            <a:r>
              <a:rPr lang="en-US" dirty="0" smtClean="0"/>
              <a:t> Principle by measuring its properties, including pH, temperature, solution color (absorbance)</a:t>
            </a:r>
            <a:endParaRPr lang="en-US" dirty="0"/>
          </a:p>
        </p:txBody>
      </p:sp>
      <p:sp>
        <p:nvSpPr>
          <p:cNvPr id="13" name="TextBox 12"/>
          <p:cNvSpPr txBox="1"/>
          <p:nvPr/>
        </p:nvSpPr>
        <p:spPr>
          <a:xfrm>
            <a:off x="6808067" y="-32652"/>
            <a:ext cx="1371106" cy="369332"/>
          </a:xfrm>
          <a:prstGeom prst="rect">
            <a:avLst/>
          </a:prstGeom>
          <a:noFill/>
        </p:spPr>
        <p:txBody>
          <a:bodyPr wrap="square" rtlCol="0">
            <a:spAutoFit/>
          </a:bodyPr>
          <a:lstStyle/>
          <a:p>
            <a:r>
              <a:rPr lang="en-US" dirty="0" smtClean="0">
                <a:hlinkClick r:id="rId3"/>
              </a:rPr>
              <a:t>Animation</a:t>
            </a:r>
            <a:endParaRPr lang="en-US" dirty="0"/>
          </a:p>
        </p:txBody>
      </p:sp>
      <p:sp>
        <p:nvSpPr>
          <p:cNvPr id="14" name="TextBox 13"/>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5" name="Picture 4"/>
          <p:cNvPicPr>
            <a:picLocks noChangeAspect="1"/>
          </p:cNvPicPr>
          <p:nvPr/>
        </p:nvPicPr>
        <p:blipFill rotWithShape="1">
          <a:blip r:embed="rId5"/>
          <a:srcRect t="19045" b="2871"/>
          <a:stretch/>
        </p:blipFill>
        <p:spPr>
          <a:xfrm>
            <a:off x="4155099" y="2988436"/>
            <a:ext cx="4946755" cy="2896935"/>
          </a:xfrm>
          <a:prstGeom prst="rect">
            <a:avLst/>
          </a:prstGeom>
          <a:ln>
            <a:solidFill>
              <a:schemeClr val="accent1"/>
            </a:solidFill>
          </a:ln>
        </p:spPr>
      </p:pic>
      <p:pic>
        <p:nvPicPr>
          <p:cNvPr id="6" name="Picture 5"/>
          <p:cNvPicPr>
            <a:picLocks noChangeAspect="1"/>
          </p:cNvPicPr>
          <p:nvPr/>
        </p:nvPicPr>
        <p:blipFill>
          <a:blip r:embed="rId6"/>
          <a:stretch>
            <a:fillRect/>
          </a:stretch>
        </p:blipFill>
        <p:spPr>
          <a:xfrm>
            <a:off x="501288" y="3068843"/>
            <a:ext cx="3431880" cy="1187093"/>
          </a:xfrm>
          <a:prstGeom prst="rect">
            <a:avLst/>
          </a:prstGeom>
        </p:spPr>
      </p:pic>
      <p:pic>
        <p:nvPicPr>
          <p:cNvPr id="15" name="Picture 14"/>
          <p:cNvPicPr>
            <a:picLocks noChangeAspect="1"/>
          </p:cNvPicPr>
          <p:nvPr/>
        </p:nvPicPr>
        <p:blipFill>
          <a:blip r:embed="rId7"/>
          <a:stretch>
            <a:fillRect/>
          </a:stretch>
        </p:blipFill>
        <p:spPr>
          <a:xfrm>
            <a:off x="991101" y="4231278"/>
            <a:ext cx="2584347" cy="2168475"/>
          </a:xfrm>
          <a:prstGeom prst="rect">
            <a:avLst/>
          </a:prstGeom>
        </p:spPr>
      </p:pic>
      <p:sp>
        <p:nvSpPr>
          <p:cNvPr id="16" name="TextBox 15"/>
          <p:cNvSpPr txBox="1"/>
          <p:nvPr/>
        </p:nvSpPr>
        <p:spPr>
          <a:xfrm>
            <a:off x="263634" y="2631433"/>
            <a:ext cx="3977776" cy="369332"/>
          </a:xfrm>
          <a:prstGeom prst="rect">
            <a:avLst/>
          </a:prstGeom>
          <a:noFill/>
        </p:spPr>
        <p:txBody>
          <a:bodyPr wrap="square" rtlCol="0">
            <a:spAutoFit/>
          </a:bodyPr>
          <a:lstStyle/>
          <a:p>
            <a:r>
              <a:rPr lang="en-US" dirty="0" smtClean="0"/>
              <a:t>Fe</a:t>
            </a:r>
            <a:r>
              <a:rPr lang="en-US" baseline="30000" dirty="0" smtClean="0"/>
              <a:t>+3</a:t>
            </a:r>
            <a:r>
              <a:rPr lang="en-US" dirty="0" smtClean="0"/>
              <a:t>(</a:t>
            </a:r>
            <a:r>
              <a:rPr lang="en-US" dirty="0" err="1" smtClean="0"/>
              <a:t>aq</a:t>
            </a:r>
            <a:r>
              <a:rPr lang="en-US" dirty="0" smtClean="0"/>
              <a:t>) + SCN</a:t>
            </a:r>
            <a:r>
              <a:rPr lang="en-US" baseline="30000" dirty="0" smtClean="0"/>
              <a:t>-</a:t>
            </a:r>
            <a:r>
              <a:rPr lang="en-US" dirty="0" smtClean="0"/>
              <a:t>(</a:t>
            </a:r>
            <a:r>
              <a:rPr lang="en-US" dirty="0" err="1" smtClean="0"/>
              <a:t>aq</a:t>
            </a:r>
            <a:r>
              <a:rPr lang="en-US" dirty="0" smtClean="0"/>
              <a:t>)      FeSCN</a:t>
            </a:r>
            <a:r>
              <a:rPr lang="en-US" baseline="30000" dirty="0" smtClean="0"/>
              <a:t>2+</a:t>
            </a:r>
            <a:r>
              <a:rPr lang="en-US" dirty="0" smtClean="0"/>
              <a:t>(</a:t>
            </a:r>
            <a:r>
              <a:rPr lang="en-US" dirty="0" err="1" smtClean="0"/>
              <a:t>aq</a:t>
            </a:r>
            <a:r>
              <a:rPr lang="en-US" dirty="0" smtClean="0"/>
              <a:t>)</a:t>
            </a:r>
            <a:endParaRPr lang="en-US" dirty="0"/>
          </a:p>
        </p:txBody>
      </p:sp>
      <p:pic>
        <p:nvPicPr>
          <p:cNvPr id="17" name="Picture 16"/>
          <p:cNvPicPr>
            <a:picLocks noChangeAspect="1"/>
          </p:cNvPicPr>
          <p:nvPr/>
        </p:nvPicPr>
        <p:blipFill rotWithShape="1">
          <a:blip r:embed="rId8"/>
          <a:srcRect l="30520" t="31039" r="42482" b="38970"/>
          <a:stretch/>
        </p:blipFill>
        <p:spPr>
          <a:xfrm>
            <a:off x="2490595" y="2760619"/>
            <a:ext cx="250219" cy="184934"/>
          </a:xfrm>
          <a:prstGeom prst="rect">
            <a:avLst/>
          </a:prstGeom>
        </p:spPr>
      </p:pic>
      <p:sp>
        <p:nvSpPr>
          <p:cNvPr id="19" name="Rectangle 18"/>
          <p:cNvSpPr/>
          <p:nvPr/>
        </p:nvSpPr>
        <p:spPr>
          <a:xfrm>
            <a:off x="991101" y="5128859"/>
            <a:ext cx="2584347" cy="258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91101" y="6221626"/>
            <a:ext cx="2584347" cy="160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8500" y="622300"/>
            <a:ext cx="5207000" cy="5613400"/>
          </a:xfrm>
          <a:prstGeom prst="rect">
            <a:avLst/>
          </a:prstGeom>
          <a:ln w="76200">
            <a:solidFill>
              <a:schemeClr val="accent1"/>
            </a:solidFill>
          </a:ln>
        </p:spPr>
      </p:pic>
      <p:sp>
        <p:nvSpPr>
          <p:cNvPr id="23" name="Frame 22"/>
          <p:cNvSpPr/>
          <p:nvPr/>
        </p:nvSpPr>
        <p:spPr>
          <a:xfrm>
            <a:off x="2093338" y="5007484"/>
            <a:ext cx="2668667" cy="28589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90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5063"/>
            <a:ext cx="7556313" cy="1116106"/>
          </a:xfrm>
        </p:spPr>
        <p:txBody>
          <a:bodyPr/>
          <a:lstStyle/>
          <a:p>
            <a:r>
              <a:rPr lang="en-US" dirty="0" smtClean="0"/>
              <a:t>Changes to </a:t>
            </a:r>
            <a:r>
              <a:rPr lang="en-US" i="1" dirty="0" smtClean="0"/>
              <a:t>Q</a:t>
            </a:r>
            <a:r>
              <a:rPr lang="en-US" dirty="0" smtClean="0"/>
              <a:t> and </a:t>
            </a:r>
            <a:r>
              <a:rPr lang="en-US" i="1" dirty="0" smtClean="0"/>
              <a:t>K </a:t>
            </a:r>
            <a:r>
              <a:rPr lang="en-US" dirty="0" smtClean="0"/>
              <a:t>for a System at Equilibrium</a:t>
            </a:r>
            <a:endParaRPr lang="en-US" dirty="0"/>
          </a:p>
        </p:txBody>
      </p:sp>
      <p:sp>
        <p:nvSpPr>
          <p:cNvPr id="11" name="TextBox 10"/>
          <p:cNvSpPr txBox="1"/>
          <p:nvPr/>
        </p:nvSpPr>
        <p:spPr>
          <a:xfrm>
            <a:off x="0" y="6384273"/>
            <a:ext cx="9144000" cy="523220"/>
          </a:xfrm>
          <a:prstGeom prst="rect">
            <a:avLst/>
          </a:prstGeom>
          <a:noFill/>
        </p:spPr>
        <p:txBody>
          <a:bodyPr wrap="square" rtlCol="0">
            <a:spAutoFit/>
          </a:bodyPr>
          <a:lstStyle/>
          <a:p>
            <a:r>
              <a:rPr lang="en-US" sz="1400" dirty="0" smtClean="0"/>
              <a:t>LO </a:t>
            </a:r>
            <a:r>
              <a:rPr lang="en-US" sz="1400" dirty="0"/>
              <a:t>6.10: The student is able to connect </a:t>
            </a:r>
            <a:r>
              <a:rPr lang="en-US" sz="1400" dirty="0" err="1"/>
              <a:t>LeChatelier’s</a:t>
            </a:r>
            <a:r>
              <a:rPr lang="en-US" sz="1400" dirty="0"/>
              <a:t> principle to the comparison of Q </a:t>
            </a:r>
            <a:r>
              <a:rPr lang="en-US" sz="1400" dirty="0" smtClean="0"/>
              <a:t>to K </a:t>
            </a:r>
            <a:r>
              <a:rPr lang="en-US" sz="1400" dirty="0"/>
              <a:t>by explaining the effects of the stress on Q and K. </a:t>
            </a:r>
          </a:p>
        </p:txBody>
      </p:sp>
      <p:graphicFrame>
        <p:nvGraphicFramePr>
          <p:cNvPr id="13" name="Table 12"/>
          <p:cNvGraphicFramePr>
            <a:graphicFrameLocks noGrp="1"/>
          </p:cNvGraphicFramePr>
          <p:nvPr>
            <p:extLst>
              <p:ext uri="{D42A27DB-BD31-4B8C-83A1-F6EECF244321}">
                <p14:modId xmlns:p14="http://schemas.microsoft.com/office/powerpoint/2010/main" val="1853371231"/>
              </p:ext>
            </p:extLst>
          </p:nvPr>
        </p:nvGraphicFramePr>
        <p:xfrm>
          <a:off x="93925" y="1817354"/>
          <a:ext cx="8026623" cy="4566920"/>
        </p:xfrm>
        <a:graphic>
          <a:graphicData uri="http://schemas.openxmlformats.org/drawingml/2006/table">
            <a:tbl>
              <a:tblPr firstRow="1" bandRow="1">
                <a:tableStyleId>{5C22544A-7EE6-4342-B048-85BDC9FD1C3A}</a:tableStyleId>
              </a:tblPr>
              <a:tblGrid>
                <a:gridCol w="2391958"/>
                <a:gridCol w="3205717"/>
                <a:gridCol w="2428948"/>
              </a:tblGrid>
              <a:tr h="370840">
                <a:tc>
                  <a:txBody>
                    <a:bodyPr/>
                    <a:lstStyle/>
                    <a:p>
                      <a:pPr algn="ctr"/>
                      <a:r>
                        <a:rPr lang="en-US" sz="1400" u="sng" dirty="0" smtClean="0"/>
                        <a:t>Change</a:t>
                      </a:r>
                      <a:endParaRPr lang="en-US" sz="1400" u="sng" dirty="0"/>
                    </a:p>
                  </a:txBody>
                  <a:tcPr/>
                </a:tc>
                <a:tc>
                  <a:txBody>
                    <a:bodyPr/>
                    <a:lstStyle/>
                    <a:p>
                      <a:pPr algn="ctr"/>
                      <a:r>
                        <a:rPr lang="en-US" sz="1400" u="sng" dirty="0" smtClean="0"/>
                        <a:t>Direction</a:t>
                      </a:r>
                      <a:r>
                        <a:rPr lang="en-US" sz="1400" u="sng" baseline="0" dirty="0" smtClean="0"/>
                        <a:t> System Shifts to Reestablish Equilibrium</a:t>
                      </a:r>
                      <a:endParaRPr lang="en-US" sz="1400" u="sng" dirty="0"/>
                    </a:p>
                  </a:txBody>
                  <a:tcPr/>
                </a:tc>
                <a:tc>
                  <a:txBody>
                    <a:bodyPr/>
                    <a:lstStyle/>
                    <a:p>
                      <a:pPr algn="ctr"/>
                      <a:r>
                        <a:rPr lang="en-US" sz="1400" u="sng" dirty="0" smtClean="0"/>
                        <a:t>Effect on </a:t>
                      </a:r>
                      <a:r>
                        <a:rPr lang="en-US" sz="1400" i="1" u="sng" dirty="0" smtClean="0"/>
                        <a:t>Q</a:t>
                      </a:r>
                      <a:r>
                        <a:rPr lang="en-US" sz="1400" u="sng" dirty="0" smtClean="0"/>
                        <a:t> or </a:t>
                      </a:r>
                      <a:r>
                        <a:rPr lang="en-US" sz="1400" i="1" u="sng" dirty="0" smtClean="0"/>
                        <a:t>K</a:t>
                      </a:r>
                      <a:endParaRPr lang="en-US" sz="1400" u="sng" dirty="0"/>
                    </a:p>
                  </a:txBody>
                  <a:tcPr/>
                </a:tc>
              </a:tr>
              <a:tr h="370840">
                <a:tc>
                  <a:txBody>
                    <a:bodyPr/>
                    <a:lstStyle/>
                    <a:p>
                      <a:pPr algn="ctr"/>
                      <a:r>
                        <a:rPr lang="en-US" sz="1400" dirty="0" smtClean="0"/>
                        <a:t>Adding a reactant</a:t>
                      </a:r>
                      <a:endParaRPr lang="en-US" sz="1400" dirty="0"/>
                    </a:p>
                  </a:txBody>
                  <a:tcPr/>
                </a:tc>
                <a:tc>
                  <a:txBody>
                    <a:bodyPr/>
                    <a:lstStyle/>
                    <a:p>
                      <a:pPr algn="ctr"/>
                      <a:r>
                        <a:rPr lang="en-US" sz="1400" dirty="0" smtClean="0"/>
                        <a:t>Shifts towards products</a:t>
                      </a:r>
                      <a:endParaRPr lang="en-US" sz="1400" dirty="0"/>
                    </a:p>
                  </a:txBody>
                  <a:tcPr/>
                </a:tc>
                <a:tc>
                  <a:txBody>
                    <a:bodyPr/>
                    <a:lstStyle/>
                    <a:p>
                      <a:pPr algn="ctr"/>
                      <a:r>
                        <a:rPr lang="en-US" sz="1400" i="1" dirty="0" smtClean="0"/>
                        <a:t>Q</a:t>
                      </a:r>
                      <a:r>
                        <a:rPr lang="en-US" sz="1400" i="0" baseline="0" dirty="0" smtClean="0"/>
                        <a:t> decreases</a:t>
                      </a:r>
                      <a:endParaRPr lang="en-US" sz="1400" i="1" dirty="0"/>
                    </a:p>
                  </a:txBody>
                  <a:tcPr/>
                </a:tc>
              </a:tr>
              <a:tr h="370840">
                <a:tc>
                  <a:txBody>
                    <a:bodyPr/>
                    <a:lstStyle/>
                    <a:p>
                      <a:pPr algn="ctr"/>
                      <a:r>
                        <a:rPr lang="en-US" sz="1400" dirty="0" smtClean="0"/>
                        <a:t>Adding a product</a:t>
                      </a:r>
                      <a:endParaRPr lang="en-US" sz="1400" dirty="0"/>
                    </a:p>
                  </a:txBody>
                  <a:tcPr/>
                </a:tc>
                <a:tc>
                  <a:txBody>
                    <a:bodyPr/>
                    <a:lstStyle/>
                    <a:p>
                      <a:pPr algn="ctr"/>
                      <a:r>
                        <a:rPr lang="en-US" sz="1400" dirty="0" smtClean="0"/>
                        <a:t>Shifts towards reactants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t>Q</a:t>
                      </a:r>
                      <a:r>
                        <a:rPr lang="en-US" sz="1400" i="0" baseline="0" dirty="0" smtClean="0"/>
                        <a:t> increases</a:t>
                      </a:r>
                      <a:endParaRPr lang="en-US" sz="1400" i="1" dirty="0" smtClean="0"/>
                    </a:p>
                  </a:txBody>
                  <a:tcPr/>
                </a:tc>
              </a:tr>
              <a:tr h="370840">
                <a:tc>
                  <a:txBody>
                    <a:bodyPr/>
                    <a:lstStyle/>
                    <a:p>
                      <a:pPr algn="ctr"/>
                      <a:r>
                        <a:rPr lang="en-US" sz="1400" dirty="0" smtClean="0"/>
                        <a:t>Removing a reactant</a:t>
                      </a:r>
                      <a:endParaRPr lang="en-US" sz="1400" dirty="0"/>
                    </a:p>
                  </a:txBody>
                  <a:tcPr/>
                </a:tc>
                <a:tc>
                  <a:txBody>
                    <a:bodyPr/>
                    <a:lstStyle/>
                    <a:p>
                      <a:pPr algn="ctr"/>
                      <a:r>
                        <a:rPr lang="en-US" sz="1400" dirty="0" smtClean="0"/>
                        <a:t>Shifts towards reactants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t>Q</a:t>
                      </a:r>
                      <a:r>
                        <a:rPr lang="en-US" sz="1400" i="0" baseline="0" dirty="0" smtClean="0"/>
                        <a:t> increases</a:t>
                      </a:r>
                      <a:endParaRPr lang="en-US" sz="1400" i="1" dirty="0" smtClean="0"/>
                    </a:p>
                  </a:txBody>
                  <a:tcPr/>
                </a:tc>
              </a:tr>
              <a:tr h="370840">
                <a:tc>
                  <a:txBody>
                    <a:bodyPr/>
                    <a:lstStyle/>
                    <a:p>
                      <a:pPr algn="ctr"/>
                      <a:r>
                        <a:rPr lang="en-US" sz="1400" dirty="0" smtClean="0"/>
                        <a:t>Removing a product</a:t>
                      </a:r>
                      <a:endParaRPr lang="en-US" sz="1400" dirty="0"/>
                    </a:p>
                  </a:txBody>
                  <a:tcPr/>
                </a:tc>
                <a:tc>
                  <a:txBody>
                    <a:bodyPr/>
                    <a:lstStyle/>
                    <a:p>
                      <a:pPr algn="ctr"/>
                      <a:r>
                        <a:rPr lang="en-US" sz="1400" dirty="0" smtClean="0"/>
                        <a:t>Shifts towards products</a:t>
                      </a:r>
                      <a:endParaRPr lang="en-US" sz="1400" dirty="0"/>
                    </a:p>
                  </a:txBody>
                  <a:tcPr/>
                </a:tc>
                <a:tc>
                  <a:txBody>
                    <a:bodyPr/>
                    <a:lstStyle/>
                    <a:p>
                      <a:pPr algn="ctr"/>
                      <a:r>
                        <a:rPr lang="en-US" sz="1400" i="1" dirty="0" smtClean="0"/>
                        <a:t>Q</a:t>
                      </a:r>
                      <a:r>
                        <a:rPr lang="en-US" sz="1400" i="0" baseline="0" dirty="0" smtClean="0"/>
                        <a:t> decreases</a:t>
                      </a:r>
                      <a:endParaRPr lang="en-US" sz="1400" i="1" dirty="0"/>
                    </a:p>
                  </a:txBody>
                  <a:tcPr/>
                </a:tc>
              </a:tr>
              <a:tr h="370840">
                <a:tc>
                  <a:txBody>
                    <a:bodyPr/>
                    <a:lstStyle/>
                    <a:p>
                      <a:pPr algn="ctr"/>
                      <a:r>
                        <a:rPr lang="en-US" sz="1400" dirty="0" smtClean="0"/>
                        <a:t>Increasing pressure </a:t>
                      </a:r>
                      <a:br>
                        <a:rPr lang="en-US" sz="1400" dirty="0" smtClean="0"/>
                      </a:br>
                      <a:r>
                        <a:rPr lang="en-US" sz="1400" dirty="0" smtClean="0"/>
                        <a:t>(decreasing volume)</a:t>
                      </a:r>
                      <a:endParaRPr lang="en-US" sz="1400" dirty="0"/>
                    </a:p>
                  </a:txBody>
                  <a:tcPr/>
                </a:tc>
                <a:tc>
                  <a:txBody>
                    <a:bodyPr/>
                    <a:lstStyle/>
                    <a:p>
                      <a:pPr algn="ctr"/>
                      <a:r>
                        <a:rPr lang="en-US" sz="1400" dirty="0" smtClean="0"/>
                        <a:t>Shifts toward less gas molecules</a:t>
                      </a:r>
                      <a:endParaRPr lang="en-US" sz="1400" dirty="0"/>
                    </a:p>
                  </a:txBody>
                  <a:tcPr/>
                </a:tc>
                <a:tc rowSpan="2">
                  <a:txBody>
                    <a:bodyPr/>
                    <a:lstStyle/>
                    <a:p>
                      <a:pPr algn="ctr"/>
                      <a:r>
                        <a:rPr lang="en-US" sz="1400" i="1" dirty="0" smtClean="0"/>
                        <a:t>Q</a:t>
                      </a:r>
                      <a:r>
                        <a:rPr lang="en-US" sz="1400" i="0" baseline="0" dirty="0" smtClean="0"/>
                        <a:t> can increase, decrease, or remain constant depending on ratio of gas molecules between reactants and products</a:t>
                      </a:r>
                      <a:endParaRPr lang="en-US" sz="1400" i="1" dirty="0"/>
                    </a:p>
                  </a:txBody>
                  <a:tcPr/>
                </a:tc>
              </a:tr>
              <a:tr h="370840">
                <a:tc>
                  <a:txBody>
                    <a:bodyPr/>
                    <a:lstStyle/>
                    <a:p>
                      <a:pPr algn="ctr"/>
                      <a:r>
                        <a:rPr lang="en-US" sz="1400" dirty="0" smtClean="0"/>
                        <a:t>Decreasing pressure </a:t>
                      </a:r>
                      <a:br>
                        <a:rPr lang="en-US" sz="1400" dirty="0" smtClean="0"/>
                      </a:br>
                      <a:r>
                        <a:rPr lang="en-US" sz="1400" dirty="0" smtClean="0"/>
                        <a:t>(increasing</a:t>
                      </a:r>
                      <a:r>
                        <a:rPr lang="en-US" sz="1400" baseline="0" dirty="0" smtClean="0"/>
                        <a:t> volume)</a:t>
                      </a:r>
                      <a:endParaRPr lang="en-US" sz="1400" dirty="0"/>
                    </a:p>
                  </a:txBody>
                  <a:tcPr/>
                </a:tc>
                <a:tc>
                  <a:txBody>
                    <a:bodyPr/>
                    <a:lstStyle/>
                    <a:p>
                      <a:pPr algn="ctr"/>
                      <a:r>
                        <a:rPr lang="en-US" sz="1400" dirty="0" smtClean="0"/>
                        <a:t>Shifts towards more gas molecules</a:t>
                      </a:r>
                      <a:endParaRPr lang="en-US" sz="1400" dirty="0"/>
                    </a:p>
                  </a:txBody>
                  <a:tcPr/>
                </a:tc>
                <a:tc vMerge="1">
                  <a:txBody>
                    <a:bodyPr/>
                    <a:lstStyle/>
                    <a:p>
                      <a:pPr algn="ctr"/>
                      <a:endParaRPr lang="en-US" sz="1400" dirty="0"/>
                    </a:p>
                  </a:txBody>
                  <a:tcPr/>
                </a:tc>
              </a:tr>
              <a:tr h="370840">
                <a:tc>
                  <a:txBody>
                    <a:bodyPr/>
                    <a:lstStyle/>
                    <a:p>
                      <a:pPr algn="ctr"/>
                      <a:r>
                        <a:rPr lang="en-US" sz="1400" dirty="0" smtClean="0"/>
                        <a:t>Adding an inert gas</a:t>
                      </a:r>
                      <a:endParaRPr lang="en-US" sz="1400" dirty="0"/>
                    </a:p>
                  </a:txBody>
                  <a:tcPr/>
                </a:tc>
                <a:tc>
                  <a:txBody>
                    <a:bodyPr/>
                    <a:lstStyle/>
                    <a:p>
                      <a:pPr algn="ctr"/>
                      <a:r>
                        <a:rPr lang="en-US" sz="1400" dirty="0" smtClean="0"/>
                        <a:t>No effect</a:t>
                      </a:r>
                      <a:endParaRPr lang="en-US" sz="1400" dirty="0"/>
                    </a:p>
                  </a:txBody>
                  <a:tcPr/>
                </a:tc>
                <a:tc>
                  <a:txBody>
                    <a:bodyPr/>
                    <a:lstStyle/>
                    <a:p>
                      <a:pPr algn="ctr"/>
                      <a:r>
                        <a:rPr lang="en-US" sz="1400" i="1" dirty="0" smtClean="0"/>
                        <a:t>Q</a:t>
                      </a:r>
                      <a:r>
                        <a:rPr lang="en-US" sz="1400" i="1" baseline="0" dirty="0" smtClean="0"/>
                        <a:t> </a:t>
                      </a:r>
                      <a:r>
                        <a:rPr lang="en-US" sz="1400" i="0" baseline="0" dirty="0" smtClean="0"/>
                        <a:t>doesn’t change</a:t>
                      </a:r>
                      <a:endParaRPr lang="en-US" sz="1400" i="1" dirty="0"/>
                    </a:p>
                  </a:txBody>
                  <a:tcPr/>
                </a:tc>
              </a:tr>
              <a:tr h="370840">
                <a:tc>
                  <a:txBody>
                    <a:bodyPr/>
                    <a:lstStyle/>
                    <a:p>
                      <a:pPr algn="ctr"/>
                      <a:r>
                        <a:rPr lang="en-US" sz="1400" dirty="0" smtClean="0"/>
                        <a:t>Increasing the temperature</a:t>
                      </a:r>
                      <a:endParaRPr lang="en-US" sz="1400" dirty="0"/>
                    </a:p>
                  </a:txBody>
                  <a:tcPr/>
                </a:tc>
                <a:tc>
                  <a:txBody>
                    <a:bodyPr/>
                    <a:lstStyle/>
                    <a:p>
                      <a:pPr algn="ctr"/>
                      <a:r>
                        <a:rPr lang="en-US" sz="1400" dirty="0" smtClean="0"/>
                        <a:t>Endothermic: shifts</a:t>
                      </a:r>
                      <a:r>
                        <a:rPr lang="en-US" sz="1400" baseline="0" dirty="0" smtClean="0"/>
                        <a:t> towards products</a:t>
                      </a:r>
                    </a:p>
                    <a:p>
                      <a:pPr algn="ctr"/>
                      <a:r>
                        <a:rPr lang="en-US" sz="1400" baseline="0" dirty="0" smtClean="0"/>
                        <a:t>Exothermic: shifts towards reactants</a:t>
                      </a:r>
                      <a:endParaRPr lang="en-US" sz="1400" dirty="0"/>
                    </a:p>
                  </a:txBody>
                  <a:tcPr/>
                </a:tc>
                <a:tc>
                  <a:txBody>
                    <a:bodyPr/>
                    <a:lstStyle/>
                    <a:p>
                      <a:pPr algn="ctr"/>
                      <a:r>
                        <a:rPr lang="en-US" sz="1400" dirty="0" smtClean="0"/>
                        <a:t>Endothermic: </a:t>
                      </a:r>
                      <a:r>
                        <a:rPr lang="en-US" sz="1400" i="1" dirty="0" smtClean="0"/>
                        <a:t>K </a:t>
                      </a:r>
                      <a:r>
                        <a:rPr lang="en-US" sz="1400" dirty="0" smtClean="0"/>
                        <a:t>increases</a:t>
                      </a:r>
                    </a:p>
                    <a:p>
                      <a:pPr algn="ctr"/>
                      <a:r>
                        <a:rPr lang="en-US" sz="1400" dirty="0" smtClean="0"/>
                        <a:t>Exothermic: </a:t>
                      </a:r>
                      <a:r>
                        <a:rPr lang="en-US" sz="1400" i="1" dirty="0" smtClean="0"/>
                        <a:t>K </a:t>
                      </a:r>
                      <a:r>
                        <a:rPr lang="en-US" sz="1400" dirty="0" smtClean="0"/>
                        <a:t>decreases</a:t>
                      </a:r>
                      <a:endParaRPr lang="en-US" sz="1400" dirty="0"/>
                    </a:p>
                  </a:txBody>
                  <a:tcPr/>
                </a:tc>
              </a:tr>
              <a:tr h="370840">
                <a:tc>
                  <a:txBody>
                    <a:bodyPr/>
                    <a:lstStyle/>
                    <a:p>
                      <a:pPr algn="ctr"/>
                      <a:r>
                        <a:rPr lang="en-US" sz="1400" dirty="0" smtClean="0"/>
                        <a:t>Decreasing the temperature</a:t>
                      </a:r>
                      <a:endParaRPr lang="en-US" sz="1400" dirty="0"/>
                    </a:p>
                  </a:txBody>
                  <a:tcPr/>
                </a:tc>
                <a:tc>
                  <a:txBody>
                    <a:bodyPr/>
                    <a:lstStyle/>
                    <a:p>
                      <a:pPr algn="ctr"/>
                      <a:r>
                        <a:rPr lang="en-US" sz="1400" dirty="0" smtClean="0"/>
                        <a:t>Endothermic: shifts</a:t>
                      </a:r>
                      <a:r>
                        <a:rPr lang="en-US" sz="1400" baseline="0" dirty="0" smtClean="0"/>
                        <a:t> towards reactants</a:t>
                      </a:r>
                    </a:p>
                    <a:p>
                      <a:pPr algn="ctr"/>
                      <a:r>
                        <a:rPr lang="en-US" sz="1400" baseline="0" dirty="0" smtClean="0"/>
                        <a:t>Exothermic: shifts towards products</a:t>
                      </a:r>
                      <a:endParaRPr lang="en-US" sz="1400" dirty="0"/>
                    </a:p>
                  </a:txBody>
                  <a:tcPr/>
                </a:tc>
                <a:tc>
                  <a:txBody>
                    <a:bodyPr/>
                    <a:lstStyle/>
                    <a:p>
                      <a:pPr algn="ctr"/>
                      <a:r>
                        <a:rPr lang="en-US" sz="1400" dirty="0" smtClean="0"/>
                        <a:t>Endothermic: </a:t>
                      </a:r>
                      <a:r>
                        <a:rPr lang="en-US" sz="1400" i="1" dirty="0" smtClean="0"/>
                        <a:t>K </a:t>
                      </a:r>
                      <a:r>
                        <a:rPr lang="en-US" sz="1400" dirty="0" smtClean="0"/>
                        <a:t>decreases</a:t>
                      </a:r>
                    </a:p>
                    <a:p>
                      <a:pPr algn="ctr"/>
                      <a:r>
                        <a:rPr lang="en-US" sz="1400" dirty="0" smtClean="0"/>
                        <a:t>Exothermic: </a:t>
                      </a:r>
                      <a:r>
                        <a:rPr lang="en-US" sz="1400" i="1" dirty="0" smtClean="0"/>
                        <a:t>K </a:t>
                      </a:r>
                      <a:r>
                        <a:rPr lang="en-US" sz="1400" dirty="0" smtClean="0"/>
                        <a:t>increases</a:t>
                      </a:r>
                      <a:endParaRPr lang="en-US" sz="1400" dirty="0"/>
                    </a:p>
                  </a:txBody>
                  <a:tcPr/>
                </a:tc>
              </a:tr>
            </a:tbl>
          </a:graphicData>
        </a:graphic>
      </p:graphicFrame>
      <p:sp>
        <p:nvSpPr>
          <p:cNvPr id="14" name="TextBox 13"/>
          <p:cNvSpPr txBox="1"/>
          <p:nvPr/>
        </p:nvSpPr>
        <p:spPr>
          <a:xfrm>
            <a:off x="8004077" y="-57310"/>
            <a:ext cx="1371106" cy="369332"/>
          </a:xfrm>
          <a:prstGeom prst="rect">
            <a:avLst/>
          </a:prstGeom>
          <a:noFill/>
        </p:spPr>
        <p:txBody>
          <a:bodyPr wrap="square" rtlCol="0">
            <a:spAutoFit/>
          </a:bodyPr>
          <a:lstStyle/>
          <a:p>
            <a:r>
              <a:rPr lang="en-US" dirty="0" smtClean="0">
                <a:hlinkClick r:id="rId2"/>
              </a:rPr>
              <a:t>Animation</a:t>
            </a:r>
            <a:endParaRPr lang="en-US" dirty="0"/>
          </a:p>
        </p:txBody>
      </p:sp>
      <p:sp>
        <p:nvSpPr>
          <p:cNvPr id="15" name="TextBox 14"/>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6" name="Content Placeholder 12"/>
          <p:cNvSpPr>
            <a:spLocks noGrp="1"/>
          </p:cNvSpPr>
          <p:nvPr>
            <p:ph sz="half" idx="1"/>
          </p:nvPr>
        </p:nvSpPr>
        <p:spPr>
          <a:xfrm>
            <a:off x="130915" y="1108840"/>
            <a:ext cx="7966667" cy="5053541"/>
          </a:xfrm>
        </p:spPr>
        <p:txBody>
          <a:bodyPr/>
          <a:lstStyle/>
          <a:p>
            <a:r>
              <a:rPr lang="en-US" dirty="0" smtClean="0"/>
              <a:t>Some changes that occur to a system at equilibrium will affect the reaction’s current position (</a:t>
            </a:r>
            <a:r>
              <a:rPr lang="en-US" i="1" dirty="0" smtClean="0"/>
              <a:t>Q</a:t>
            </a:r>
            <a:r>
              <a:rPr lang="en-US" dirty="0" smtClean="0"/>
              <a:t>).  Others will affect the value of </a:t>
            </a:r>
            <a:r>
              <a:rPr lang="en-US" i="1" dirty="0"/>
              <a:t>K</a:t>
            </a:r>
            <a:endParaRPr lang="en-US" dirty="0" smtClean="0"/>
          </a:p>
        </p:txBody>
      </p:sp>
      <p:sp>
        <p:nvSpPr>
          <p:cNvPr id="9" name="TextBox 8"/>
          <p:cNvSpPr txBox="1"/>
          <p:nvPr/>
        </p:nvSpPr>
        <p:spPr>
          <a:xfrm>
            <a:off x="8141097" y="2087554"/>
            <a:ext cx="979575" cy="369332"/>
          </a:xfrm>
          <a:prstGeom prst="rect">
            <a:avLst/>
          </a:prstGeom>
          <a:noFill/>
        </p:spPr>
        <p:txBody>
          <a:bodyPr wrap="square" rtlCol="0">
            <a:spAutoFit/>
          </a:bodyPr>
          <a:lstStyle/>
          <a:p>
            <a:r>
              <a:rPr lang="en-US" dirty="0" smtClean="0">
                <a:hlinkClick r:id="rId4"/>
              </a:rPr>
              <a:t>Source</a:t>
            </a:r>
            <a:endParaRPr lang="en-US" dirty="0"/>
          </a:p>
        </p:txBody>
      </p:sp>
    </p:spTree>
    <p:extLst>
      <p:ext uri="{BB962C8B-B14F-4D97-AF65-F5344CB8AC3E}">
        <p14:creationId xmlns:p14="http://schemas.microsoft.com/office/powerpoint/2010/main" val="2173190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Acid/Base Particulates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22355"/>
            <a:ext cx="9144000" cy="1200329"/>
          </a:xfrm>
          <a:prstGeom prst="rect">
            <a:avLst/>
          </a:prstGeom>
          <a:noFill/>
        </p:spPr>
        <p:txBody>
          <a:bodyPr wrap="square" rtlCol="0">
            <a:spAutoFit/>
          </a:bodyPr>
          <a:lstStyle/>
          <a:p>
            <a:r>
              <a:rPr lang="en-US" dirty="0" smtClean="0"/>
              <a:t>LO 6.11: 	</a:t>
            </a:r>
            <a:r>
              <a:rPr lang="en-US" dirty="0"/>
              <a:t>The student can generate or use a particulate representation of an acid (strong or weak or polyprotic) and a strong base to explain the species that will have large versus small concentrations at equilibrium.</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sz="900" dirty="0" smtClean="0">
                <a:solidFill>
                  <a:schemeClr val="bg1">
                    <a:lumMod val="85000"/>
                  </a:schemeClr>
                </a:solidFill>
              </a:rPr>
              <a:t>Select Acid-Base Ionization</a:t>
            </a:r>
            <a:endParaRPr lang="en-US" sz="900" dirty="0">
              <a:solidFill>
                <a:schemeClr val="bg1">
                  <a:lumMod val="85000"/>
                </a:schemeClr>
              </a:solidFill>
            </a:endParaRPr>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54762" y="4199221"/>
                <a:ext cx="4101356" cy="1476558"/>
              </a:xfrm>
              <a:prstGeom prst="rect">
                <a:avLst/>
              </a:prstGeom>
              <a:noFill/>
            </p:spPr>
            <p:txBody>
              <a:bodyPr wrap="square" rtlCol="0">
                <a:spAutoFit/>
              </a:bodyPr>
              <a:lstStyle/>
              <a:p>
                <a:r>
                  <a:rPr lang="en-US" sz="1600" dirty="0" smtClean="0"/>
                  <a:t>Strong: Since K</a:t>
                </a:r>
                <a:r>
                  <a:rPr lang="en-US" sz="1600" baseline="-25000" dirty="0" smtClean="0"/>
                  <a:t>a</a:t>
                </a:r>
                <a:r>
                  <a:rPr lang="en-US" sz="1600" dirty="0" smtClean="0"/>
                  <a:t> = </a:t>
                </a:r>
                <a14:m>
                  <m:oMath xmlns:m="http://schemas.openxmlformats.org/officeDocument/2006/math">
                    <m:f>
                      <m:fPr>
                        <m:ctrlPr>
                          <a:rPr lang="en-US" sz="1600" i="1" smtClean="0">
                            <a:latin typeface="Cambria Math"/>
                          </a:rPr>
                        </m:ctrlPr>
                      </m:fPr>
                      <m:num>
                        <m:d>
                          <m:dPr>
                            <m:begChr m:val="["/>
                            <m:endChr m:val="]"/>
                            <m:ctrlPr>
                              <a:rPr lang="en-US" sz="1600" b="0" i="1" smtClean="0">
                                <a:latin typeface="Cambria Math"/>
                              </a:rPr>
                            </m:ctrlPr>
                          </m:dPr>
                          <m:e>
                            <m:r>
                              <a:rPr lang="en-US" sz="1600" b="0" i="1" smtClean="0">
                                <a:latin typeface="Cambria Math" panose="02040503050406030204" pitchFamily="18" charset="0"/>
                              </a:rPr>
                              <m:t>𝐻</m:t>
                            </m:r>
                            <m:r>
                              <a:rPr lang="en-US" sz="1600" b="0" i="1" baseline="-25000" smtClean="0">
                                <a:latin typeface="Cambria Math" panose="02040503050406030204" pitchFamily="18" charset="0"/>
                              </a:rPr>
                              <m:t>3</m:t>
                            </m:r>
                            <m:r>
                              <a:rPr lang="en-US" sz="1600" b="0" i="1" smtClean="0">
                                <a:latin typeface="Cambria Math" panose="02040503050406030204" pitchFamily="18" charset="0"/>
                              </a:rPr>
                              <m:t>𝑂</m:t>
                            </m:r>
                            <m:r>
                              <a:rPr lang="en-US" sz="1600" b="0" i="1" baseline="30000" smtClean="0">
                                <a:latin typeface="Cambria Math" panose="02040503050406030204" pitchFamily="18" charset="0"/>
                              </a:rPr>
                              <m:t>˖</m:t>
                            </m:r>
                          </m:e>
                        </m:d>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i="1" baseline="30000">
                            <a:latin typeface="Cambria Math" panose="02040503050406030204" pitchFamily="18" charset="0"/>
                          </a:rPr>
                          <m:t>˗</m:t>
                        </m:r>
                        <m:r>
                          <a:rPr lang="en-US" sz="1600" b="0" i="1" smtClean="0">
                            <a:latin typeface="Cambria Math" panose="02040503050406030204" pitchFamily="18" charset="0"/>
                          </a:rPr>
                          <m:t>]</m:t>
                        </m:r>
                      </m:num>
                      <m:den>
                        <m:r>
                          <a:rPr lang="en-US" sz="1600" b="0" i="1" smtClean="0">
                            <a:latin typeface="Cambria Math" panose="02040503050406030204" pitchFamily="18" charset="0"/>
                          </a:rPr>
                          <m:t>[</m:t>
                        </m:r>
                        <m:r>
                          <a:rPr lang="en-US" sz="1600" b="0" i="1" smtClean="0">
                            <a:latin typeface="Cambria Math" panose="02040503050406030204" pitchFamily="18" charset="0"/>
                          </a:rPr>
                          <m:t>𝐻𝐴</m:t>
                        </m:r>
                        <m:r>
                          <a:rPr lang="en-US" sz="1600" b="0" i="1" smtClean="0">
                            <a:latin typeface="Cambria Math" panose="02040503050406030204" pitchFamily="18" charset="0"/>
                          </a:rPr>
                          <m:t>]</m:t>
                        </m:r>
                      </m:den>
                    </m:f>
                  </m:oMath>
                </a14:m>
                <a:r>
                  <a:rPr lang="en-US" sz="1600" dirty="0" smtClean="0"/>
                  <a:t>&gt;&gt;1, at equilibrium </a:t>
                </a:r>
                <a:r>
                  <a:rPr lang="en-US" sz="1600" dirty="0"/>
                  <a:t>s</a:t>
                </a:r>
                <a:r>
                  <a:rPr lang="en-US" sz="1600" dirty="0" smtClean="0"/>
                  <a:t>trong </a:t>
                </a:r>
                <a:r>
                  <a:rPr lang="en-US" sz="1600" dirty="0"/>
                  <a:t>acids are </a:t>
                </a:r>
                <a:r>
                  <a:rPr lang="en-US" sz="1600" dirty="0" smtClean="0"/>
                  <a:t>molecules that </a:t>
                </a:r>
                <a:r>
                  <a:rPr lang="en-US" sz="1600" dirty="0"/>
                  <a:t>essentially ionize to </a:t>
                </a:r>
                <a:r>
                  <a:rPr lang="en-US" sz="1600" i="1" dirty="0"/>
                  <a:t>completion </a:t>
                </a:r>
                <a:r>
                  <a:rPr lang="en-US" sz="1600" dirty="0"/>
                  <a:t>in aqueous solution, </a:t>
                </a:r>
                <a:r>
                  <a:rPr lang="en-US" sz="1600" dirty="0" smtClean="0"/>
                  <a:t>disassociating </a:t>
                </a:r>
                <a:r>
                  <a:rPr lang="en-US" sz="1600" dirty="0"/>
                  <a:t>into </a:t>
                </a:r>
                <a:r>
                  <a:rPr lang="en-US" sz="1600" dirty="0" smtClean="0"/>
                  <a:t>H</a:t>
                </a:r>
                <a:r>
                  <a:rPr lang="en-US" sz="1600" baseline="-25000" dirty="0" smtClean="0"/>
                  <a:t>3</a:t>
                </a:r>
                <a:r>
                  <a:rPr lang="en-US" sz="1600" dirty="0" smtClean="0"/>
                  <a:t>O</a:t>
                </a:r>
                <a:r>
                  <a:rPr lang="en-US" sz="1600" baseline="30000" dirty="0" smtClean="0"/>
                  <a:t>+</a:t>
                </a:r>
                <a:r>
                  <a:rPr lang="en-US" sz="1600" dirty="0"/>
                  <a:t> ions and the additional </a:t>
                </a:r>
                <a:r>
                  <a:rPr lang="en-US" sz="1600" dirty="0" smtClean="0"/>
                  <a:t>anion.</a:t>
                </a:r>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4762" y="4199221"/>
                <a:ext cx="4101356" cy="1476558"/>
              </a:xfrm>
              <a:prstGeom prst="rect">
                <a:avLst/>
              </a:prstGeom>
              <a:blipFill rotWithShape="0">
                <a:blip r:embed="rId4"/>
                <a:stretch>
                  <a:fillRect l="-892"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34262" y="4322380"/>
                <a:ext cx="4569432" cy="1476558"/>
              </a:xfrm>
              <a:prstGeom prst="rect">
                <a:avLst/>
              </a:prstGeom>
              <a:noFill/>
            </p:spPr>
            <p:txBody>
              <a:bodyPr wrap="square" rtlCol="0">
                <a:spAutoFit/>
              </a:bodyPr>
              <a:lstStyle/>
              <a:p>
                <a:r>
                  <a:rPr lang="en-US" sz="1600" dirty="0" smtClean="0"/>
                  <a:t>Weak: Since </a:t>
                </a:r>
                <a:r>
                  <a:rPr lang="en-US" sz="1600" dirty="0"/>
                  <a:t>K</a:t>
                </a:r>
                <a:r>
                  <a:rPr lang="en-US" sz="1600" baseline="-25000" dirty="0"/>
                  <a:t>a</a:t>
                </a:r>
                <a:r>
                  <a:rPr lang="en-US" sz="1600" dirty="0"/>
                  <a:t> = </a:t>
                </a:r>
                <a14:m>
                  <m:oMath xmlns:m="http://schemas.openxmlformats.org/officeDocument/2006/math">
                    <m:f>
                      <m:fPr>
                        <m:ctrlPr>
                          <a:rPr lang="en-US" sz="1600" i="1">
                            <a:latin typeface="Cambria Math"/>
                          </a:rPr>
                        </m:ctrlPr>
                      </m:fPr>
                      <m:num>
                        <m:d>
                          <m:dPr>
                            <m:begChr m:val="["/>
                            <m:endChr m:val="]"/>
                            <m:ctrlPr>
                              <a:rPr lang="en-US" sz="1600" i="1">
                                <a:latin typeface="Cambria Math"/>
                              </a:rPr>
                            </m:ctrlPr>
                          </m:dPr>
                          <m:e>
                            <m:r>
                              <a:rPr lang="en-US" sz="1600" i="1">
                                <a:latin typeface="Cambria Math" panose="02040503050406030204" pitchFamily="18" charset="0"/>
                              </a:rPr>
                              <m:t>𝐻</m:t>
                            </m:r>
                            <m:r>
                              <a:rPr lang="en-US" sz="1600" i="1" baseline="-25000">
                                <a:latin typeface="Cambria Math" panose="02040503050406030204" pitchFamily="18" charset="0"/>
                              </a:rPr>
                              <m:t>3</m:t>
                            </m:r>
                            <m:r>
                              <a:rPr lang="en-US" sz="1600" i="1">
                                <a:latin typeface="Cambria Math" panose="02040503050406030204" pitchFamily="18" charset="0"/>
                              </a:rPr>
                              <m:t>𝑂</m:t>
                            </m:r>
                            <m:r>
                              <a:rPr lang="en-US" sz="1600" i="1" baseline="30000">
                                <a:latin typeface="Cambria Math" panose="02040503050406030204" pitchFamily="18" charset="0"/>
                              </a:rPr>
                              <m:t>˖</m:t>
                            </m:r>
                          </m:e>
                        </m:d>
                        <m:r>
                          <a:rPr lang="en-US" sz="1600" i="1">
                            <a:latin typeface="Cambria Math" panose="02040503050406030204" pitchFamily="18" charset="0"/>
                          </a:rPr>
                          <m:t>[</m:t>
                        </m:r>
                        <m:r>
                          <a:rPr lang="en-US" sz="1600" i="1">
                            <a:latin typeface="Cambria Math" panose="02040503050406030204" pitchFamily="18" charset="0"/>
                          </a:rPr>
                          <m:t>𝐴</m:t>
                        </m:r>
                        <m:r>
                          <a:rPr lang="en-US" sz="1600" i="1" baseline="30000">
                            <a:latin typeface="Cambria Math" panose="02040503050406030204" pitchFamily="18" charset="0"/>
                          </a:rPr>
                          <m:t>˗</m:t>
                        </m:r>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𝐻𝐴</m:t>
                        </m:r>
                        <m:r>
                          <a:rPr lang="en-US" sz="1600" i="1">
                            <a:latin typeface="Cambria Math" panose="02040503050406030204" pitchFamily="18" charset="0"/>
                          </a:rPr>
                          <m:t>]</m:t>
                        </m:r>
                      </m:den>
                    </m:f>
                    <m:r>
                      <a:rPr lang="en-US" sz="1600" b="0" i="0" smtClean="0">
                        <a:latin typeface="Cambria Math" panose="02040503050406030204" pitchFamily="18" charset="0"/>
                      </a:rPr>
                      <m:t>≪</m:t>
                    </m:r>
                  </m:oMath>
                </a14:m>
                <a:r>
                  <a:rPr lang="en-US" sz="1600" dirty="0"/>
                  <a:t>1, at </a:t>
                </a:r>
                <a:r>
                  <a:rPr lang="en-US" sz="1600" dirty="0" smtClean="0"/>
                  <a:t>equilibrium weak acids are molecules that only partially ionize in aqueous solution, disassociating into few</a:t>
                </a:r>
                <a:r>
                  <a:rPr lang="en-US" sz="1600" dirty="0"/>
                  <a:t> H</a:t>
                </a:r>
                <a:r>
                  <a:rPr lang="en-US" sz="1600" baseline="-25000" dirty="0"/>
                  <a:t>3</a:t>
                </a:r>
                <a:r>
                  <a:rPr lang="en-US" sz="1600" dirty="0"/>
                  <a:t>O</a:t>
                </a:r>
                <a:r>
                  <a:rPr lang="en-US" sz="1600" baseline="30000" dirty="0"/>
                  <a:t>+</a:t>
                </a:r>
                <a:r>
                  <a:rPr lang="en-US" sz="1600" dirty="0"/>
                  <a:t> ions and the additional anion.</a:t>
                </a:r>
              </a:p>
              <a:p>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34262" y="4322380"/>
                <a:ext cx="4569432" cy="1476558"/>
              </a:xfrm>
              <a:prstGeom prst="rect">
                <a:avLst/>
              </a:prstGeom>
              <a:blipFill rotWithShape="0">
                <a:blip r:embed="rId5"/>
                <a:stretch>
                  <a:fillRect l="-667"/>
                </a:stretch>
              </a:blipFill>
            </p:spPr>
            <p:txBody>
              <a:bodyPr/>
              <a:lstStyle/>
              <a:p>
                <a:r>
                  <a:rPr lang="en-US">
                    <a:noFill/>
                  </a:rPr>
                  <a:t> </a:t>
                </a:r>
              </a:p>
            </p:txBody>
          </p:sp>
        </mc:Fallback>
      </mc:AlternateContent>
      <p:pic>
        <p:nvPicPr>
          <p:cNvPr id="2" name="Picture 1"/>
          <p:cNvPicPr>
            <a:picLocks noChangeAspect="1"/>
          </p:cNvPicPr>
          <p:nvPr/>
        </p:nvPicPr>
        <p:blipFill>
          <a:blip r:embed="rId6"/>
          <a:stretch>
            <a:fillRect/>
          </a:stretch>
        </p:blipFill>
        <p:spPr>
          <a:xfrm>
            <a:off x="5430523" y="51415"/>
            <a:ext cx="2505075" cy="590550"/>
          </a:xfrm>
          <a:prstGeom prst="rect">
            <a:avLst/>
          </a:prstGeom>
        </p:spPr>
      </p:pic>
      <p:pic>
        <p:nvPicPr>
          <p:cNvPr id="3" name="Picture 2"/>
          <p:cNvPicPr>
            <a:picLocks noChangeAspect="1"/>
          </p:cNvPicPr>
          <p:nvPr/>
        </p:nvPicPr>
        <p:blipFill>
          <a:blip r:embed="rId7"/>
          <a:stretch>
            <a:fillRect/>
          </a:stretch>
        </p:blipFill>
        <p:spPr>
          <a:xfrm>
            <a:off x="157563" y="889813"/>
            <a:ext cx="3390900" cy="828675"/>
          </a:xfrm>
          <a:prstGeom prst="rect">
            <a:avLst/>
          </a:prstGeom>
        </p:spPr>
      </p:pic>
      <p:pic>
        <p:nvPicPr>
          <p:cNvPr id="5" name="Picture 4"/>
          <p:cNvPicPr>
            <a:picLocks noChangeAspect="1"/>
          </p:cNvPicPr>
          <p:nvPr/>
        </p:nvPicPr>
        <p:blipFill>
          <a:blip r:embed="rId8"/>
          <a:stretch>
            <a:fillRect/>
          </a:stretch>
        </p:blipFill>
        <p:spPr>
          <a:xfrm>
            <a:off x="4754248" y="819533"/>
            <a:ext cx="3124200" cy="790937"/>
          </a:xfrm>
          <a:prstGeom prst="rect">
            <a:avLst/>
          </a:prstGeom>
        </p:spPr>
      </p:pic>
      <p:pic>
        <p:nvPicPr>
          <p:cNvPr id="6" name="Picture 5"/>
          <p:cNvPicPr>
            <a:picLocks noChangeAspect="1"/>
          </p:cNvPicPr>
          <p:nvPr/>
        </p:nvPicPr>
        <p:blipFill>
          <a:blip r:embed="rId9"/>
          <a:stretch>
            <a:fillRect/>
          </a:stretch>
        </p:blipFill>
        <p:spPr>
          <a:xfrm>
            <a:off x="376638" y="1678496"/>
            <a:ext cx="3171825" cy="2352675"/>
          </a:xfrm>
          <a:prstGeom prst="rect">
            <a:avLst/>
          </a:prstGeom>
        </p:spPr>
      </p:pic>
      <p:pic>
        <p:nvPicPr>
          <p:cNvPr id="10" name="Picture 9"/>
          <p:cNvPicPr>
            <a:picLocks noChangeAspect="1"/>
          </p:cNvPicPr>
          <p:nvPr/>
        </p:nvPicPr>
        <p:blipFill>
          <a:blip r:embed="rId10"/>
          <a:stretch>
            <a:fillRect/>
          </a:stretch>
        </p:blipFill>
        <p:spPr>
          <a:xfrm>
            <a:off x="4697098" y="1668259"/>
            <a:ext cx="3238500" cy="2409825"/>
          </a:xfrm>
          <a:prstGeom prst="rect">
            <a:avLst/>
          </a:prstGeom>
        </p:spPr>
      </p:pic>
    </p:spTree>
    <p:extLst>
      <p:ext uri="{BB962C8B-B14F-4D97-AF65-F5344CB8AC3E}">
        <p14:creationId xmlns:p14="http://schemas.microsoft.com/office/powerpoint/2010/main" val="2842625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pH of Weak or Strong Acid</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15299"/>
            <a:ext cx="9144000" cy="1138773"/>
          </a:xfrm>
          <a:prstGeom prst="rect">
            <a:avLst/>
          </a:prstGeom>
          <a:noFill/>
        </p:spPr>
        <p:txBody>
          <a:bodyPr wrap="square" rtlCol="0">
            <a:spAutoFit/>
          </a:bodyPr>
          <a:lstStyle/>
          <a:p>
            <a:r>
              <a:rPr lang="en-US" sz="1600" dirty="0"/>
              <a:t>LO 6.12</a:t>
            </a:r>
            <a:r>
              <a:rPr lang="en-US" sz="1600" dirty="0" smtClean="0"/>
              <a:t>: </a:t>
            </a:r>
            <a:r>
              <a:rPr lang="en-US" sz="1600" dirty="0"/>
              <a:t>R</a:t>
            </a:r>
            <a:r>
              <a:rPr lang="en-US" sz="1600" dirty="0" smtClean="0"/>
              <a:t>eason </a:t>
            </a:r>
            <a:r>
              <a:rPr lang="en-US" sz="1600" dirty="0"/>
              <a:t>about the distinction between strong and weak acid solutions with similar values of pH, including the percent ionization of the acids, the concentrations needed to achieve the same pH, and the amount of base needed to reach the equivalence point in a titration.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TextBox 12"/>
          <p:cNvSpPr txBox="1"/>
          <p:nvPr/>
        </p:nvSpPr>
        <p:spPr>
          <a:xfrm>
            <a:off x="-3636" y="4033626"/>
            <a:ext cx="408714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This is a particulate picture of a strong acid whose [HA] = 0.00100</a:t>
            </a:r>
            <a:r>
              <a:rPr lang="en-US" sz="1600" i="1" dirty="0" smtClean="0"/>
              <a:t>M</a:t>
            </a:r>
            <a:r>
              <a:rPr lang="en-US" sz="1600" dirty="0" smtClean="0"/>
              <a:t>.</a:t>
            </a:r>
          </a:p>
          <a:p>
            <a:pPr marL="285750" indent="-285750">
              <a:buFont typeface="Arial" panose="020B0604020202020204" pitchFamily="34" charset="0"/>
              <a:buChar char="•"/>
            </a:pPr>
            <a:r>
              <a:rPr lang="en-US" sz="1600" dirty="0" smtClean="0"/>
              <a:t>Note the 100% ionization of this acid. </a:t>
            </a:r>
            <a:endParaRPr lang="en-US" sz="1600" dirty="0"/>
          </a:p>
        </p:txBody>
      </p:sp>
      <p:sp>
        <p:nvSpPr>
          <p:cNvPr id="14" name="TextBox 13"/>
          <p:cNvSpPr txBox="1"/>
          <p:nvPr/>
        </p:nvSpPr>
        <p:spPr>
          <a:xfrm>
            <a:off x="4191721" y="3808328"/>
            <a:ext cx="4779975" cy="1431161"/>
          </a:xfrm>
          <a:prstGeom prst="rect">
            <a:avLst/>
          </a:prstGeom>
          <a:noFill/>
        </p:spPr>
        <p:txBody>
          <a:bodyPr wrap="square" rtlCol="0">
            <a:spAutoFit/>
          </a:bodyPr>
          <a:lstStyle/>
          <a:p>
            <a:pPr marL="285750" indent="-285750">
              <a:buFont typeface="Arial" panose="020B0604020202020204" pitchFamily="34" charset="0"/>
              <a:buChar char="•"/>
            </a:pPr>
            <a:r>
              <a:rPr lang="en-US" sz="1450" dirty="0" smtClean="0"/>
              <a:t>This is a particulate picture of a weak acid whose [HA] = 1.00</a:t>
            </a:r>
            <a:r>
              <a:rPr lang="en-US" sz="1450" i="1" dirty="0" smtClean="0"/>
              <a:t>M</a:t>
            </a:r>
            <a:r>
              <a:rPr lang="en-US" sz="1450" dirty="0"/>
              <a:t> </a:t>
            </a:r>
            <a:r>
              <a:rPr lang="en-US" sz="1450" dirty="0" smtClean="0"/>
              <a:t>and </a:t>
            </a:r>
            <a:r>
              <a:rPr lang="en-US" sz="1450" dirty="0" err="1" smtClean="0"/>
              <a:t>K</a:t>
            </a:r>
            <a:r>
              <a:rPr lang="en-US" sz="1450" baseline="-25000" dirty="0" err="1" smtClean="0"/>
              <a:t>a</a:t>
            </a:r>
            <a:r>
              <a:rPr lang="en-US" sz="1450" dirty="0" smtClean="0"/>
              <a:t> = 1.00x10</a:t>
            </a:r>
            <a:r>
              <a:rPr lang="en-US" sz="1450" baseline="30000" dirty="0" smtClean="0"/>
              <a:t>-6</a:t>
            </a:r>
            <a:r>
              <a:rPr lang="en-US" sz="1450" dirty="0" smtClean="0"/>
              <a:t>.</a:t>
            </a:r>
          </a:p>
          <a:p>
            <a:pPr marL="285750" indent="-285750">
              <a:buFont typeface="Arial" panose="020B0604020202020204" pitchFamily="34" charset="0"/>
              <a:buChar char="•"/>
            </a:pPr>
            <a:r>
              <a:rPr lang="en-US" sz="1450" dirty="0" smtClean="0"/>
              <a:t>pH is a measure of the [H</a:t>
            </a:r>
            <a:r>
              <a:rPr lang="en-US" sz="1450" baseline="30000" dirty="0" smtClean="0"/>
              <a:t>+</a:t>
            </a:r>
            <a:r>
              <a:rPr lang="en-US" sz="1450" dirty="0" smtClean="0"/>
              <a:t>] in solution. More moles of a weak acid are needed to achieve equivalent [H</a:t>
            </a:r>
            <a:r>
              <a:rPr lang="en-US" sz="1450" baseline="30000" dirty="0" smtClean="0"/>
              <a:t>+</a:t>
            </a:r>
            <a:r>
              <a:rPr lang="en-US" sz="1450" dirty="0" smtClean="0"/>
              <a:t>] values of a strong acid of the same pH, since a weak acid only partially ionizes.</a:t>
            </a:r>
            <a:endParaRPr lang="en-US" sz="1450" dirty="0"/>
          </a:p>
        </p:txBody>
      </p:sp>
      <p:sp>
        <p:nvSpPr>
          <p:cNvPr id="17" name="TextBox 16"/>
          <p:cNvSpPr txBox="1"/>
          <p:nvPr/>
        </p:nvSpPr>
        <p:spPr>
          <a:xfrm>
            <a:off x="-55339" y="5295346"/>
            <a:ext cx="9077157" cy="58477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If similar volumes of both acids above were titrated with the same strong base, the weak acid would require a larger volume of base to reach its equivalence point. </a:t>
            </a:r>
            <a:endParaRPr lang="en-US" sz="1600" dirty="0"/>
          </a:p>
        </p:txBody>
      </p:sp>
      <p:pic>
        <p:nvPicPr>
          <p:cNvPr id="2" name="Picture 1"/>
          <p:cNvPicPr>
            <a:picLocks noChangeAspect="1"/>
          </p:cNvPicPr>
          <p:nvPr/>
        </p:nvPicPr>
        <p:blipFill>
          <a:blip r:embed="rId4"/>
          <a:stretch>
            <a:fillRect/>
          </a:stretch>
        </p:blipFill>
        <p:spPr>
          <a:xfrm>
            <a:off x="21636" y="854823"/>
            <a:ext cx="3181350" cy="3114675"/>
          </a:xfrm>
          <a:prstGeom prst="rect">
            <a:avLst/>
          </a:prstGeom>
        </p:spPr>
      </p:pic>
      <p:pic>
        <p:nvPicPr>
          <p:cNvPr id="3" name="Picture 2"/>
          <p:cNvPicPr>
            <a:picLocks noChangeAspect="1"/>
          </p:cNvPicPr>
          <p:nvPr/>
        </p:nvPicPr>
        <p:blipFill>
          <a:blip r:embed="rId5"/>
          <a:stretch>
            <a:fillRect/>
          </a:stretch>
        </p:blipFill>
        <p:spPr>
          <a:xfrm>
            <a:off x="4893793" y="817569"/>
            <a:ext cx="3152775" cy="3028950"/>
          </a:xfrm>
          <a:prstGeom prst="rect">
            <a:avLst/>
          </a:prstGeom>
        </p:spPr>
      </p:pic>
      <p:sp>
        <p:nvSpPr>
          <p:cNvPr id="15" name="TextBox 14"/>
          <p:cNvSpPr txBox="1"/>
          <p:nvPr/>
        </p:nvSpPr>
        <p:spPr>
          <a:xfrm>
            <a:off x="2665920" y="698494"/>
            <a:ext cx="2835180" cy="523220"/>
          </a:xfrm>
          <a:prstGeom prst="rect">
            <a:avLst/>
          </a:prstGeom>
          <a:noFill/>
        </p:spPr>
        <p:txBody>
          <a:bodyPr wrap="square" rtlCol="0">
            <a:spAutoFit/>
          </a:bodyPr>
          <a:lstStyle/>
          <a:p>
            <a:pPr algn="ctr"/>
            <a:r>
              <a:rPr lang="en-US" sz="1400" dirty="0" smtClean="0"/>
              <a:t>Note the similar pH values of both monoprotic acids.</a:t>
            </a:r>
            <a:endParaRPr lang="en-US" sz="1400" dirty="0"/>
          </a:p>
        </p:txBody>
      </p:sp>
      <p:sp>
        <p:nvSpPr>
          <p:cNvPr id="5" name="Rounded Rectangle 4"/>
          <p:cNvSpPr/>
          <p:nvPr/>
        </p:nvSpPr>
        <p:spPr>
          <a:xfrm>
            <a:off x="2204025" y="929640"/>
            <a:ext cx="647700" cy="2920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pH= 3.00</a:t>
            </a:r>
            <a:endParaRPr lang="en-US" sz="800" dirty="0"/>
          </a:p>
        </p:txBody>
      </p:sp>
      <p:sp>
        <p:nvSpPr>
          <p:cNvPr id="18" name="Rounded Rectangle 17"/>
          <p:cNvSpPr/>
          <p:nvPr/>
        </p:nvSpPr>
        <p:spPr>
          <a:xfrm>
            <a:off x="7055273" y="874428"/>
            <a:ext cx="647700" cy="2920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pH= 3.00</a:t>
            </a:r>
            <a:endParaRPr lang="en-US" sz="800" dirty="0"/>
          </a:p>
        </p:txBody>
      </p:sp>
    </p:spTree>
    <p:extLst>
      <p:ext uri="{BB962C8B-B14F-4D97-AF65-F5344CB8AC3E}">
        <p14:creationId xmlns:p14="http://schemas.microsoft.com/office/powerpoint/2010/main" val="18842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643954"/>
            <a:ext cx="9144000" cy="1477328"/>
          </a:xfrm>
          <a:prstGeom prst="rect">
            <a:avLst/>
          </a:prstGeom>
          <a:noFill/>
        </p:spPr>
        <p:txBody>
          <a:bodyPr wrap="square" rtlCol="0">
            <a:spAutoFit/>
          </a:bodyPr>
          <a:lstStyle/>
          <a:p>
            <a:r>
              <a:rPr lang="en-US" dirty="0"/>
              <a:t>LO 6.13</a:t>
            </a:r>
            <a:r>
              <a:rPr lang="en-US" dirty="0" smtClean="0"/>
              <a:t>: The </a:t>
            </a:r>
            <a:r>
              <a:rPr lang="en-US" dirty="0"/>
              <a:t>student can interpret titration data for monoprotic or polyprotic acids involving titration of a weak or </a:t>
            </a:r>
            <a:r>
              <a:rPr lang="en-US" dirty="0" smtClean="0"/>
              <a:t>strong </a:t>
            </a:r>
            <a:r>
              <a:rPr lang="en-US" dirty="0"/>
              <a:t>acid by a </a:t>
            </a:r>
            <a:r>
              <a:rPr lang="en-US" dirty="0" smtClean="0"/>
              <a:t>strong </a:t>
            </a:r>
            <a:r>
              <a:rPr lang="en-US" dirty="0"/>
              <a:t>base (or a weak or strong base by a strong acid) to determine the concentration of the titrant and the pK</a:t>
            </a:r>
            <a:r>
              <a:rPr lang="en-US" baseline="-25000" dirty="0"/>
              <a:t>a</a:t>
            </a:r>
            <a:r>
              <a:rPr lang="en-US" dirty="0"/>
              <a:t> for a weak acid, or the pK</a:t>
            </a:r>
            <a:r>
              <a:rPr lang="en-US" baseline="-25000" dirty="0"/>
              <a:t>b</a:t>
            </a:r>
            <a:r>
              <a:rPr lang="en-US" dirty="0"/>
              <a:t> for a weak base.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http://www.dlt.ncssm.edu/tiger/diagrams/acid-base/WeakAcidTitration-General.gif"/>
          <p:cNvPicPr>
            <a:picLocks noChangeAspect="1" noChangeArrowheads="1"/>
          </p:cNvPicPr>
          <p:nvPr/>
        </p:nvPicPr>
        <p:blipFill rotWithShape="1">
          <a:blip r:embed="rId4">
            <a:extLst>
              <a:ext uri="{28A0092B-C50C-407E-A947-70E740481C1C}">
                <a14:useLocalDpi xmlns:a14="http://schemas.microsoft.com/office/drawing/2010/main" val="0"/>
              </a:ext>
            </a:extLst>
          </a:blip>
          <a:srcRect l="1" r="-1661" b="-491"/>
          <a:stretch/>
        </p:blipFill>
        <p:spPr bwMode="auto">
          <a:xfrm>
            <a:off x="0" y="776167"/>
            <a:ext cx="2222419" cy="292916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http://www.dlt.ncssm.edu/tiger/diagrams/acid-base/StrongAcidTitration-1.gif"/>
          <p:cNvPicPr>
            <a:picLocks noChangeAspect="1" noChangeArrowheads="1"/>
          </p:cNvPicPr>
          <p:nvPr/>
        </p:nvPicPr>
        <p:blipFill rotWithShape="1">
          <a:blip r:embed="rId5">
            <a:extLst>
              <a:ext uri="{28A0092B-C50C-407E-A947-70E740481C1C}">
                <a14:useLocalDpi xmlns:a14="http://schemas.microsoft.com/office/drawing/2010/main" val="0"/>
              </a:ext>
            </a:extLst>
          </a:blip>
          <a:srcRect l="3268" r="518"/>
          <a:stretch/>
        </p:blipFill>
        <p:spPr bwMode="auto">
          <a:xfrm>
            <a:off x="5258868" y="209199"/>
            <a:ext cx="2628900" cy="20669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4" descr="http://www.dlt.ncssm.edu/tiger/diagrams/acid-base/WeakBaseTitration-General.gif"/>
          <p:cNvPicPr>
            <a:picLocks noChangeAspect="1" noChangeArrowheads="1"/>
          </p:cNvPicPr>
          <p:nvPr/>
        </p:nvPicPr>
        <p:blipFill rotWithShape="1">
          <a:blip r:embed="rId6">
            <a:extLst>
              <a:ext uri="{28A0092B-C50C-407E-A947-70E740481C1C}">
                <a14:useLocalDpi xmlns:a14="http://schemas.microsoft.com/office/drawing/2010/main" val="0"/>
              </a:ext>
            </a:extLst>
          </a:blip>
          <a:srcRect r="764" b="-265"/>
          <a:stretch/>
        </p:blipFill>
        <p:spPr bwMode="auto">
          <a:xfrm>
            <a:off x="6861463" y="2276157"/>
            <a:ext cx="2013074" cy="27055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06" y="3705328"/>
            <a:ext cx="2261160" cy="830997"/>
          </a:xfrm>
          <a:prstGeom prst="rect">
            <a:avLst/>
          </a:prstGeom>
          <a:noFill/>
        </p:spPr>
        <p:txBody>
          <a:bodyPr wrap="square" rtlCol="0">
            <a:spAutoFit/>
          </a:bodyPr>
          <a:lstStyle/>
          <a:p>
            <a:r>
              <a:rPr lang="en-US" sz="1200" dirty="0"/>
              <a:t>This illustration shows the titration curve of </a:t>
            </a:r>
            <a:br>
              <a:rPr lang="en-US" sz="1200" dirty="0"/>
            </a:br>
            <a:r>
              <a:rPr lang="en-US" sz="1200" dirty="0"/>
              <a:t>a weak acid with a strong base with indicator </a:t>
            </a:r>
            <a:r>
              <a:rPr lang="en-US" sz="1200" dirty="0" smtClean="0"/>
              <a:t>changes.</a:t>
            </a:r>
            <a:endParaRPr lang="en-US" sz="1200" dirty="0"/>
          </a:p>
        </p:txBody>
      </p:sp>
      <p:sp>
        <p:nvSpPr>
          <p:cNvPr id="14" name="TextBox 13"/>
          <p:cNvSpPr txBox="1"/>
          <p:nvPr/>
        </p:nvSpPr>
        <p:spPr>
          <a:xfrm>
            <a:off x="6119435" y="4981751"/>
            <a:ext cx="2921000" cy="646331"/>
          </a:xfrm>
          <a:prstGeom prst="rect">
            <a:avLst/>
          </a:prstGeom>
          <a:noFill/>
        </p:spPr>
        <p:txBody>
          <a:bodyPr wrap="square" rtlCol="0">
            <a:spAutoFit/>
          </a:bodyPr>
          <a:lstStyle/>
          <a:p>
            <a:pPr algn="r"/>
            <a:r>
              <a:rPr lang="en-US" sz="1200" dirty="0"/>
              <a:t>This illustration shows the titration curve of a weak base with a strong acid with indicator changes. </a:t>
            </a:r>
          </a:p>
        </p:txBody>
      </p:sp>
      <p:sp>
        <p:nvSpPr>
          <p:cNvPr id="3" name="TextBox 2"/>
          <p:cNvSpPr txBox="1"/>
          <p:nvPr/>
        </p:nvSpPr>
        <p:spPr>
          <a:xfrm>
            <a:off x="2139453" y="117717"/>
            <a:ext cx="3119415" cy="646331"/>
          </a:xfrm>
          <a:prstGeom prst="rect">
            <a:avLst/>
          </a:prstGeom>
          <a:noFill/>
        </p:spPr>
        <p:txBody>
          <a:bodyPr wrap="square" rtlCol="0">
            <a:spAutoFit/>
          </a:bodyPr>
          <a:lstStyle/>
          <a:p>
            <a:pPr algn="r"/>
            <a:r>
              <a:rPr lang="en-US" sz="1200" dirty="0"/>
              <a:t>This illustration shows the titration curve of a strong acid with a strong base. </a:t>
            </a:r>
            <a:br>
              <a:rPr lang="en-US" sz="1200" dirty="0"/>
            </a:br>
            <a:endParaRPr lang="en-US" sz="1200" dirty="0"/>
          </a:p>
        </p:txBody>
      </p:sp>
      <p:pic>
        <p:nvPicPr>
          <p:cNvPr id="1032" name="Picture 8" descr="http://www.dlt.ncssm.edu/tiger/diagrams/acid-base/Titration-vs-K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722" y="785341"/>
            <a:ext cx="2083294" cy="28159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4" name="Picture 10" descr="http://www.dlt.ncssm.edu/tiger/diagrams/acid-base/PolyproticAcidTitrati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0139" y="2276157"/>
            <a:ext cx="2138771" cy="28516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266164" y="5181880"/>
            <a:ext cx="3243184" cy="461665"/>
          </a:xfrm>
          <a:prstGeom prst="rect">
            <a:avLst/>
          </a:prstGeom>
          <a:noFill/>
        </p:spPr>
        <p:txBody>
          <a:bodyPr wrap="square" rtlCol="0">
            <a:spAutoFit/>
          </a:bodyPr>
          <a:lstStyle/>
          <a:p>
            <a:pPr algn="r"/>
            <a:r>
              <a:rPr lang="en-US" sz="1200" dirty="0"/>
              <a:t>This illustration shows the </a:t>
            </a:r>
            <a:r>
              <a:rPr lang="en-US" sz="1200" dirty="0" smtClean="0"/>
              <a:t>titration curve of a </a:t>
            </a:r>
            <a:r>
              <a:rPr lang="en-US" sz="1200" dirty="0"/>
              <a:t>polyprotic weak acid with a strong base. </a:t>
            </a:r>
          </a:p>
        </p:txBody>
      </p:sp>
      <p:sp>
        <p:nvSpPr>
          <p:cNvPr id="10" name="TextBox 9"/>
          <p:cNvSpPr txBox="1"/>
          <p:nvPr/>
        </p:nvSpPr>
        <p:spPr>
          <a:xfrm>
            <a:off x="2248876" y="3705327"/>
            <a:ext cx="2034576" cy="830997"/>
          </a:xfrm>
          <a:prstGeom prst="rect">
            <a:avLst/>
          </a:prstGeom>
          <a:noFill/>
        </p:spPr>
        <p:txBody>
          <a:bodyPr wrap="square" rtlCol="0">
            <a:spAutoFit/>
          </a:bodyPr>
          <a:lstStyle/>
          <a:p>
            <a:r>
              <a:rPr lang="en-US" sz="1200" dirty="0"/>
              <a:t>This illustration shows the titration curves </a:t>
            </a:r>
            <a:br>
              <a:rPr lang="en-US" sz="1200" dirty="0"/>
            </a:br>
            <a:r>
              <a:rPr lang="en-US" sz="1200" dirty="0"/>
              <a:t>of several weak acids with a strong base</a:t>
            </a:r>
          </a:p>
        </p:txBody>
      </p:sp>
      <p:sp>
        <p:nvSpPr>
          <p:cNvPr id="13" name="Right Arrow 12"/>
          <p:cNvSpPr/>
          <p:nvPr/>
        </p:nvSpPr>
        <p:spPr>
          <a:xfrm>
            <a:off x="5143883" y="336680"/>
            <a:ext cx="202132" cy="1042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Up Arrow 14"/>
          <p:cNvSpPr/>
          <p:nvPr/>
        </p:nvSpPr>
        <p:spPr>
          <a:xfrm>
            <a:off x="990600" y="3514690"/>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Up Arrow 22"/>
          <p:cNvSpPr/>
          <p:nvPr/>
        </p:nvSpPr>
        <p:spPr>
          <a:xfrm>
            <a:off x="3185155" y="3523431"/>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Up Arrow 23"/>
          <p:cNvSpPr/>
          <p:nvPr/>
        </p:nvSpPr>
        <p:spPr>
          <a:xfrm>
            <a:off x="5269463" y="4994924"/>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Up Arrow 24"/>
          <p:cNvSpPr/>
          <p:nvPr/>
        </p:nvSpPr>
        <p:spPr>
          <a:xfrm>
            <a:off x="7851246" y="4811122"/>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411304" y="4686677"/>
            <a:ext cx="2642341" cy="590147"/>
          </a:xfrm>
          <a:prstGeom prst="wedgeRoundRectCallout">
            <a:avLst>
              <a:gd name="adj1" fmla="val -64744"/>
              <a:gd name="adj2" fmla="val 100935"/>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See Source link to review titration calculations.</a:t>
            </a:r>
            <a:endParaRPr lang="en-US" sz="1400" dirty="0"/>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00" y="336680"/>
            <a:ext cx="8903141" cy="6342291"/>
          </a:xfrm>
          <a:prstGeom prst="rect">
            <a:avLst/>
          </a:prstGeom>
          <a:ln w="76200">
            <a:solidFill>
              <a:schemeClr val="tx1"/>
            </a:solidFill>
          </a:ln>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700" y="584200"/>
            <a:ext cx="8851900" cy="5676900"/>
          </a:xfrm>
          <a:prstGeom prst="rect">
            <a:avLst/>
          </a:prstGeom>
          <a:ln w="76200">
            <a:solidFill>
              <a:schemeClr val="tx1"/>
            </a:solidFill>
          </a:ln>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5200" y="0"/>
            <a:ext cx="7199300" cy="6858000"/>
          </a:xfrm>
          <a:prstGeom prst="rect">
            <a:avLst/>
          </a:prstGeom>
          <a:ln w="76200">
            <a:solidFill>
              <a:schemeClr val="accent1"/>
            </a:solidFill>
          </a:ln>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3600" y="0"/>
            <a:ext cx="7414361" cy="6858000"/>
          </a:xfrm>
          <a:prstGeom prst="rect">
            <a:avLst/>
          </a:prstGeom>
          <a:ln w="76200">
            <a:solidFill>
              <a:schemeClr val="accent1"/>
            </a:solidFill>
          </a:ln>
        </p:spPr>
      </p:pic>
    </p:spTree>
    <p:extLst>
      <p:ext uri="{BB962C8B-B14F-4D97-AF65-F5344CB8AC3E}">
        <p14:creationId xmlns:p14="http://schemas.microsoft.com/office/powerpoint/2010/main" val="11004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K</a:t>
            </a:r>
            <a:r>
              <a:rPr lang="en-US" baseline="-25000" dirty="0" smtClean="0"/>
              <a:t>w</a:t>
            </a:r>
            <a:r>
              <a:rPr lang="en-US" dirty="0" smtClean="0"/>
              <a:t> and Temperature</a:t>
            </a:r>
            <a:endParaRPr lang="en-US" dirty="0"/>
          </a:p>
        </p:txBody>
      </p:sp>
      <p:pic>
        <p:nvPicPr>
          <p:cNvPr id="9" name="Picture 8"/>
          <p:cNvPicPr>
            <a:picLocks noChangeAspect="1"/>
          </p:cNvPicPr>
          <p:nvPr/>
        </p:nvPicPr>
        <p:blipFill>
          <a:blip r:embed="rId2"/>
          <a:stretch>
            <a:fillRect/>
          </a:stretch>
        </p:blipFill>
        <p:spPr>
          <a:xfrm>
            <a:off x="1352382" y="782694"/>
            <a:ext cx="6305550" cy="600075"/>
          </a:xfrm>
          <a:prstGeom prst="rect">
            <a:avLst/>
          </a:prstGeom>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66843" y="5941488"/>
            <a:ext cx="9144000" cy="1200329"/>
          </a:xfrm>
          <a:prstGeom prst="rect">
            <a:avLst/>
          </a:prstGeom>
          <a:noFill/>
        </p:spPr>
        <p:txBody>
          <a:bodyPr wrap="square" rtlCol="0">
            <a:spAutoFit/>
          </a:bodyPr>
          <a:lstStyle/>
          <a:p>
            <a:r>
              <a:rPr lang="en-US" dirty="0"/>
              <a:t>LO 6.14</a:t>
            </a:r>
            <a:r>
              <a:rPr lang="en-US" dirty="0" smtClean="0"/>
              <a:t>: The </a:t>
            </a:r>
            <a:r>
              <a:rPr lang="en-US" dirty="0"/>
              <a:t>student can, based on the dependence of K</a:t>
            </a:r>
            <a:r>
              <a:rPr lang="en-US" baseline="-25000" dirty="0"/>
              <a:t>w</a:t>
            </a:r>
            <a:r>
              <a:rPr lang="en-US" dirty="0"/>
              <a:t> on temperature, reason that neutrality requires [H</a:t>
            </a:r>
            <a:r>
              <a:rPr lang="en-US" baseline="30000" dirty="0"/>
              <a:t>+</a:t>
            </a:r>
            <a:r>
              <a:rPr lang="en-US" dirty="0"/>
              <a:t>] = [OH</a:t>
            </a:r>
            <a:r>
              <a:rPr lang="en-US" baseline="30000" dirty="0"/>
              <a:t>-</a:t>
            </a:r>
            <a:r>
              <a:rPr lang="en-US" dirty="0"/>
              <a:t>] as opposed to requiring pH = 7, including especially the application to biological systems.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6" name="Oval 5"/>
          <p:cNvSpPr/>
          <p:nvPr/>
        </p:nvSpPr>
        <p:spPr>
          <a:xfrm>
            <a:off x="6648450" y="748051"/>
            <a:ext cx="1012662" cy="689482"/>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3" name="TextBox 12"/>
          <p:cNvSpPr txBox="1"/>
          <p:nvPr/>
        </p:nvSpPr>
        <p:spPr>
          <a:xfrm>
            <a:off x="14041" y="4287138"/>
            <a:ext cx="5997743" cy="1600438"/>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t>As T increases, pH of pure water decreases. The water is NOT becoming more acidic. A solution is only acidic if </a:t>
            </a:r>
            <a:r>
              <a:rPr lang="en-US" sz="1400" dirty="0"/>
              <a:t>[H+] &gt; [OH-</a:t>
            </a:r>
            <a:r>
              <a:rPr lang="en-US" sz="1400" dirty="0" smtClean="0"/>
              <a:t>].</a:t>
            </a:r>
          </a:p>
          <a:p>
            <a:pPr marL="171450" indent="-171450">
              <a:buFont typeface="Arial" panose="020B0604020202020204" pitchFamily="34" charset="0"/>
              <a:buChar char="•"/>
            </a:pPr>
            <a:r>
              <a:rPr lang="en-US" sz="1400" dirty="0" smtClean="0"/>
              <a:t>At 50°C, the pH of pure water is 6.63, which is defined as “neutral”, when [H</a:t>
            </a:r>
            <a:r>
              <a:rPr lang="en-US" sz="1400" baseline="30000" dirty="0" smtClean="0"/>
              <a:t>+</a:t>
            </a:r>
            <a:r>
              <a:rPr lang="en-US" sz="1400" dirty="0" smtClean="0"/>
              <a:t>] = [OH</a:t>
            </a:r>
            <a:r>
              <a:rPr lang="en-US" sz="1400" baseline="30000" dirty="0" smtClean="0"/>
              <a:t>-</a:t>
            </a:r>
            <a:r>
              <a:rPr lang="en-US" sz="1400" dirty="0" smtClean="0"/>
              <a:t>]. A solution with a pH of 7 at this temperature is slightly basic b/c it is higher than the neutral value of 6.63.</a:t>
            </a:r>
          </a:p>
          <a:p>
            <a:endParaRPr lang="en-US" sz="1400" dirty="0"/>
          </a:p>
          <a:p>
            <a:endParaRPr lang="en-US" sz="1400" dirty="0"/>
          </a:p>
        </p:txBody>
      </p:sp>
      <p:pic>
        <p:nvPicPr>
          <p:cNvPr id="3" name="Picture 2"/>
          <p:cNvPicPr>
            <a:picLocks noChangeAspect="1"/>
          </p:cNvPicPr>
          <p:nvPr/>
        </p:nvPicPr>
        <p:blipFill>
          <a:blip r:embed="rId5"/>
          <a:stretch>
            <a:fillRect/>
          </a:stretch>
        </p:blipFill>
        <p:spPr>
          <a:xfrm>
            <a:off x="168061" y="1548921"/>
            <a:ext cx="4867275" cy="2552700"/>
          </a:xfrm>
          <a:prstGeom prst="rect">
            <a:avLst/>
          </a:prstGeom>
        </p:spPr>
      </p:pic>
      <p:sp>
        <p:nvSpPr>
          <p:cNvPr id="14" name="Oval 13"/>
          <p:cNvSpPr/>
          <p:nvPr/>
        </p:nvSpPr>
        <p:spPr>
          <a:xfrm>
            <a:off x="384174" y="2712720"/>
            <a:ext cx="4416426" cy="2743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6" name="Oval 15"/>
          <p:cNvSpPr/>
          <p:nvPr/>
        </p:nvSpPr>
        <p:spPr>
          <a:xfrm>
            <a:off x="384174" y="3505200"/>
            <a:ext cx="4416426" cy="2743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9" name="Curved Left Arrow 18"/>
          <p:cNvSpPr/>
          <p:nvPr/>
        </p:nvSpPr>
        <p:spPr>
          <a:xfrm rot="19323987">
            <a:off x="5277001" y="3216955"/>
            <a:ext cx="616993" cy="176195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Curved Up Arrow 23"/>
          <p:cNvSpPr/>
          <p:nvPr/>
        </p:nvSpPr>
        <p:spPr>
          <a:xfrm rot="19588760">
            <a:off x="4710294" y="1992981"/>
            <a:ext cx="2930321" cy="62289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p:cNvPicPr>
            <a:picLocks noChangeAspect="1"/>
          </p:cNvPicPr>
          <p:nvPr/>
        </p:nvPicPr>
        <p:blipFill>
          <a:blip r:embed="rId6"/>
          <a:stretch>
            <a:fillRect/>
          </a:stretch>
        </p:blipFill>
        <p:spPr>
          <a:xfrm>
            <a:off x="6712017" y="3904019"/>
            <a:ext cx="2381250" cy="581025"/>
          </a:xfrm>
          <a:prstGeom prst="rect">
            <a:avLst/>
          </a:prstGeom>
        </p:spPr>
      </p:pic>
      <p:sp>
        <p:nvSpPr>
          <p:cNvPr id="26" name="TextBox 25"/>
          <p:cNvSpPr txBox="1"/>
          <p:nvPr/>
        </p:nvSpPr>
        <p:spPr>
          <a:xfrm>
            <a:off x="6370396" y="4362332"/>
            <a:ext cx="2510691" cy="1384995"/>
          </a:xfrm>
          <a:prstGeom prst="rect">
            <a:avLst/>
          </a:prstGeom>
          <a:noFill/>
        </p:spPr>
        <p:txBody>
          <a:bodyPr wrap="square" rtlCol="0">
            <a:spAutoFit/>
          </a:bodyPr>
          <a:lstStyle/>
          <a:p>
            <a:r>
              <a:rPr lang="en-US" sz="1400" dirty="0" smtClean="0"/>
              <a:t>The dissociation of water is endothermic. An increase of energy will shift the reaction to the right, increasing the forward reaction, and increase the value of K</a:t>
            </a:r>
            <a:r>
              <a:rPr lang="en-US" sz="1400" baseline="-25000" dirty="0" smtClean="0"/>
              <a:t>w</a:t>
            </a:r>
            <a:r>
              <a:rPr lang="en-US" sz="1400" dirty="0" smtClean="0"/>
              <a:t>.</a:t>
            </a:r>
            <a:endParaRPr lang="en-US" sz="1400" dirty="0"/>
          </a:p>
        </p:txBody>
      </p:sp>
      <p:sp>
        <p:nvSpPr>
          <p:cNvPr id="27" name="TextBox 26"/>
          <p:cNvSpPr txBox="1"/>
          <p:nvPr/>
        </p:nvSpPr>
        <p:spPr>
          <a:xfrm>
            <a:off x="6389019" y="4004599"/>
            <a:ext cx="553554" cy="379866"/>
          </a:xfrm>
          <a:prstGeom prst="rect">
            <a:avLst/>
          </a:prstGeom>
          <a:noFill/>
        </p:spPr>
        <p:txBody>
          <a:bodyPr wrap="square" rtlCol="0">
            <a:spAutoFit/>
          </a:bodyPr>
          <a:lstStyle/>
          <a:p>
            <a:r>
              <a:rPr lang="en-US" dirty="0" smtClean="0"/>
              <a:t>E +</a:t>
            </a:r>
            <a:endParaRPr lang="en-US" dirty="0"/>
          </a:p>
        </p:txBody>
      </p:sp>
      <p:pic>
        <p:nvPicPr>
          <p:cNvPr id="8" name="Picture 7"/>
          <p:cNvPicPr>
            <a:picLocks noChangeAspect="1"/>
          </p:cNvPicPr>
          <p:nvPr/>
        </p:nvPicPr>
        <p:blipFill>
          <a:blip r:embed="rId7"/>
          <a:stretch>
            <a:fillRect/>
          </a:stretch>
        </p:blipFill>
        <p:spPr>
          <a:xfrm>
            <a:off x="6535626" y="2817590"/>
            <a:ext cx="2190750" cy="809625"/>
          </a:xfrm>
          <a:prstGeom prst="rect">
            <a:avLst/>
          </a:prstGeom>
        </p:spPr>
      </p:pic>
    </p:spTree>
    <p:extLst>
      <p:ext uri="{BB962C8B-B14F-4D97-AF65-F5344CB8AC3E}">
        <p14:creationId xmlns:p14="http://schemas.microsoft.com/office/powerpoint/2010/main" val="735296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Acid/Base Mixtures and its pH</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99192"/>
            <a:ext cx="9144000" cy="1200329"/>
          </a:xfrm>
          <a:prstGeom prst="rect">
            <a:avLst/>
          </a:prstGeom>
          <a:noFill/>
        </p:spPr>
        <p:txBody>
          <a:bodyPr wrap="square" rtlCol="0">
            <a:spAutoFit/>
          </a:bodyPr>
          <a:lstStyle/>
          <a:p>
            <a:r>
              <a:rPr lang="en-US" dirty="0" smtClean="0"/>
              <a:t>LO 6.15: 	</a:t>
            </a:r>
            <a:r>
              <a:rPr lang="en-US" dirty="0"/>
              <a:t>The student can identify a given solution as containing a mixture of strong acids and/or bases and calculate or estimate the pH (and concentrations of all chemical </a:t>
            </a:r>
            <a:r>
              <a:rPr lang="en-US" dirty="0" smtClean="0"/>
              <a:t>species) </a:t>
            </a:r>
            <a:r>
              <a:rPr lang="en-US" dirty="0"/>
              <a:t>in the resulting solution.</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3" name="TextBox 2"/>
          <p:cNvSpPr txBox="1"/>
          <p:nvPr/>
        </p:nvSpPr>
        <p:spPr>
          <a:xfrm>
            <a:off x="286603" y="1048418"/>
            <a:ext cx="7297538" cy="2585323"/>
          </a:xfrm>
          <a:prstGeom prst="rect">
            <a:avLst/>
          </a:prstGeom>
          <a:noFill/>
        </p:spPr>
        <p:txBody>
          <a:bodyPr wrap="square" rtlCol="0">
            <a:spAutoFit/>
          </a:bodyPr>
          <a:lstStyle/>
          <a:p>
            <a:r>
              <a:rPr lang="en-US" dirty="0" smtClean="0"/>
              <a:t>A 25 mL sample of hydrofluoric acid (HF) is titrated with 25 mL of 0.30M sodium hydroxide (</a:t>
            </a:r>
            <a:r>
              <a:rPr lang="en-US" dirty="0" err="1" smtClean="0"/>
              <a:t>NaOH</a:t>
            </a:r>
            <a:r>
              <a:rPr lang="en-US" dirty="0" smtClean="0"/>
              <a:t>). At the equivalence point of the titration, what would the pH of the solution be? Justify with a reaction.</a:t>
            </a:r>
          </a:p>
          <a:p>
            <a:endParaRPr lang="en-US" dirty="0" smtClean="0"/>
          </a:p>
          <a:p>
            <a:pPr marL="342900" indent="-342900">
              <a:buAutoNum type="alphaLcPeriod"/>
            </a:pPr>
            <a:r>
              <a:rPr lang="en-US" dirty="0" smtClean="0"/>
              <a:t>pH &lt; 7</a:t>
            </a:r>
          </a:p>
          <a:p>
            <a:pPr marL="342900" indent="-342900">
              <a:buAutoNum type="alphaLcPeriod"/>
            </a:pPr>
            <a:r>
              <a:rPr lang="en-US" dirty="0" smtClean="0"/>
              <a:t>pH = 7</a:t>
            </a:r>
          </a:p>
          <a:p>
            <a:pPr marL="342900" indent="-342900">
              <a:buAutoNum type="alphaLcPeriod"/>
            </a:pPr>
            <a:r>
              <a:rPr lang="en-US" dirty="0" smtClean="0"/>
              <a:t>pH &gt; 7</a:t>
            </a:r>
          </a:p>
          <a:p>
            <a:pPr marL="342900" indent="-342900">
              <a:buAutoNum type="alphaLcPeriod"/>
            </a:pPr>
            <a:r>
              <a:rPr lang="en-US" dirty="0" smtClean="0"/>
              <a:t>pH = </a:t>
            </a:r>
            <a:r>
              <a:rPr lang="en-US" dirty="0" err="1" smtClean="0"/>
              <a:t>pK</a:t>
            </a:r>
            <a:r>
              <a:rPr lang="en-US" baseline="-25000" dirty="0" err="1" smtClean="0"/>
              <a:t>a</a:t>
            </a:r>
            <a:endParaRPr lang="en-US" baseline="-25000" dirty="0"/>
          </a:p>
        </p:txBody>
      </p:sp>
      <p:sp>
        <p:nvSpPr>
          <p:cNvPr id="13" name="TextBox 12"/>
          <p:cNvSpPr txBox="1"/>
          <p:nvPr/>
        </p:nvSpPr>
        <p:spPr>
          <a:xfrm>
            <a:off x="1551028" y="4151582"/>
            <a:ext cx="7297538" cy="954107"/>
          </a:xfrm>
          <a:prstGeom prst="rect">
            <a:avLst/>
          </a:prstGeom>
          <a:noFill/>
        </p:spPr>
        <p:txBody>
          <a:bodyPr wrap="square" rtlCol="0">
            <a:spAutoFit/>
          </a:bodyPr>
          <a:lstStyle/>
          <a:p>
            <a:r>
              <a:rPr lang="en-US" sz="1400" dirty="0" smtClean="0"/>
              <a:t>The correct answer is “c” pH&gt;7. At the equivalence point, the moles of acid equal the moles of base. The remaining species would be Na</a:t>
            </a:r>
            <a:r>
              <a:rPr lang="en-US" sz="1400" baseline="30000" dirty="0" smtClean="0"/>
              <a:t>+</a:t>
            </a:r>
            <a:r>
              <a:rPr lang="en-US" sz="1400" dirty="0" smtClean="0"/>
              <a:t> and F</a:t>
            </a:r>
            <a:r>
              <a:rPr lang="en-US" sz="1400" baseline="30000" dirty="0" smtClean="0"/>
              <a:t>-</a:t>
            </a:r>
            <a:r>
              <a:rPr lang="en-US" sz="1400" dirty="0" smtClean="0"/>
              <a:t>. The conjugate base, F</a:t>
            </a:r>
            <a:r>
              <a:rPr lang="en-US" sz="1400" baseline="30000" dirty="0" smtClean="0"/>
              <a:t>-</a:t>
            </a:r>
            <a:r>
              <a:rPr lang="en-US" sz="1400" dirty="0" smtClean="0"/>
              <a:t> will hydrolyze with water, producing OH</a:t>
            </a:r>
            <a:r>
              <a:rPr lang="en-US" sz="1400" baseline="30000" dirty="0" smtClean="0"/>
              <a:t>-</a:t>
            </a:r>
            <a:r>
              <a:rPr lang="en-US" sz="1400" dirty="0" smtClean="0"/>
              <a:t> in solution: F</a:t>
            </a:r>
            <a:r>
              <a:rPr lang="en-US" sz="1400" baseline="30000" dirty="0" smtClean="0"/>
              <a:t>-</a:t>
            </a:r>
            <a:r>
              <a:rPr lang="en-US" sz="1400" dirty="0" smtClean="0"/>
              <a:t>(</a:t>
            </a:r>
            <a:r>
              <a:rPr lang="en-US" sz="1400" i="1" dirty="0" err="1" smtClean="0"/>
              <a:t>aq</a:t>
            </a:r>
            <a:r>
              <a:rPr lang="en-US" sz="1400" dirty="0" smtClean="0"/>
              <a:t>) + H</a:t>
            </a:r>
            <a:r>
              <a:rPr lang="en-US" sz="1400" baseline="-25000" dirty="0" smtClean="0"/>
              <a:t>2</a:t>
            </a:r>
            <a:r>
              <a:rPr lang="en-US" sz="1400" dirty="0" smtClean="0"/>
              <a:t>O(</a:t>
            </a:r>
            <a:r>
              <a:rPr lang="en-US" sz="1400" i="1" dirty="0" smtClean="0"/>
              <a:t>l</a:t>
            </a:r>
            <a:r>
              <a:rPr lang="en-US" sz="1400" dirty="0" smtClean="0"/>
              <a:t>) </a:t>
            </a:r>
            <a:r>
              <a:rPr lang="en-US" sz="1400" dirty="0" smtClean="0">
                <a:sym typeface="Wingdings 3" panose="05040102010807070707" pitchFamily="18" charset="2"/>
              </a:rPr>
              <a:t> HF(</a:t>
            </a:r>
            <a:r>
              <a:rPr lang="en-US" sz="1400" i="1" dirty="0" err="1" smtClean="0">
                <a:sym typeface="Wingdings 3" panose="05040102010807070707" pitchFamily="18" charset="2"/>
              </a:rPr>
              <a:t>aq</a:t>
            </a:r>
            <a:r>
              <a:rPr lang="en-US" sz="1400" dirty="0" smtClean="0">
                <a:sym typeface="Wingdings 3" panose="05040102010807070707" pitchFamily="18" charset="2"/>
              </a:rPr>
              <a:t>) + OH</a:t>
            </a:r>
            <a:r>
              <a:rPr lang="en-US" sz="1400" baseline="30000" dirty="0" smtClean="0">
                <a:sym typeface="Wingdings 3" panose="05040102010807070707" pitchFamily="18" charset="2"/>
              </a:rPr>
              <a:t>-</a:t>
            </a:r>
            <a:r>
              <a:rPr lang="en-US" sz="1400" dirty="0" smtClean="0">
                <a:sym typeface="Wingdings 3" panose="05040102010807070707" pitchFamily="18" charset="2"/>
              </a:rPr>
              <a:t>(</a:t>
            </a:r>
            <a:r>
              <a:rPr lang="en-US" sz="1400" i="1" dirty="0" err="1" smtClean="0">
                <a:sym typeface="Wingdings 3" panose="05040102010807070707" pitchFamily="18" charset="2"/>
              </a:rPr>
              <a:t>aq</a:t>
            </a:r>
            <a:r>
              <a:rPr lang="en-US" sz="1400" dirty="0" smtClean="0">
                <a:sym typeface="Wingdings 3" panose="05040102010807070707" pitchFamily="18" charset="2"/>
              </a:rPr>
              <a:t>) </a:t>
            </a:r>
            <a:r>
              <a:rPr lang="en-US" sz="1400" dirty="0" smtClean="0"/>
              <a:t>Select the Source link to see more calculations in this titration.</a:t>
            </a:r>
            <a:endParaRPr lang="en-US" sz="1400" baseline="-25000" dirty="0"/>
          </a:p>
        </p:txBody>
      </p:sp>
      <p:sp>
        <p:nvSpPr>
          <p:cNvPr id="14" name="Rounded Rectangle 13"/>
          <p:cNvSpPr/>
          <p:nvPr/>
        </p:nvSpPr>
        <p:spPr>
          <a:xfrm>
            <a:off x="1547102" y="4149501"/>
            <a:ext cx="7301464" cy="11339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68363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pH and Acid/Base Equilibria</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03893"/>
            <a:ext cx="9144000" cy="954107"/>
          </a:xfrm>
          <a:prstGeom prst="rect">
            <a:avLst/>
          </a:prstGeom>
          <a:noFill/>
        </p:spPr>
        <p:txBody>
          <a:bodyPr wrap="square" rtlCol="0">
            <a:spAutoFit/>
          </a:bodyPr>
          <a:lstStyle/>
          <a:p>
            <a:r>
              <a:rPr lang="en-US" sz="1400" dirty="0"/>
              <a:t>LO 6.16</a:t>
            </a:r>
            <a:r>
              <a:rPr lang="en-US" sz="1400" dirty="0" smtClean="0"/>
              <a:t>: The </a:t>
            </a:r>
            <a:r>
              <a:rPr lang="en-US" sz="1400" dirty="0"/>
              <a:t>student can identify a given solution as being the solution of a monoprotic weak acid or base (including salts in which one ion is a weak acid or base), calculate the pH and concentration of all species in the solution, and/or infer the relative strengths of the weak acids or bases from given </a:t>
            </a:r>
            <a:r>
              <a:rPr lang="en-US" sz="1400" dirty="0" smtClean="0"/>
              <a:t>equilibrium. </a:t>
            </a:r>
            <a:r>
              <a:rPr lang="en-US" sz="1400" dirty="0"/>
              <a:t>concentrations. </a:t>
            </a:r>
            <a:r>
              <a:rPr lang="en-US" sz="1400" dirty="0" smtClean="0"/>
              <a:t>																	</a:t>
            </a:r>
            <a:endParaRPr lang="en-US" sz="1400" dirty="0"/>
          </a:p>
        </p:txBody>
      </p:sp>
      <p:pic>
        <p:nvPicPr>
          <p:cNvPr id="8" name="Picture 7"/>
          <p:cNvPicPr>
            <a:picLocks noChangeAspect="1"/>
          </p:cNvPicPr>
          <p:nvPr/>
        </p:nvPicPr>
        <p:blipFill rotWithShape="1">
          <a:blip r:embed="rId3"/>
          <a:srcRect l="15446" t="15104" r="30381" b="7552"/>
          <a:stretch/>
        </p:blipFill>
        <p:spPr>
          <a:xfrm>
            <a:off x="2787284" y="840726"/>
            <a:ext cx="3860800" cy="3099074"/>
          </a:xfrm>
          <a:prstGeom prst="rect">
            <a:avLst/>
          </a:prstGeom>
        </p:spPr>
      </p:pic>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4" name="TextBox 13"/>
          <p:cNvSpPr txBox="1"/>
          <p:nvPr/>
        </p:nvSpPr>
        <p:spPr>
          <a:xfrm>
            <a:off x="20686" y="3931909"/>
            <a:ext cx="8588434" cy="646331"/>
          </a:xfrm>
          <a:prstGeom prst="rect">
            <a:avLst/>
          </a:prstGeom>
          <a:noFill/>
        </p:spPr>
        <p:txBody>
          <a:bodyPr wrap="square" rtlCol="0">
            <a:spAutoFit/>
          </a:bodyPr>
          <a:lstStyle/>
          <a:p>
            <a:r>
              <a:rPr lang="en-US" dirty="0" smtClean="0"/>
              <a:t>2. Identify and compare the relative strengths of the two acids and the two bases in this neutralization reaction:  OH</a:t>
            </a:r>
            <a:r>
              <a:rPr lang="en-US" baseline="30000" dirty="0" smtClean="0"/>
              <a:t>-</a:t>
            </a:r>
            <a:r>
              <a:rPr lang="en-US" dirty="0" smtClean="0"/>
              <a:t>(</a:t>
            </a:r>
            <a:r>
              <a:rPr lang="en-US" i="1" dirty="0" err="1" smtClean="0"/>
              <a:t>aq</a:t>
            </a:r>
            <a:r>
              <a:rPr lang="en-US" dirty="0" smtClean="0"/>
              <a:t>) + NH</a:t>
            </a:r>
            <a:r>
              <a:rPr lang="en-US" baseline="-25000" dirty="0" smtClean="0"/>
              <a:t>4</a:t>
            </a:r>
            <a:r>
              <a:rPr lang="en-US" baseline="30000" dirty="0" smtClean="0"/>
              <a:t>+</a:t>
            </a:r>
            <a:r>
              <a:rPr lang="en-US" dirty="0" smtClean="0"/>
              <a:t>(</a:t>
            </a:r>
            <a:r>
              <a:rPr lang="en-US" i="1" dirty="0" err="1" smtClean="0"/>
              <a:t>aq</a:t>
            </a:r>
            <a:r>
              <a:rPr lang="en-US" dirty="0" smtClean="0"/>
              <a:t>) </a:t>
            </a:r>
            <a:r>
              <a:rPr lang="en-US" dirty="0" smtClean="0">
                <a:sym typeface="Wingdings 3" panose="05040102010807070707" pitchFamily="18" charset="2"/>
              </a:rPr>
              <a:t> H</a:t>
            </a:r>
            <a:r>
              <a:rPr lang="en-US" baseline="-25000" dirty="0" smtClean="0">
                <a:sym typeface="Wingdings 3" panose="05040102010807070707" pitchFamily="18" charset="2"/>
              </a:rPr>
              <a:t>2</a:t>
            </a:r>
            <a:r>
              <a:rPr lang="en-US" dirty="0" smtClean="0">
                <a:sym typeface="Wingdings 3" panose="05040102010807070707" pitchFamily="18" charset="2"/>
              </a:rPr>
              <a:t>O(</a:t>
            </a:r>
            <a:r>
              <a:rPr lang="en-US" i="1" dirty="0" smtClean="0">
                <a:sym typeface="Wingdings 3" panose="05040102010807070707" pitchFamily="18" charset="2"/>
              </a:rPr>
              <a:t>l</a:t>
            </a:r>
            <a:r>
              <a:rPr lang="en-US" dirty="0" smtClean="0">
                <a:sym typeface="Wingdings 3" panose="05040102010807070707" pitchFamily="18" charset="2"/>
              </a:rPr>
              <a:t>) + NH</a:t>
            </a:r>
            <a:r>
              <a:rPr lang="en-US" baseline="-25000" dirty="0" smtClean="0">
                <a:sym typeface="Wingdings 3" panose="05040102010807070707" pitchFamily="18" charset="2"/>
              </a:rPr>
              <a:t>3</a:t>
            </a:r>
            <a:r>
              <a:rPr lang="en-US" dirty="0" smtClean="0">
                <a:sym typeface="Wingdings 3" panose="05040102010807070707" pitchFamily="18" charset="2"/>
              </a:rPr>
              <a:t>(</a:t>
            </a:r>
            <a:r>
              <a:rPr lang="en-US" i="1" dirty="0" err="1" smtClean="0">
                <a:sym typeface="Wingdings 3" panose="05040102010807070707" pitchFamily="18" charset="2"/>
              </a:rPr>
              <a:t>aq</a:t>
            </a:r>
            <a:r>
              <a:rPr lang="en-US" dirty="0" smtClean="0">
                <a:sym typeface="Wingdings 3" panose="05040102010807070707" pitchFamily="18" charset="2"/>
              </a:rPr>
              <a:t>).</a:t>
            </a:r>
            <a:endParaRPr lang="en-US" dirty="0"/>
          </a:p>
        </p:txBody>
      </p:sp>
      <p:sp>
        <p:nvSpPr>
          <p:cNvPr id="5" name="TextBox 4"/>
          <p:cNvSpPr txBox="1"/>
          <p:nvPr/>
        </p:nvSpPr>
        <p:spPr>
          <a:xfrm>
            <a:off x="0" y="829050"/>
            <a:ext cx="2717800" cy="1477328"/>
          </a:xfrm>
          <a:prstGeom prst="rect">
            <a:avLst/>
          </a:prstGeom>
          <a:noFill/>
        </p:spPr>
        <p:txBody>
          <a:bodyPr wrap="square" rtlCol="0">
            <a:spAutoFit/>
          </a:bodyPr>
          <a:lstStyle/>
          <a:p>
            <a:r>
              <a:rPr lang="en-US" dirty="0" smtClean="0"/>
              <a:t>1. Vinegar is 0.50M acetic acid, HC</a:t>
            </a:r>
            <a:r>
              <a:rPr lang="en-US" baseline="-25000" dirty="0" smtClean="0"/>
              <a:t>2</a:t>
            </a:r>
            <a:r>
              <a:rPr lang="en-US" dirty="0" smtClean="0"/>
              <a:t>H</a:t>
            </a:r>
            <a:r>
              <a:rPr lang="en-US" baseline="-25000" dirty="0" smtClean="0"/>
              <a:t>3</a:t>
            </a:r>
            <a:r>
              <a:rPr lang="en-US" dirty="0" smtClean="0"/>
              <a:t>O</a:t>
            </a:r>
            <a:r>
              <a:rPr lang="en-US" baseline="-25000" dirty="0" smtClean="0"/>
              <a:t>2,</a:t>
            </a:r>
            <a:r>
              <a:rPr lang="en-US" dirty="0" smtClean="0"/>
              <a:t> with a </a:t>
            </a:r>
            <a:r>
              <a:rPr lang="en-US" i="1" dirty="0" err="1" smtClean="0"/>
              <a:t>K</a:t>
            </a:r>
            <a:r>
              <a:rPr lang="en-US" i="1" baseline="-25000" dirty="0" err="1" smtClean="0"/>
              <a:t>a</a:t>
            </a:r>
            <a:r>
              <a:rPr lang="en-US" dirty="0"/>
              <a:t> = </a:t>
            </a:r>
            <a:r>
              <a:rPr lang="en-US" dirty="0" smtClean="0"/>
              <a:t>1.8 </a:t>
            </a:r>
            <a:r>
              <a:rPr lang="en-US" dirty="0"/>
              <a:t>x </a:t>
            </a:r>
            <a:r>
              <a:rPr lang="en-US" dirty="0" smtClean="0"/>
              <a:t>10</a:t>
            </a:r>
            <a:r>
              <a:rPr lang="en-US" baseline="30000" dirty="0" smtClean="0"/>
              <a:t>-5</a:t>
            </a:r>
            <a:r>
              <a:rPr lang="en-US" dirty="0" smtClean="0"/>
              <a:t>. What would be the pH of this solution?</a:t>
            </a:r>
            <a:endParaRPr lang="en-US" dirty="0"/>
          </a:p>
        </p:txBody>
      </p:sp>
      <p:sp>
        <p:nvSpPr>
          <p:cNvPr id="20" name="Oval 19"/>
          <p:cNvSpPr/>
          <p:nvPr/>
        </p:nvSpPr>
        <p:spPr>
          <a:xfrm>
            <a:off x="5016500" y="3743269"/>
            <a:ext cx="177800" cy="17618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Right Arrow 1"/>
          <p:cNvSpPr/>
          <p:nvPr/>
        </p:nvSpPr>
        <p:spPr>
          <a:xfrm rot="8243419" flipV="1">
            <a:off x="6154876" y="669823"/>
            <a:ext cx="2207956" cy="575792"/>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100" dirty="0"/>
              <a:t>See Source link for more calculations</a:t>
            </a:r>
            <a:r>
              <a:rPr lang="en-US" sz="1100" dirty="0" smtClean="0"/>
              <a:t>.</a:t>
            </a:r>
            <a:endParaRPr lang="en-US" sz="1100" dirty="0"/>
          </a:p>
        </p:txBody>
      </p:sp>
      <p:sp>
        <p:nvSpPr>
          <p:cNvPr id="21" name="Rounded Rectangle 20"/>
          <p:cNvSpPr/>
          <p:nvPr/>
        </p:nvSpPr>
        <p:spPr>
          <a:xfrm>
            <a:off x="2717800" y="798179"/>
            <a:ext cx="4102099" cy="314618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1</a:t>
            </a:r>
            <a:r>
              <a:rPr lang="en-US" baseline="30000" dirty="0" smtClean="0"/>
              <a:t>st</a:t>
            </a:r>
            <a:r>
              <a:rPr lang="en-US" dirty="0" smtClean="0"/>
              <a:t> click reveals answer and explanation.</a:t>
            </a:r>
            <a:endParaRPr lang="en-US" dirty="0"/>
          </a:p>
        </p:txBody>
      </p:sp>
      <p:sp>
        <p:nvSpPr>
          <p:cNvPr id="3" name="TextBox 2"/>
          <p:cNvSpPr txBox="1"/>
          <p:nvPr/>
        </p:nvSpPr>
        <p:spPr>
          <a:xfrm>
            <a:off x="250824" y="4542277"/>
            <a:ext cx="2942607" cy="938719"/>
          </a:xfrm>
          <a:prstGeom prst="rect">
            <a:avLst/>
          </a:prstGeom>
          <a:noFill/>
        </p:spPr>
        <p:txBody>
          <a:bodyPr wrap="square" rtlCol="0">
            <a:spAutoFit/>
          </a:bodyPr>
          <a:lstStyle/>
          <a:p>
            <a:r>
              <a:rPr lang="en-US" sz="1100" dirty="0" smtClean="0">
                <a:solidFill>
                  <a:schemeClr val="accent1">
                    <a:lumMod val="50000"/>
                  </a:schemeClr>
                </a:solidFill>
              </a:rPr>
              <a:t>Answer: Hydroxide(OH</a:t>
            </a:r>
            <a:r>
              <a:rPr lang="en-US" sz="1100" baseline="30000" dirty="0" smtClean="0">
                <a:solidFill>
                  <a:schemeClr val="accent1">
                    <a:lumMod val="50000"/>
                  </a:schemeClr>
                </a:solidFill>
              </a:rPr>
              <a:t>-</a:t>
            </a:r>
            <a:r>
              <a:rPr lang="en-US" sz="1100" dirty="0" smtClean="0">
                <a:solidFill>
                  <a:schemeClr val="accent1">
                    <a:lumMod val="50000"/>
                  </a:schemeClr>
                </a:solidFill>
              </a:rPr>
              <a:t>), and ammonia(NH</a:t>
            </a:r>
            <a:r>
              <a:rPr lang="en-US" sz="1100" baseline="-25000" dirty="0" smtClean="0">
                <a:solidFill>
                  <a:schemeClr val="accent1">
                    <a:lumMod val="50000"/>
                  </a:schemeClr>
                </a:solidFill>
              </a:rPr>
              <a:t>3</a:t>
            </a:r>
            <a:r>
              <a:rPr lang="en-US" sz="1100" dirty="0" smtClean="0">
                <a:solidFill>
                  <a:schemeClr val="accent1">
                    <a:lumMod val="50000"/>
                  </a:schemeClr>
                </a:solidFill>
              </a:rPr>
              <a:t>) are the two bases, with ammonia being the weaker, while ammonium(NH</a:t>
            </a:r>
            <a:r>
              <a:rPr lang="en-US" sz="1100" baseline="-25000" dirty="0" smtClean="0">
                <a:solidFill>
                  <a:schemeClr val="accent1">
                    <a:lumMod val="50000"/>
                  </a:schemeClr>
                </a:solidFill>
              </a:rPr>
              <a:t>4</a:t>
            </a:r>
            <a:r>
              <a:rPr lang="en-US" sz="1100" baseline="30000" dirty="0" smtClean="0">
                <a:solidFill>
                  <a:schemeClr val="accent1">
                    <a:lumMod val="50000"/>
                  </a:schemeClr>
                </a:solidFill>
              </a:rPr>
              <a:t>+</a:t>
            </a:r>
            <a:r>
              <a:rPr lang="en-US" sz="1100" dirty="0" smtClean="0">
                <a:solidFill>
                  <a:schemeClr val="accent1">
                    <a:lumMod val="50000"/>
                  </a:schemeClr>
                </a:solidFill>
              </a:rPr>
              <a:t>) and water are the acids, with water the weaker.</a:t>
            </a:r>
            <a:endParaRPr lang="en-US" sz="1100" dirty="0">
              <a:solidFill>
                <a:schemeClr val="accent1">
                  <a:lumMod val="50000"/>
                </a:schemeClr>
              </a:solidFill>
            </a:endParaRPr>
          </a:p>
        </p:txBody>
      </p:sp>
      <p:sp>
        <p:nvSpPr>
          <p:cNvPr id="18" name="TextBox 17"/>
          <p:cNvSpPr txBox="1"/>
          <p:nvPr/>
        </p:nvSpPr>
        <p:spPr>
          <a:xfrm>
            <a:off x="3193431" y="4511968"/>
            <a:ext cx="5859066" cy="1323439"/>
          </a:xfrm>
          <a:prstGeom prst="rect">
            <a:avLst/>
          </a:prstGeom>
          <a:noFill/>
        </p:spPr>
        <p:txBody>
          <a:bodyPr wrap="square" rtlCol="0">
            <a:spAutoFit/>
          </a:bodyPr>
          <a:lstStyle/>
          <a:p>
            <a:r>
              <a:rPr lang="en-US" sz="1000" dirty="0"/>
              <a:t>The correct formulation of acid strength is based on a comparison to the </a:t>
            </a:r>
            <a:r>
              <a:rPr lang="en-US" sz="1000" dirty="0" err="1"/>
              <a:t>K</a:t>
            </a:r>
            <a:r>
              <a:rPr lang="en-US" sz="1000" baseline="-25000" dirty="0" err="1"/>
              <a:t>a</a:t>
            </a:r>
            <a:r>
              <a:rPr lang="en-US" sz="1000" dirty="0" err="1"/>
              <a:t>'s</a:t>
            </a:r>
            <a:r>
              <a:rPr lang="en-US" sz="1000" dirty="0"/>
              <a:t> of hydronium (=1) and water (= 1 x 10</a:t>
            </a:r>
            <a:r>
              <a:rPr lang="en-US" sz="1000" baseline="30000" dirty="0"/>
              <a:t>-14</a:t>
            </a:r>
            <a:r>
              <a:rPr lang="en-US" sz="1000" dirty="0"/>
              <a:t>).  Any acid that is stronger than hydronium (e.g. </a:t>
            </a:r>
            <a:r>
              <a:rPr lang="en-US" sz="1000" dirty="0" err="1"/>
              <a:t>HCl</a:t>
            </a:r>
            <a:r>
              <a:rPr lang="en-US" sz="1000" dirty="0"/>
              <a:t>) is a strong acid and its conjugate base (chloride) has no effect on pH because it does not hydrolyze in water.  Any acid whose strength is between hydronium and water (e.g. ammonium) is a weak acid, and its conjugate is a weak base.  Similarly, for bases, any base with K</a:t>
            </a:r>
            <a:r>
              <a:rPr lang="en-US" sz="1000" baseline="-25000" dirty="0"/>
              <a:t>b</a:t>
            </a:r>
            <a:r>
              <a:rPr lang="en-US" sz="1000" dirty="0"/>
              <a:t> greater than that of hydroxide, which is = 1, (e.g., oxide ion as K</a:t>
            </a:r>
            <a:r>
              <a:rPr lang="en-US" sz="1000" baseline="-25000" dirty="0"/>
              <a:t>2</a:t>
            </a:r>
            <a:r>
              <a:rPr lang="en-US" sz="1000" dirty="0"/>
              <a:t>O) is a strong base, and its conjugate acid (K</a:t>
            </a:r>
            <a:r>
              <a:rPr lang="en-US" sz="1000" baseline="30000" dirty="0"/>
              <a:t>+</a:t>
            </a:r>
            <a:r>
              <a:rPr lang="en-US" sz="1000" dirty="0"/>
              <a:t>) has no effect on pH because it does not hydrolyze in water.  Any base with K</a:t>
            </a:r>
            <a:r>
              <a:rPr lang="en-US" sz="1000" baseline="-25000" dirty="0"/>
              <a:t>b</a:t>
            </a:r>
            <a:r>
              <a:rPr lang="en-US" sz="1000" dirty="0"/>
              <a:t> between that of hydroxide and water (= 1 x 10</a:t>
            </a:r>
            <a:r>
              <a:rPr lang="en-US" sz="1000" baseline="30000" dirty="0"/>
              <a:t>-14</a:t>
            </a:r>
            <a:r>
              <a:rPr lang="en-US" sz="1000" dirty="0"/>
              <a:t>) is a weak base, and its conjugate is a weak acid (e.g., acetate).</a:t>
            </a:r>
            <a:endParaRPr lang="en-US" sz="1000" dirty="0">
              <a:solidFill>
                <a:schemeClr val="accent1">
                  <a:lumMod val="50000"/>
                </a:schemeClr>
              </a:solidFill>
            </a:endParaRPr>
          </a:p>
        </p:txBody>
      </p:sp>
      <p:sp>
        <p:nvSpPr>
          <p:cNvPr id="17" name="Rounded Rectangle 16"/>
          <p:cNvSpPr/>
          <p:nvPr/>
        </p:nvSpPr>
        <p:spPr>
          <a:xfrm>
            <a:off x="250823" y="4540306"/>
            <a:ext cx="8801673" cy="134967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2</a:t>
            </a:r>
            <a:r>
              <a:rPr lang="en-US" baseline="30000" dirty="0" smtClean="0"/>
              <a:t>nd</a:t>
            </a:r>
            <a:r>
              <a:rPr lang="en-US" dirty="0" smtClean="0"/>
              <a:t> click reveals answer and explanation.</a:t>
            </a:r>
            <a:endParaRPr lang="en-US" dirty="0"/>
          </a:p>
        </p:txBody>
      </p:sp>
    </p:spTree>
    <p:extLst>
      <p:ext uri="{BB962C8B-B14F-4D97-AF65-F5344CB8AC3E}">
        <p14:creationId xmlns:p14="http://schemas.microsoft.com/office/powerpoint/2010/main" val="11666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7"/>
                                        </p:tgtEl>
                                      </p:cBhvr>
                                    </p:animEffect>
                                    <p:set>
                                      <p:cBhvr>
                                        <p:cTn id="12" dur="1" fill="hold">
                                          <p:stCondLst>
                                            <p:cond delay="1999"/>
                                          </p:stCondLst>
                                        </p:cTn>
                                        <p:tgtEl>
                                          <p:spTgt spid="17"/>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Big Idea #6</a:t>
            </a:r>
            <a:endParaRPr lang="en-US" sz="4000" dirty="0"/>
          </a:p>
        </p:txBody>
      </p:sp>
      <p:sp>
        <p:nvSpPr>
          <p:cNvPr id="6" name="Text Placeholder 5"/>
          <p:cNvSpPr>
            <a:spLocks noGrp="1"/>
          </p:cNvSpPr>
          <p:nvPr>
            <p:ph type="body" idx="1"/>
          </p:nvPr>
        </p:nvSpPr>
        <p:spPr>
          <a:xfrm>
            <a:off x="1358686" y="4767003"/>
            <a:ext cx="6628032" cy="1500187"/>
          </a:xfrm>
        </p:spPr>
        <p:txBody>
          <a:bodyPr>
            <a:normAutofit/>
          </a:bodyPr>
          <a:lstStyle/>
          <a:p>
            <a:r>
              <a:rPr lang="en-US" sz="5000" dirty="0" smtClean="0"/>
              <a:t>Equilibrium</a:t>
            </a:r>
            <a:endParaRPr lang="en-US" sz="5000" dirty="0"/>
          </a:p>
        </p:txBody>
      </p:sp>
      <p:pic>
        <p:nvPicPr>
          <p:cNvPr id="2" name="Picture 1"/>
          <p:cNvPicPr>
            <a:picLocks noChangeAspect="1"/>
          </p:cNvPicPr>
          <p:nvPr/>
        </p:nvPicPr>
        <p:blipFill>
          <a:blip r:embed="rId3"/>
          <a:stretch>
            <a:fillRect/>
          </a:stretch>
        </p:blipFill>
        <p:spPr>
          <a:xfrm>
            <a:off x="4610767" y="740894"/>
            <a:ext cx="3891547" cy="3825589"/>
          </a:xfrm>
          <a:prstGeom prst="rect">
            <a:avLst/>
          </a:prstGeom>
          <a:ln w="76200" cmpd="sng">
            <a:solidFill>
              <a:srgbClr val="999966"/>
            </a:solidFill>
          </a:ln>
        </p:spPr>
      </p:pic>
    </p:spTree>
    <p:extLst>
      <p:ext uri="{BB962C8B-B14F-4D97-AF65-F5344CB8AC3E}">
        <p14:creationId xmlns:p14="http://schemas.microsoft.com/office/powerpoint/2010/main" val="2777984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Acid/Base reaction species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57043"/>
            <a:ext cx="9144000" cy="1477328"/>
          </a:xfrm>
          <a:prstGeom prst="rect">
            <a:avLst/>
          </a:prstGeom>
          <a:noFill/>
        </p:spPr>
        <p:txBody>
          <a:bodyPr wrap="square" rtlCol="0">
            <a:spAutoFit/>
          </a:bodyPr>
          <a:lstStyle/>
          <a:p>
            <a:r>
              <a:rPr lang="en-US" dirty="0"/>
              <a:t>LO 6.17: The student can, given an arbitrary mixture of weak and strong acids and bases (including polyprotic systems), determine which species will react strongly with one another (i.e., with K&gt;1) and what species will be present in large concentrations at equilibrium.</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http://schoolbag.info/chemistry/central/central.files/image2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562" y="810548"/>
            <a:ext cx="5009020" cy="4550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716" y="954465"/>
            <a:ext cx="1977394" cy="369332"/>
          </a:xfrm>
          <a:prstGeom prst="rect">
            <a:avLst/>
          </a:prstGeom>
          <a:noFill/>
        </p:spPr>
        <p:txBody>
          <a:bodyPr wrap="square" rtlCol="0">
            <a:spAutoFit/>
          </a:bodyPr>
          <a:lstStyle/>
          <a:p>
            <a:r>
              <a:rPr lang="en-US" dirty="0" smtClean="0"/>
              <a:t>Ask yourself:</a:t>
            </a:r>
            <a:endParaRPr lang="en-US" dirty="0"/>
          </a:p>
        </p:txBody>
      </p:sp>
      <p:sp>
        <p:nvSpPr>
          <p:cNvPr id="9" name="Rounded Rectangular Callout 8"/>
          <p:cNvSpPr/>
          <p:nvPr/>
        </p:nvSpPr>
        <p:spPr>
          <a:xfrm>
            <a:off x="15890" y="3085721"/>
            <a:ext cx="2429301" cy="1249039"/>
          </a:xfrm>
          <a:prstGeom prst="wedgeRoundRectCallout">
            <a:avLst>
              <a:gd name="adj1" fmla="val -51831"/>
              <a:gd name="adj2" fmla="val 11481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Deal w/strong A/B first. These will react to completion with the available species.</a:t>
            </a:r>
            <a:endParaRPr lang="en-US" sz="1600" dirty="0"/>
          </a:p>
        </p:txBody>
      </p:sp>
      <p:sp>
        <p:nvSpPr>
          <p:cNvPr id="13" name="Rounded Rectangular Callout 12"/>
          <p:cNvSpPr/>
          <p:nvPr/>
        </p:nvSpPr>
        <p:spPr>
          <a:xfrm>
            <a:off x="204716" y="1580239"/>
            <a:ext cx="3325884" cy="965841"/>
          </a:xfrm>
          <a:prstGeom prst="wedgeRoundRectCallout">
            <a:avLst>
              <a:gd name="adj1" fmla="val -2945"/>
              <a:gd name="adj2" fmla="val -887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Is it strong?  Weak? A salt? A buffer? What will it do in water?</a:t>
            </a:r>
          </a:p>
          <a:p>
            <a:pPr algn="ctr"/>
            <a:r>
              <a:rPr lang="en-US" sz="1600" dirty="0">
                <a:solidFill>
                  <a:schemeClr val="tx1"/>
                </a:solidFill>
              </a:rPr>
              <a:t>See Source link for more details</a:t>
            </a:r>
            <a:endParaRPr lang="en-US" sz="1600" dirty="0"/>
          </a:p>
        </p:txBody>
      </p:sp>
    </p:spTree>
    <p:extLst>
      <p:ext uri="{BB962C8B-B14F-4D97-AF65-F5344CB8AC3E}">
        <p14:creationId xmlns:p14="http://schemas.microsoft.com/office/powerpoint/2010/main" val="1041630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70989"/>
            <a:ext cx="7556313" cy="1116106"/>
          </a:xfrm>
        </p:spPr>
        <p:txBody>
          <a:bodyPr/>
          <a:lstStyle/>
          <a:p>
            <a:r>
              <a:rPr lang="en-US" dirty="0" smtClean="0"/>
              <a:t>How to Build </a:t>
            </a:r>
            <a:br>
              <a:rPr lang="en-US" dirty="0" smtClean="0"/>
            </a:br>
            <a:r>
              <a:rPr lang="en-US" dirty="0" smtClean="0"/>
              <a:t>a Buffer:</a:t>
            </a:r>
            <a:endParaRPr lang="en-US" dirty="0"/>
          </a:p>
        </p:txBody>
      </p:sp>
      <p:sp>
        <p:nvSpPr>
          <p:cNvPr id="5" name="Content Placeholder 4"/>
          <p:cNvSpPr>
            <a:spLocks noGrp="1"/>
          </p:cNvSpPr>
          <p:nvPr>
            <p:ph sz="half" idx="1"/>
          </p:nvPr>
        </p:nvSpPr>
        <p:spPr>
          <a:xfrm>
            <a:off x="280737" y="1222919"/>
            <a:ext cx="3875381" cy="4503511"/>
          </a:xfrm>
        </p:spPr>
        <p:txBody>
          <a:bodyPr>
            <a:normAutofit lnSpcReduction="10000"/>
          </a:bodyPr>
          <a:lstStyle/>
          <a:p>
            <a:pPr marL="0" indent="0">
              <a:buNone/>
            </a:pPr>
            <a:r>
              <a:rPr lang="en-US" sz="2400" b="1" u="sng" dirty="0" smtClean="0"/>
              <a:t>Getting the pH correct:</a:t>
            </a:r>
          </a:p>
          <a:p>
            <a:r>
              <a:rPr lang="en-US" dirty="0" smtClean="0"/>
              <a:t>The pH of a buffer is primarily determined by the </a:t>
            </a:r>
            <a:r>
              <a:rPr lang="en-US" dirty="0" err="1" smtClean="0"/>
              <a:t>pKa</a:t>
            </a:r>
            <a:r>
              <a:rPr lang="en-US" dirty="0" smtClean="0"/>
              <a:t> of the weak acid in the conjugate acid-base pair.</a:t>
            </a:r>
          </a:p>
          <a:p>
            <a:r>
              <a:rPr lang="en-US" dirty="0" smtClean="0"/>
              <a:t>When both species in the conjugate acid-base pair have equal concentrations, the pH of the buffer is equal to the </a:t>
            </a:r>
            <a:r>
              <a:rPr lang="en-US" dirty="0" err="1" smtClean="0"/>
              <a:t>pKa</a:t>
            </a:r>
            <a:r>
              <a:rPr lang="en-US" dirty="0" smtClean="0"/>
              <a:t>.</a:t>
            </a:r>
          </a:p>
          <a:p>
            <a:r>
              <a:rPr lang="en-US" dirty="0" smtClean="0"/>
              <a:t>Choose a conjugate acid-base pair that has a </a:t>
            </a:r>
            <a:r>
              <a:rPr lang="en-US" dirty="0" err="1" smtClean="0"/>
              <a:t>pKa</a:t>
            </a:r>
            <a:r>
              <a:rPr lang="en-US" dirty="0" smtClean="0"/>
              <a:t> closest to the pH you desire and then adjust concentrations to fine tune from there.</a:t>
            </a:r>
          </a:p>
          <a:p>
            <a:endParaRPr lang="en-US" dirty="0"/>
          </a:p>
        </p:txBody>
      </p:sp>
      <p:sp>
        <p:nvSpPr>
          <p:cNvPr id="6" name="Content Placeholder 5"/>
          <p:cNvSpPr>
            <a:spLocks noGrp="1"/>
          </p:cNvSpPr>
          <p:nvPr>
            <p:ph sz="half" idx="2"/>
          </p:nvPr>
        </p:nvSpPr>
        <p:spPr>
          <a:xfrm>
            <a:off x="4178039" y="283013"/>
            <a:ext cx="3845563" cy="4503512"/>
          </a:xfrm>
        </p:spPr>
        <p:txBody>
          <a:bodyPr/>
          <a:lstStyle/>
          <a:p>
            <a:pPr marL="0" indent="0">
              <a:buNone/>
            </a:pPr>
            <a:r>
              <a:rPr lang="en-US" sz="2000" b="1" u="sng" dirty="0"/>
              <a:t>Estimating Buffer Capacity:</a:t>
            </a:r>
          </a:p>
          <a:p>
            <a:r>
              <a:rPr lang="en-US" dirty="0" smtClean="0"/>
              <a:t>A buffer is only effective as long as it has sufficient amounts of both members of the conjugate acid-base pair to allow equilibrium to shift during a stress.</a:t>
            </a: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74038"/>
            <a:ext cx="9144000" cy="1200329"/>
          </a:xfrm>
          <a:prstGeom prst="rect">
            <a:avLst/>
          </a:prstGeom>
          <a:noFill/>
        </p:spPr>
        <p:txBody>
          <a:bodyPr wrap="square" rtlCol="0">
            <a:spAutoFit/>
          </a:bodyPr>
          <a:lstStyle/>
          <a:p>
            <a:r>
              <a:rPr lang="en-US" dirty="0" smtClean="0"/>
              <a:t>LO 6.18: 	</a:t>
            </a:r>
            <a:r>
              <a:rPr lang="en-US" dirty="0"/>
              <a:t>The student can design a buffer solution with a target pH and buffer capacity </a:t>
            </a:r>
            <a:r>
              <a:rPr lang="en-US" dirty="0" smtClean="0"/>
              <a:t>by selecting </a:t>
            </a:r>
            <a:r>
              <a:rPr lang="en-US" dirty="0"/>
              <a:t>an appropriate conjugate acid-base pair and estimating </a:t>
            </a:r>
            <a:r>
              <a:rPr lang="en-US" dirty="0" smtClean="0"/>
              <a:t>the concentrations </a:t>
            </a:r>
            <a:r>
              <a:rPr lang="en-US" dirty="0"/>
              <a:t>needed to achieve </a:t>
            </a:r>
            <a:r>
              <a:rPr lang="en-US" dirty="0" smtClean="0"/>
              <a:t>the desired </a:t>
            </a:r>
            <a:r>
              <a:rPr lang="en-US" dirty="0"/>
              <a:t>capacity.</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630" y="2626074"/>
            <a:ext cx="4658692" cy="3310708"/>
          </a:xfrm>
          <a:prstGeom prst="rect">
            <a:avLst/>
          </a:prstGeom>
          <a:ln>
            <a:solidFill>
              <a:srgbClr val="4D4D33"/>
            </a:solid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700" y="2032000"/>
            <a:ext cx="8102600" cy="2781300"/>
          </a:xfrm>
          <a:prstGeom prst="rect">
            <a:avLst/>
          </a:prstGeom>
          <a:ln w="76200">
            <a:solidFill>
              <a:schemeClr val="accent1"/>
            </a:solidFill>
          </a:ln>
        </p:spPr>
      </p:pic>
      <p:sp>
        <p:nvSpPr>
          <p:cNvPr id="12" name="Frame 11"/>
          <p:cNvSpPr/>
          <p:nvPr/>
        </p:nvSpPr>
        <p:spPr>
          <a:xfrm>
            <a:off x="843148" y="3995535"/>
            <a:ext cx="6804561" cy="61209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76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sz="half" idx="1"/>
          </p:nvPr>
        </p:nvSpPr>
        <p:spPr>
          <a:xfrm>
            <a:off x="280737" y="1470526"/>
            <a:ext cx="7816845" cy="4428733"/>
          </a:xfrm>
        </p:spPr>
        <p:txBody>
          <a:bodyPr>
            <a:normAutofit lnSpcReduction="10000"/>
          </a:bodyPr>
          <a:lstStyle/>
          <a:p>
            <a:r>
              <a:rPr lang="en-US" sz="1600" dirty="0" smtClean="0"/>
              <a:t>A 50.0 mL sample of 0.50 M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is titrated to the half equivalence point with 25.0 mL of 0.50 M </a:t>
            </a:r>
            <a:r>
              <a:rPr lang="en-US" sz="1600" dirty="0" err="1" smtClean="0"/>
              <a:t>NaOH</a:t>
            </a:r>
            <a:r>
              <a:rPr lang="en-US" sz="1600" dirty="0" smtClean="0"/>
              <a:t>.  Which of the following options shows the correct ranking of the molarities of the species in solution? </a:t>
            </a:r>
          </a:p>
          <a:p>
            <a:pPr marL="914400" lvl="4" indent="0">
              <a:buNone/>
            </a:pPr>
            <a:r>
              <a:rPr lang="en-US" sz="1600" dirty="0"/>
              <a:t>	</a:t>
            </a:r>
            <a:r>
              <a:rPr lang="en-US" sz="1600" dirty="0" smtClean="0"/>
              <a:t>			(</a:t>
            </a:r>
            <a:r>
              <a:rPr lang="en-US" sz="1600" dirty="0" err="1" smtClean="0"/>
              <a:t>pKa</a:t>
            </a:r>
            <a:r>
              <a:rPr lang="en-US" sz="1600" dirty="0" smtClean="0"/>
              <a:t> </a:t>
            </a:r>
            <a:r>
              <a:rPr lang="en-US" sz="1600" dirty="0"/>
              <a:t>for HC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smtClean="0"/>
              <a:t> is 4.7)</a:t>
            </a:r>
            <a:endParaRPr lang="en-US" sz="1600" dirty="0"/>
          </a:p>
          <a:p>
            <a:pPr marL="228600" lvl="1" indent="0">
              <a:buNone/>
            </a:pPr>
            <a:r>
              <a:rPr lang="en-US" sz="1600" dirty="0" smtClean="0"/>
              <a:t>	a.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&gt; [C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a:t>
            </a:r>
            <a:r>
              <a:rPr lang="en-US" sz="1600" baseline="30000" dirty="0" smtClean="0"/>
              <a:t>1-</a:t>
            </a:r>
            <a:r>
              <a:rPr lang="en-US" sz="1600" dirty="0" smtClean="0"/>
              <a:t>] &gt; [ H</a:t>
            </a:r>
            <a:r>
              <a:rPr lang="en-US" sz="1600" baseline="30000" dirty="0" smtClean="0"/>
              <a:t>+</a:t>
            </a:r>
            <a:r>
              <a:rPr lang="en-US" sz="1600" dirty="0" smtClean="0"/>
              <a:t> ] &gt; [ OH</a:t>
            </a:r>
            <a:r>
              <a:rPr lang="en-US" sz="1600" baseline="30000" dirty="0" smtClean="0"/>
              <a:t>-</a:t>
            </a:r>
            <a:r>
              <a:rPr lang="en-US" sz="1600" dirty="0" smtClean="0"/>
              <a:t> ]</a:t>
            </a:r>
          </a:p>
          <a:p>
            <a:pPr marL="228600" lvl="1" indent="0">
              <a:buNone/>
            </a:pPr>
            <a:r>
              <a:rPr lang="en-US" sz="1600" dirty="0"/>
              <a:t>	</a:t>
            </a:r>
            <a:r>
              <a:rPr lang="en-US" sz="1600" dirty="0" smtClean="0"/>
              <a:t>b.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a:t>] </a:t>
            </a:r>
            <a:r>
              <a:rPr lang="en-US" sz="1600" dirty="0" smtClean="0"/>
              <a:t>= </a:t>
            </a:r>
            <a:r>
              <a:rPr lang="en-US" sz="1600" dirty="0"/>
              <a:t>[C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&gt; [ H</a:t>
            </a:r>
            <a:r>
              <a:rPr lang="en-US" sz="1600" baseline="30000" dirty="0"/>
              <a:t>+</a:t>
            </a:r>
            <a:r>
              <a:rPr lang="en-US" sz="1600" dirty="0"/>
              <a:t> ] &gt; [ OH</a:t>
            </a:r>
            <a:r>
              <a:rPr lang="en-US" sz="1600" baseline="30000" dirty="0"/>
              <a:t>-</a:t>
            </a:r>
            <a:r>
              <a:rPr lang="en-US" sz="1600" dirty="0"/>
              <a:t> ]</a:t>
            </a:r>
          </a:p>
          <a:p>
            <a:pPr marL="228600" lvl="1" indent="0">
              <a:buNone/>
            </a:pPr>
            <a:r>
              <a:rPr lang="en-US" sz="1600" dirty="0"/>
              <a:t>	</a:t>
            </a:r>
            <a:r>
              <a:rPr lang="en-US" sz="1600" dirty="0" smtClean="0"/>
              <a:t>c.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a:t>] &gt; [C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a:t>
            </a:r>
            <a:r>
              <a:rPr lang="en-US" sz="1600" dirty="0" smtClean="0"/>
              <a:t>= </a:t>
            </a:r>
            <a:r>
              <a:rPr lang="en-US" sz="1600" dirty="0"/>
              <a:t>[ H</a:t>
            </a:r>
            <a:r>
              <a:rPr lang="en-US" sz="1600" baseline="30000" dirty="0"/>
              <a:t>+</a:t>
            </a:r>
            <a:r>
              <a:rPr lang="en-US" sz="1600" dirty="0"/>
              <a:t> ] &gt; [ OH</a:t>
            </a:r>
            <a:r>
              <a:rPr lang="en-US" sz="1600" baseline="30000" dirty="0"/>
              <a:t>-</a:t>
            </a:r>
            <a:r>
              <a:rPr lang="en-US" sz="1600" dirty="0"/>
              <a:t> </a:t>
            </a:r>
            <a:r>
              <a:rPr lang="en-US" sz="1600" dirty="0" smtClean="0"/>
              <a:t>]</a:t>
            </a:r>
          </a:p>
          <a:p>
            <a:pPr marL="228600" lvl="1" indent="0">
              <a:buNone/>
            </a:pPr>
            <a:r>
              <a:rPr lang="en-US" sz="1600" dirty="0"/>
              <a:t>	</a:t>
            </a:r>
            <a:r>
              <a:rPr lang="en-US" sz="1600" dirty="0" smtClean="0"/>
              <a:t>d. [</a:t>
            </a:r>
            <a:r>
              <a:rPr lang="en-US" sz="1600" dirty="0"/>
              <a:t>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a:t>
            </a:r>
            <a:r>
              <a:rPr lang="en-US" sz="1600" dirty="0" smtClean="0"/>
              <a:t>&gt; </a:t>
            </a:r>
            <a:r>
              <a:rPr lang="en-US" sz="1600" dirty="0"/>
              <a:t>[HC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&gt;</a:t>
            </a:r>
            <a:r>
              <a:rPr lang="en-US" sz="1600" dirty="0" smtClean="0"/>
              <a:t> [ </a:t>
            </a:r>
            <a:r>
              <a:rPr lang="en-US" sz="1600" dirty="0"/>
              <a:t>OH</a:t>
            </a:r>
            <a:r>
              <a:rPr lang="en-US" sz="1600" baseline="30000" dirty="0"/>
              <a:t>-</a:t>
            </a:r>
            <a:r>
              <a:rPr lang="en-US" sz="1600" dirty="0"/>
              <a:t> </a:t>
            </a:r>
            <a:r>
              <a:rPr lang="en-US" sz="1600" dirty="0" smtClean="0"/>
              <a:t>] &gt; </a:t>
            </a:r>
            <a:r>
              <a:rPr lang="en-US" sz="1600" dirty="0"/>
              <a:t>[ H</a:t>
            </a:r>
            <a:r>
              <a:rPr lang="en-US" sz="1600" baseline="30000" dirty="0"/>
              <a:t>+</a:t>
            </a:r>
            <a:r>
              <a:rPr lang="en-US" sz="1600" dirty="0"/>
              <a:t> ] </a:t>
            </a:r>
          </a:p>
          <a:p>
            <a:pPr marL="228600" lvl="1" indent="0">
              <a:buNone/>
            </a:pPr>
            <a:endParaRPr lang="en-US" sz="1600" dirty="0"/>
          </a:p>
          <a:p>
            <a:pPr marL="228600" lvl="1" indent="0">
              <a:buNone/>
            </a:pPr>
            <a:r>
              <a:rPr lang="en-US" dirty="0" smtClean="0"/>
              <a:t>Option B is correct.</a:t>
            </a:r>
          </a:p>
          <a:p>
            <a:pPr marL="228600" lvl="1" indent="0">
              <a:buNone/>
            </a:pPr>
            <a:r>
              <a:rPr lang="en-US" dirty="0"/>
              <a:t>	</a:t>
            </a:r>
            <a:r>
              <a:rPr lang="en-US" dirty="0" smtClean="0"/>
              <a:t>At the half equivalence point, the concentrations of the weak acid and its conjugate base are equal because the OH</a:t>
            </a:r>
            <a:r>
              <a:rPr lang="en-US" baseline="30000" dirty="0" smtClean="0"/>
              <a:t>-</a:t>
            </a:r>
            <a:r>
              <a:rPr lang="en-US" dirty="0" smtClean="0"/>
              <a:t> ion has reacted with half of the original acetic acid.  The pH of the buffer is equal to the </a:t>
            </a:r>
            <a:r>
              <a:rPr lang="en-US" dirty="0" err="1" smtClean="0"/>
              <a:t>pKa</a:t>
            </a:r>
            <a:r>
              <a:rPr lang="en-US" dirty="0" smtClean="0"/>
              <a:t> at that point, so the [H+] is 10</a:t>
            </a:r>
            <a:r>
              <a:rPr lang="en-US" baseline="30000" dirty="0" smtClean="0"/>
              <a:t>-4.7</a:t>
            </a:r>
            <a:r>
              <a:rPr lang="en-US" dirty="0" smtClean="0"/>
              <a:t> which is far lower than the concentrations of the conjugates but far higher than the [OH-] which has a value of 10</a:t>
            </a:r>
            <a:r>
              <a:rPr lang="en-US" baseline="30000" dirty="0" smtClean="0"/>
              <a:t>-9.3</a:t>
            </a:r>
            <a:r>
              <a:rPr lang="en-US" dirty="0" smtClean="0"/>
              <a:t>.</a:t>
            </a:r>
          </a:p>
        </p:txBody>
      </p:sp>
      <p:sp>
        <p:nvSpPr>
          <p:cNvPr id="7" name="Title 6"/>
          <p:cNvSpPr>
            <a:spLocks noGrp="1"/>
          </p:cNvSpPr>
          <p:nvPr>
            <p:ph type="title"/>
          </p:nvPr>
        </p:nvSpPr>
        <p:spPr>
          <a:xfrm>
            <a:off x="498474" y="189998"/>
            <a:ext cx="7556313" cy="1116106"/>
          </a:xfrm>
        </p:spPr>
        <p:txBody>
          <a:bodyPr/>
          <a:lstStyle/>
          <a:p>
            <a:r>
              <a:rPr lang="en-US" dirty="0" smtClean="0"/>
              <a:t>Finding the Major Species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899259"/>
            <a:ext cx="9144000" cy="1200329"/>
          </a:xfrm>
          <a:prstGeom prst="rect">
            <a:avLst/>
          </a:prstGeom>
          <a:noFill/>
        </p:spPr>
        <p:txBody>
          <a:bodyPr wrap="square" rtlCol="0">
            <a:spAutoFit/>
          </a:bodyPr>
          <a:lstStyle/>
          <a:p>
            <a:r>
              <a:rPr lang="en-US" dirty="0"/>
              <a:t>LO 6.19: The student can relate the predominant form of a chemical species involving a labile proton (i.e., protonated/deprotonated form of a weak acid) to the pH of a solution and the </a:t>
            </a:r>
            <a:r>
              <a:rPr lang="en-US" dirty="0" err="1"/>
              <a:t>pKa</a:t>
            </a:r>
            <a:r>
              <a:rPr lang="en-US" dirty="0"/>
              <a:t> associated with the labile proton.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4" name="Rounded Rectangle 13"/>
          <p:cNvSpPr/>
          <p:nvPr/>
        </p:nvSpPr>
        <p:spPr>
          <a:xfrm>
            <a:off x="238072" y="3920645"/>
            <a:ext cx="8077115" cy="19165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3144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949" y="239078"/>
            <a:ext cx="7556313" cy="472019"/>
          </a:xfrm>
        </p:spPr>
        <p:txBody>
          <a:bodyPr/>
          <a:lstStyle/>
          <a:p>
            <a:r>
              <a:rPr lang="en-US" sz="2800" dirty="0" smtClean="0"/>
              <a:t>The </a:t>
            </a:r>
            <a:r>
              <a:rPr lang="en-US" sz="2800" smtClean="0"/>
              <a:t>Buffer Mechanism</a:t>
            </a:r>
            <a:endParaRPr lang="en-US" sz="28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23354"/>
            <a:ext cx="9144000" cy="646331"/>
          </a:xfrm>
          <a:prstGeom prst="rect">
            <a:avLst/>
          </a:prstGeom>
          <a:noFill/>
        </p:spPr>
        <p:txBody>
          <a:bodyPr wrap="square" rtlCol="0">
            <a:spAutoFit/>
          </a:bodyPr>
          <a:lstStyle/>
          <a:p>
            <a:r>
              <a:rPr lang="en-US" dirty="0" smtClean="0"/>
              <a:t>LO 6.20: </a:t>
            </a:r>
            <a:r>
              <a:rPr lang="en-US" dirty="0"/>
              <a:t>The student can identify a solution as being a buffer solution and explain the </a:t>
            </a:r>
            <a:r>
              <a:rPr lang="en-US" dirty="0" smtClean="0"/>
              <a:t>buffer mechanism </a:t>
            </a:r>
            <a:r>
              <a:rPr lang="en-US" dirty="0"/>
              <a:t>in terms of the reactions that would occur on addition of </a:t>
            </a:r>
            <a:r>
              <a:rPr lang="en-US" dirty="0" smtClean="0"/>
              <a:t>acid/base</a:t>
            </a:r>
            <a:r>
              <a:rPr lang="en-US" dirty="0"/>
              <a:t>.</a:t>
            </a:r>
            <a:r>
              <a:rPr lang="en-US" dirty="0" smtClean="0"/>
              <a:t> 																	</a:t>
            </a:r>
            <a:endParaRPr lang="en-US" dirty="0"/>
          </a:p>
        </p:txBody>
      </p:sp>
      <p:sp>
        <p:nvSpPr>
          <p:cNvPr id="9" name="TextBox 8"/>
          <p:cNvSpPr txBox="1"/>
          <p:nvPr/>
        </p:nvSpPr>
        <p:spPr>
          <a:xfrm>
            <a:off x="804826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083558" y="2162066"/>
            <a:ext cx="891583" cy="369332"/>
          </a:xfrm>
          <a:prstGeom prst="rect">
            <a:avLst/>
          </a:prstGeom>
          <a:solidFill>
            <a:schemeClr val="bg1"/>
          </a:solidFill>
        </p:spPr>
        <p:txBody>
          <a:bodyPr wrap="square" rtlCol="0">
            <a:spAutoFit/>
          </a:bodyPr>
          <a:lstStyle/>
          <a:p>
            <a:r>
              <a:rPr lang="en-US" dirty="0" smtClean="0">
                <a:hlinkClick r:id="rId3"/>
              </a:rPr>
              <a:t>Video</a:t>
            </a:r>
            <a:endParaRPr lang="en-US" dirty="0"/>
          </a:p>
        </p:txBody>
      </p:sp>
      <p:sp>
        <p:nvSpPr>
          <p:cNvPr id="20" name="Rectangle 19"/>
          <p:cNvSpPr/>
          <p:nvPr/>
        </p:nvSpPr>
        <p:spPr>
          <a:xfrm>
            <a:off x="4452849" y="2896447"/>
            <a:ext cx="3798015" cy="1646605"/>
          </a:xfrm>
          <a:prstGeom prst="rect">
            <a:avLst/>
          </a:prstGeom>
        </p:spPr>
        <p:txBody>
          <a:bodyPr wrap="square">
            <a:spAutoFit/>
          </a:bodyPr>
          <a:lstStyle/>
          <a:p>
            <a:r>
              <a:rPr lang="en-US" sz="1600" dirty="0"/>
              <a:t>If </a:t>
            </a:r>
            <a:r>
              <a:rPr lang="en-US" sz="1600" dirty="0" smtClean="0"/>
              <a:t>a strong base is </a:t>
            </a:r>
            <a:r>
              <a:rPr lang="en-US" sz="1600" dirty="0"/>
              <a:t>added to the HF/F</a:t>
            </a:r>
            <a:r>
              <a:rPr lang="en-US" sz="1600" baseline="30000" dirty="0"/>
              <a:t>-</a:t>
            </a:r>
            <a:r>
              <a:rPr lang="en-US" sz="1600" dirty="0"/>
              <a:t> buffer, then the </a:t>
            </a:r>
            <a:r>
              <a:rPr lang="en-US" sz="1600" dirty="0" smtClean="0"/>
              <a:t>added base will react completely with the available acid, HF.  </a:t>
            </a:r>
            <a:r>
              <a:rPr lang="en-US" sz="1600" dirty="0"/>
              <a:t>This results in a nearly unchanged [H</a:t>
            </a:r>
            <a:r>
              <a:rPr lang="en-US" sz="1600" baseline="-25000" dirty="0"/>
              <a:t>3</a:t>
            </a:r>
            <a:r>
              <a:rPr lang="en-US" sz="1600" dirty="0"/>
              <a:t>O</a:t>
            </a:r>
            <a:r>
              <a:rPr lang="en-US" sz="1600" baseline="30000" dirty="0"/>
              <a:t>+</a:t>
            </a:r>
            <a:r>
              <a:rPr lang="en-US" sz="1600" dirty="0"/>
              <a:t>] and a nearly unchanged </a:t>
            </a:r>
            <a:r>
              <a:rPr lang="en-US" sz="1600" dirty="0" err="1"/>
              <a:t>pH</a:t>
            </a:r>
            <a:r>
              <a:rPr lang="en-US" sz="1600" dirty="0" err="1" smtClean="0"/>
              <a:t>.</a:t>
            </a:r>
            <a:endParaRPr lang="en-US" sz="1600" dirty="0" smtClean="0"/>
          </a:p>
          <a:p>
            <a:pPr algn="ctr">
              <a:spcBef>
                <a:spcPts val="600"/>
              </a:spcBef>
            </a:pPr>
            <a:r>
              <a:rPr lang="en-US" sz="1600" i="1" dirty="0" smtClean="0"/>
              <a:t>HF</a:t>
            </a:r>
            <a:r>
              <a:rPr lang="en-US" sz="1600" i="1" baseline="-25000" dirty="0" smtClean="0"/>
              <a:t>(</a:t>
            </a:r>
            <a:r>
              <a:rPr lang="en-US" sz="1600" i="1" baseline="-25000" dirty="0" err="1" smtClean="0"/>
              <a:t>aq</a:t>
            </a:r>
            <a:r>
              <a:rPr lang="en-US" sz="1600" i="1" baseline="-25000" dirty="0" smtClean="0"/>
              <a:t>)</a:t>
            </a:r>
            <a:r>
              <a:rPr lang="en-US" sz="1600" i="1" dirty="0" smtClean="0"/>
              <a:t> + OH</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a:t>
            </a:r>
            <a:r>
              <a:rPr lang="en-US" sz="1600" i="1" dirty="0" smtClean="0">
                <a:sym typeface="Wingdings" panose="05000000000000000000" pitchFamily="2" charset="2"/>
              </a:rPr>
              <a:t> F</a:t>
            </a:r>
            <a:r>
              <a:rPr lang="en-US" sz="1600" i="1" baseline="30000" dirty="0" smtClean="0">
                <a:sym typeface="Wingdings" panose="05000000000000000000" pitchFamily="2" charset="2"/>
              </a:rPr>
              <a:t>-</a:t>
            </a:r>
            <a:r>
              <a:rPr lang="en-US" sz="1600" i="1" baseline="-25000" dirty="0" smtClean="0">
                <a:sym typeface="Wingdings" panose="05000000000000000000" pitchFamily="2" charset="2"/>
              </a:rPr>
              <a:t>(</a:t>
            </a:r>
            <a:r>
              <a:rPr lang="en-US" sz="1600" i="1" baseline="-25000" dirty="0" err="1" smtClean="0">
                <a:sym typeface="Wingdings" panose="05000000000000000000" pitchFamily="2" charset="2"/>
              </a:rPr>
              <a:t>aq</a:t>
            </a:r>
            <a:r>
              <a:rPr lang="en-US" sz="1600" i="1" baseline="-25000" dirty="0" smtClean="0">
                <a:sym typeface="Wingdings" panose="05000000000000000000" pitchFamily="2" charset="2"/>
              </a:rPr>
              <a:t>)</a:t>
            </a:r>
            <a:r>
              <a:rPr lang="en-US" sz="1600" i="1" dirty="0" smtClean="0">
                <a:sym typeface="Wingdings" panose="05000000000000000000" pitchFamily="2" charset="2"/>
              </a:rPr>
              <a:t> + H</a:t>
            </a:r>
            <a:r>
              <a:rPr lang="en-US" sz="1600" i="1" baseline="-25000" dirty="0" smtClean="0">
                <a:sym typeface="Wingdings" panose="05000000000000000000" pitchFamily="2" charset="2"/>
              </a:rPr>
              <a:t>2</a:t>
            </a:r>
            <a:r>
              <a:rPr lang="en-US" sz="1600" i="1" dirty="0" smtClean="0">
                <a:sym typeface="Wingdings" panose="05000000000000000000" pitchFamily="2" charset="2"/>
              </a:rPr>
              <a:t>O</a:t>
            </a:r>
            <a:r>
              <a:rPr lang="en-US" sz="1600" i="1" baseline="-25000" dirty="0" smtClean="0">
                <a:sym typeface="Wingdings" panose="05000000000000000000" pitchFamily="2" charset="2"/>
              </a:rPr>
              <a:t>(l)</a:t>
            </a:r>
            <a:endParaRPr lang="en-US" sz="1600" i="1" dirty="0"/>
          </a:p>
        </p:txBody>
      </p:sp>
      <p:sp>
        <p:nvSpPr>
          <p:cNvPr id="2" name="Content Placeholder 1"/>
          <p:cNvSpPr>
            <a:spLocks noGrp="1"/>
          </p:cNvSpPr>
          <p:nvPr>
            <p:ph sz="half" idx="1"/>
          </p:nvPr>
        </p:nvSpPr>
        <p:spPr>
          <a:xfrm>
            <a:off x="160638" y="751932"/>
            <a:ext cx="7887624" cy="2216218"/>
          </a:xfrm>
        </p:spPr>
        <p:txBody>
          <a:bodyPr>
            <a:normAutofit fontScale="92500"/>
          </a:bodyPr>
          <a:lstStyle/>
          <a:p>
            <a:pPr marL="0" indent="0">
              <a:spcBef>
                <a:spcPts val="0"/>
              </a:spcBef>
              <a:spcAft>
                <a:spcPts val="600"/>
              </a:spcAft>
              <a:buNone/>
            </a:pPr>
            <a:r>
              <a:rPr lang="en-US" sz="1700" dirty="0"/>
              <a:t>A buffer is able to resist pH change because the two components (conjugate acid and conjugate base) are both present in appreciable amounts at equilibrium and are able to neutralize small amounts of other acids and bases (in the form of H</a:t>
            </a:r>
            <a:r>
              <a:rPr lang="en-US" sz="1700" baseline="-25000" dirty="0"/>
              <a:t>3</a:t>
            </a:r>
            <a:r>
              <a:rPr lang="en-US" sz="1700" dirty="0"/>
              <a:t>O</a:t>
            </a:r>
            <a:r>
              <a:rPr lang="en-US" sz="1700" baseline="30000" dirty="0"/>
              <a:t>+</a:t>
            </a:r>
            <a:r>
              <a:rPr lang="en-US" sz="1700" dirty="0"/>
              <a:t> and OH</a:t>
            </a:r>
            <a:r>
              <a:rPr lang="en-US" sz="1700" baseline="30000" dirty="0"/>
              <a:t>-</a:t>
            </a:r>
            <a:r>
              <a:rPr lang="en-US" sz="1700" dirty="0"/>
              <a:t>) when </a:t>
            </a:r>
            <a:r>
              <a:rPr lang="en-US" sz="1700" dirty="0" smtClean="0"/>
              <a:t>they </a:t>
            </a:r>
            <a:r>
              <a:rPr lang="en-US" sz="1700" dirty="0"/>
              <a:t>are added to the solution.  Take, for example, a fluoride buffer made from hydrofluoric acid and </a:t>
            </a:r>
            <a:r>
              <a:rPr lang="en-US" sz="1700" dirty="0" err="1"/>
              <a:t>NaF</a:t>
            </a:r>
            <a:r>
              <a:rPr lang="en-US" sz="1700" dirty="0" smtClean="0"/>
              <a:t>.   An ideal </a:t>
            </a:r>
            <a:r>
              <a:rPr lang="en-US" sz="1700" dirty="0"/>
              <a:t>fluoride buffer would contain equimolar concentrations of HF and </a:t>
            </a:r>
            <a:r>
              <a:rPr lang="en-US" sz="1700" dirty="0" err="1"/>
              <a:t>NaF</a:t>
            </a:r>
            <a:r>
              <a:rPr lang="en-US" sz="1700" dirty="0"/>
              <a:t>.  Since they are a weak acid and a weak base, respectively, the amount of hydrolysis is minimal and both buffer species are present at, effectively, their initial supplied concentrations.</a:t>
            </a:r>
          </a:p>
          <a:p>
            <a:pPr marL="0" indent="0">
              <a:buNone/>
            </a:pPr>
            <a:endParaRPr lang="en-US" sz="1600" dirty="0"/>
          </a:p>
          <a:p>
            <a:pPr marL="0" indent="0">
              <a:buNone/>
            </a:pPr>
            <a:endParaRPr lang="en-US" sz="1600" dirty="0"/>
          </a:p>
        </p:txBody>
      </p:sp>
      <p:sp>
        <p:nvSpPr>
          <p:cNvPr id="13" name="TextBox 12"/>
          <p:cNvSpPr txBox="1"/>
          <p:nvPr/>
        </p:nvSpPr>
        <p:spPr>
          <a:xfrm>
            <a:off x="160638" y="2960930"/>
            <a:ext cx="3943812" cy="1646605"/>
          </a:xfrm>
          <a:prstGeom prst="rect">
            <a:avLst/>
          </a:prstGeom>
          <a:noFill/>
        </p:spPr>
        <p:txBody>
          <a:bodyPr wrap="square" rtlCol="0">
            <a:spAutoFit/>
          </a:bodyPr>
          <a:lstStyle/>
          <a:p>
            <a:r>
              <a:rPr lang="en-US" sz="1600" dirty="0" smtClean="0"/>
              <a:t>If a strong acid is added to the HF/F</a:t>
            </a:r>
            <a:r>
              <a:rPr lang="en-US" sz="1600" baseline="30000" dirty="0" smtClean="0"/>
              <a:t>-</a:t>
            </a:r>
            <a:r>
              <a:rPr lang="en-US" sz="1600" dirty="0" smtClean="0"/>
              <a:t> buffer, then the the added acid will react completely with the available base, F</a:t>
            </a:r>
            <a:r>
              <a:rPr lang="en-US" sz="1600" baseline="30000" dirty="0" smtClean="0"/>
              <a:t>-</a:t>
            </a:r>
            <a:r>
              <a:rPr lang="en-US" sz="1600" dirty="0" smtClean="0"/>
              <a:t>.  This results in a nearly unchanged [H</a:t>
            </a:r>
            <a:r>
              <a:rPr lang="en-US" sz="1600" baseline="-25000" dirty="0" smtClean="0"/>
              <a:t>3</a:t>
            </a:r>
            <a:r>
              <a:rPr lang="en-US" sz="1600" dirty="0" smtClean="0"/>
              <a:t>O</a:t>
            </a:r>
            <a:r>
              <a:rPr lang="en-US" sz="1600" baseline="30000" dirty="0" smtClean="0"/>
              <a:t>+</a:t>
            </a:r>
            <a:r>
              <a:rPr lang="en-US" sz="1600" dirty="0" smtClean="0"/>
              <a:t>] and a nearly unchanged </a:t>
            </a:r>
            <a:r>
              <a:rPr lang="en-US" sz="1600" dirty="0" err="1" smtClean="0"/>
              <a:t>pH.</a:t>
            </a:r>
            <a:endParaRPr lang="en-US" sz="1600" dirty="0" smtClean="0"/>
          </a:p>
          <a:p>
            <a:pPr algn="ctr">
              <a:spcBef>
                <a:spcPts val="600"/>
              </a:spcBef>
            </a:pPr>
            <a:r>
              <a:rPr lang="en-US" sz="1600" i="1" dirty="0"/>
              <a:t>H</a:t>
            </a:r>
            <a:r>
              <a:rPr lang="en-US" sz="1600" i="1" baseline="-25000" dirty="0"/>
              <a:t>3</a:t>
            </a:r>
            <a:r>
              <a:rPr lang="en-US" sz="1600" i="1" dirty="0"/>
              <a:t>O</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 F</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a:t>
            </a:r>
            <a:r>
              <a:rPr lang="en-US" sz="1600" i="1" dirty="0" smtClean="0">
                <a:sym typeface="Wingdings" panose="05000000000000000000" pitchFamily="2" charset="2"/>
              </a:rPr>
              <a:t> HF</a:t>
            </a:r>
            <a:r>
              <a:rPr lang="en-US" sz="1600" i="1" baseline="-25000" dirty="0" smtClean="0">
                <a:sym typeface="Wingdings" panose="05000000000000000000" pitchFamily="2" charset="2"/>
              </a:rPr>
              <a:t>(</a:t>
            </a:r>
            <a:r>
              <a:rPr lang="en-US" sz="1600" i="1" baseline="-25000" dirty="0" err="1" smtClean="0">
                <a:sym typeface="Wingdings" panose="05000000000000000000" pitchFamily="2" charset="2"/>
              </a:rPr>
              <a:t>aq</a:t>
            </a:r>
            <a:r>
              <a:rPr lang="en-US" sz="1600" i="1" baseline="-25000" dirty="0" smtClean="0">
                <a:sym typeface="Wingdings" panose="05000000000000000000" pitchFamily="2" charset="2"/>
              </a:rPr>
              <a:t>)</a:t>
            </a:r>
            <a:r>
              <a:rPr lang="en-US" sz="1600" i="1" dirty="0" smtClean="0">
                <a:sym typeface="Wingdings" panose="05000000000000000000" pitchFamily="2" charset="2"/>
              </a:rPr>
              <a:t> + H</a:t>
            </a:r>
            <a:r>
              <a:rPr lang="en-US" sz="1600" i="1" baseline="-25000" dirty="0" smtClean="0">
                <a:sym typeface="Wingdings" panose="05000000000000000000" pitchFamily="2" charset="2"/>
              </a:rPr>
              <a:t>2</a:t>
            </a:r>
            <a:r>
              <a:rPr lang="en-US" sz="1600" i="1" dirty="0" smtClean="0">
                <a:sym typeface="Wingdings" panose="05000000000000000000" pitchFamily="2" charset="2"/>
              </a:rPr>
              <a:t>O</a:t>
            </a:r>
            <a:r>
              <a:rPr lang="en-US" sz="1600" i="1" baseline="-25000" dirty="0" smtClean="0">
                <a:sym typeface="Wingdings" panose="05000000000000000000" pitchFamily="2" charset="2"/>
              </a:rPr>
              <a:t>(l)</a:t>
            </a:r>
            <a:endParaRPr lang="en-US" sz="1600" i="1" dirty="0"/>
          </a:p>
        </p:txBody>
      </p:sp>
      <p:sp>
        <p:nvSpPr>
          <p:cNvPr id="3" name="TextBox 2"/>
          <p:cNvSpPr txBox="1"/>
          <p:nvPr/>
        </p:nvSpPr>
        <p:spPr>
          <a:xfrm>
            <a:off x="276447" y="4945666"/>
            <a:ext cx="8133905" cy="907941"/>
          </a:xfrm>
          <a:prstGeom prst="rect">
            <a:avLst/>
          </a:prstGeom>
          <a:noFill/>
        </p:spPr>
        <p:txBody>
          <a:bodyPr wrap="square" rtlCol="0">
            <a:spAutoFit/>
          </a:bodyPr>
          <a:lstStyle/>
          <a:p>
            <a:r>
              <a:rPr lang="en-US" sz="1600" dirty="0" smtClean="0"/>
              <a:t>The slight shift in pH after challenge is governed by the hydrolysis equilibrium of HF, based on the new HF and F</a:t>
            </a:r>
            <a:r>
              <a:rPr lang="en-US" sz="1600" baseline="30000" dirty="0" smtClean="0"/>
              <a:t>-</a:t>
            </a:r>
            <a:r>
              <a:rPr lang="en-US" sz="1600" dirty="0" smtClean="0"/>
              <a:t> concentrations: </a:t>
            </a:r>
          </a:p>
          <a:p>
            <a:pPr algn="ctr">
              <a:spcBef>
                <a:spcPts val="600"/>
              </a:spcBef>
            </a:pPr>
            <a:r>
              <a:rPr lang="en-US" sz="1600" i="1" dirty="0" smtClean="0"/>
              <a:t>HF</a:t>
            </a:r>
            <a:r>
              <a:rPr lang="en-US" sz="1600" i="1" baseline="-25000" dirty="0" smtClean="0"/>
              <a:t>(</a:t>
            </a:r>
            <a:r>
              <a:rPr lang="en-US" sz="1600" i="1" baseline="-25000" dirty="0" err="1" smtClean="0"/>
              <a:t>aq</a:t>
            </a:r>
            <a:r>
              <a:rPr lang="en-US" sz="1600" i="1" baseline="-25000" dirty="0"/>
              <a:t>)</a:t>
            </a:r>
            <a:r>
              <a:rPr lang="en-US" sz="1600" i="1" dirty="0"/>
              <a:t> + H</a:t>
            </a:r>
            <a:r>
              <a:rPr lang="en-US" sz="1600" i="1" baseline="-25000" dirty="0"/>
              <a:t>2</a:t>
            </a:r>
            <a:r>
              <a:rPr lang="en-US" sz="1600" i="1" dirty="0"/>
              <a:t>O</a:t>
            </a:r>
            <a:r>
              <a:rPr lang="en-US" sz="1600" i="1" baseline="-25000" dirty="0"/>
              <a:t>(l)</a:t>
            </a:r>
            <a:r>
              <a:rPr lang="en-US" sz="1600" i="1" dirty="0"/>
              <a:t> ⇌ F</a:t>
            </a:r>
            <a:r>
              <a:rPr lang="en-US" sz="1600" i="1" baseline="30000" dirty="0"/>
              <a:t>−</a:t>
            </a:r>
            <a:r>
              <a:rPr lang="en-US" sz="1600" i="1" baseline="-25000" dirty="0"/>
              <a:t>(</a:t>
            </a:r>
            <a:r>
              <a:rPr lang="en-US" sz="1600" i="1" baseline="-25000" dirty="0" err="1"/>
              <a:t>aq</a:t>
            </a:r>
            <a:r>
              <a:rPr lang="en-US" sz="1600" i="1" baseline="-25000" dirty="0"/>
              <a:t>)</a:t>
            </a:r>
            <a:r>
              <a:rPr lang="en-US" sz="1600" i="1" dirty="0"/>
              <a:t> + H</a:t>
            </a:r>
            <a:r>
              <a:rPr lang="en-US" sz="1600" i="1" baseline="-25000" dirty="0"/>
              <a:t>3</a:t>
            </a:r>
            <a:r>
              <a:rPr lang="en-US" sz="1600" i="1" dirty="0"/>
              <a:t>O</a:t>
            </a:r>
            <a:r>
              <a:rPr lang="en-US" sz="1600" i="1" baseline="30000" dirty="0"/>
              <a:t>+</a:t>
            </a:r>
            <a:r>
              <a:rPr lang="en-US" sz="1600" i="1" baseline="-25000" dirty="0"/>
              <a:t>(</a:t>
            </a:r>
            <a:r>
              <a:rPr lang="en-US" sz="1600" i="1" baseline="-25000" dirty="0" err="1"/>
              <a:t>aq</a:t>
            </a:r>
            <a:r>
              <a:rPr lang="en-US" sz="1600" i="1" baseline="-25000" dirty="0"/>
              <a:t>)</a:t>
            </a:r>
            <a:r>
              <a:rPr lang="en-US" sz="1600" i="1" dirty="0"/>
              <a:t> </a:t>
            </a:r>
            <a:endParaRPr lang="en-US" sz="1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830" y="1922964"/>
            <a:ext cx="6197600" cy="2895600"/>
          </a:xfrm>
          <a:prstGeom prst="rect">
            <a:avLst/>
          </a:prstGeom>
          <a:ln w="76200">
            <a:solidFill>
              <a:schemeClr val="accent1"/>
            </a:solidFill>
          </a:ln>
        </p:spPr>
      </p:pic>
      <p:sp>
        <p:nvSpPr>
          <p:cNvPr id="12" name="Frame 11"/>
          <p:cNvSpPr/>
          <p:nvPr/>
        </p:nvSpPr>
        <p:spPr>
          <a:xfrm>
            <a:off x="1522926" y="3918858"/>
            <a:ext cx="1018395" cy="344477"/>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93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K</a:t>
            </a:r>
            <a:r>
              <a:rPr lang="en-US" baseline="-25000" dirty="0" err="1" smtClean="0"/>
              <a:t>sp</a:t>
            </a:r>
            <a:r>
              <a:rPr lang="en-US" dirty="0" smtClean="0"/>
              <a:t> and Solubility Calculations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6.21: </a:t>
            </a:r>
            <a:r>
              <a:rPr lang="en-US" dirty="0"/>
              <a:t>The student can predict the solubility of a salt, or rank the solubility of salts,</a:t>
            </a:r>
          </a:p>
          <a:p>
            <a:r>
              <a:rPr lang="en-US" dirty="0"/>
              <a:t>given the relevant </a:t>
            </a:r>
            <a:r>
              <a:rPr lang="en-US" dirty="0" err="1"/>
              <a:t>K</a:t>
            </a:r>
            <a:r>
              <a:rPr lang="en-US" baseline="-25000" dirty="0" err="1"/>
              <a:t>sp</a:t>
            </a:r>
            <a:r>
              <a:rPr lang="en-US" dirty="0"/>
              <a:t> values.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TextBox 1"/>
          <p:cNvSpPr txBox="1"/>
          <p:nvPr/>
        </p:nvSpPr>
        <p:spPr>
          <a:xfrm>
            <a:off x="455679" y="1306104"/>
            <a:ext cx="7599107" cy="4801314"/>
          </a:xfrm>
          <a:prstGeom prst="rect">
            <a:avLst/>
          </a:prstGeom>
          <a:noFill/>
        </p:spPr>
        <p:txBody>
          <a:bodyPr wrap="square" rtlCol="0">
            <a:spAutoFit/>
          </a:bodyPr>
          <a:lstStyle/>
          <a:p>
            <a:r>
              <a:rPr lang="en-US" b="1" dirty="0"/>
              <a:t>Question:</a:t>
            </a:r>
          </a:p>
          <a:p>
            <a:r>
              <a:rPr lang="en-US" dirty="0"/>
              <a:t>What is the maximum number of moles of </a:t>
            </a:r>
            <a:r>
              <a:rPr lang="en-US" dirty="0" err="1"/>
              <a:t>AgBr</a:t>
            </a:r>
            <a:r>
              <a:rPr lang="en-US" dirty="0"/>
              <a:t> that will fully dissolve in 1.0 L of water, if the </a:t>
            </a:r>
            <a:r>
              <a:rPr lang="en-US" dirty="0" err="1"/>
              <a:t>Ksp</a:t>
            </a:r>
            <a:r>
              <a:rPr lang="en-US" dirty="0"/>
              <a:t> value of silver bromide is 4.0 x 10</a:t>
            </a:r>
            <a:r>
              <a:rPr lang="en-US" baseline="30000" dirty="0"/>
              <a:t>-12</a:t>
            </a:r>
            <a:r>
              <a:rPr lang="en-US" dirty="0"/>
              <a:t>?</a:t>
            </a:r>
          </a:p>
          <a:p>
            <a:r>
              <a:rPr lang="en-US" dirty="0"/>
              <a:t> </a:t>
            </a:r>
          </a:p>
          <a:p>
            <a:pPr lvl="0"/>
            <a:r>
              <a:rPr lang="en-US" dirty="0"/>
              <a:t>4.0 x 10</a:t>
            </a:r>
            <a:r>
              <a:rPr lang="en-US" baseline="30000" dirty="0"/>
              <a:t>-12		</a:t>
            </a:r>
            <a:r>
              <a:rPr lang="en-US" dirty="0"/>
              <a:t>b. 2.0 x 10</a:t>
            </a:r>
            <a:r>
              <a:rPr lang="en-US" baseline="30000" dirty="0"/>
              <a:t>-12</a:t>
            </a:r>
            <a:r>
              <a:rPr lang="en-US" dirty="0"/>
              <a:t>		c.  4.0 x 10</a:t>
            </a:r>
            <a:r>
              <a:rPr lang="en-US" baseline="30000" dirty="0"/>
              <a:t>-6</a:t>
            </a:r>
            <a:r>
              <a:rPr lang="en-US" dirty="0"/>
              <a:t>		d. 2.0 x 10</a:t>
            </a:r>
            <a:r>
              <a:rPr lang="en-US" baseline="30000" dirty="0"/>
              <a:t>-6</a:t>
            </a:r>
            <a:endParaRPr lang="en-US" dirty="0"/>
          </a:p>
          <a:p>
            <a:r>
              <a:rPr lang="en-US" dirty="0"/>
              <a:t> </a:t>
            </a:r>
          </a:p>
          <a:p>
            <a:r>
              <a:rPr lang="en-US" dirty="0"/>
              <a:t> </a:t>
            </a:r>
          </a:p>
          <a:p>
            <a:r>
              <a:rPr lang="en-US" dirty="0"/>
              <a:t> </a:t>
            </a:r>
            <a:endParaRPr lang="en-US" dirty="0" smtClean="0"/>
          </a:p>
          <a:p>
            <a:endParaRPr lang="en-US" dirty="0"/>
          </a:p>
          <a:p>
            <a:r>
              <a:rPr lang="en-US" dirty="0"/>
              <a:t> </a:t>
            </a:r>
          </a:p>
          <a:p>
            <a:r>
              <a:rPr lang="en-US" b="1" dirty="0"/>
              <a:t>Answer:</a:t>
            </a:r>
          </a:p>
          <a:p>
            <a:r>
              <a:rPr lang="en-US" dirty="0"/>
              <a:t>The correct answer is “d”  2.0 x 10</a:t>
            </a:r>
            <a:r>
              <a:rPr lang="en-US" baseline="30000" dirty="0"/>
              <a:t>-6</a:t>
            </a:r>
            <a:r>
              <a:rPr lang="en-US" dirty="0"/>
              <a:t>  .  To determine the solubility of </a:t>
            </a:r>
            <a:r>
              <a:rPr lang="en-US" dirty="0" err="1"/>
              <a:t>AgBr</a:t>
            </a:r>
            <a:r>
              <a:rPr lang="en-US" dirty="0"/>
              <a:t> we need to determine the maximum concentrations of Ag+ and Br- that will equal the equilibrium constant.  The </a:t>
            </a:r>
            <a:r>
              <a:rPr lang="en-US" dirty="0" err="1"/>
              <a:t>Ksp</a:t>
            </a:r>
            <a:r>
              <a:rPr lang="en-US" dirty="0"/>
              <a:t> equation is </a:t>
            </a:r>
          </a:p>
          <a:p>
            <a:r>
              <a:rPr lang="en-US" dirty="0" err="1"/>
              <a:t>Ksp</a:t>
            </a:r>
            <a:r>
              <a:rPr lang="en-US" dirty="0"/>
              <a:t> = [Ag+][Br-] with [Ag+] = [Br-] = X, so to solve for X we need to take the square root of  4.0 x 10</a:t>
            </a:r>
            <a:r>
              <a:rPr lang="en-US" baseline="30000" dirty="0"/>
              <a:t>-12</a:t>
            </a:r>
            <a:r>
              <a:rPr lang="en-US" dirty="0"/>
              <a:t> </a:t>
            </a:r>
          </a:p>
          <a:p>
            <a:endParaRPr lang="en-US" dirty="0"/>
          </a:p>
        </p:txBody>
      </p:sp>
      <p:sp>
        <p:nvSpPr>
          <p:cNvPr id="14" name="Rounded Rectangle 13"/>
          <p:cNvSpPr/>
          <p:nvPr/>
        </p:nvSpPr>
        <p:spPr>
          <a:xfrm>
            <a:off x="324078" y="3997061"/>
            <a:ext cx="7730709" cy="219200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7523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23" y="863272"/>
            <a:ext cx="6661813" cy="5394333"/>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Find a </a:t>
            </a:r>
            <a:r>
              <a:rPr lang="en-US" dirty="0" err="1" smtClean="0"/>
              <a:t>K</a:t>
            </a:r>
            <a:r>
              <a:rPr lang="en-US" baseline="-25000" dirty="0" err="1" smtClean="0"/>
              <a:t>sp</a:t>
            </a:r>
            <a:r>
              <a:rPr lang="en-US" dirty="0" smtClean="0"/>
              <a:t> from solubility data</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a:t>LO 6.22: The student can interpret data regarding solubility of salts to determine, or</a:t>
            </a:r>
          </a:p>
          <a:p>
            <a:r>
              <a:rPr lang="en-US" dirty="0"/>
              <a:t>rank, the relevant </a:t>
            </a:r>
            <a:r>
              <a:rPr lang="en-US" dirty="0" err="1"/>
              <a:t>Ksp</a:t>
            </a:r>
            <a:r>
              <a:rPr lang="en-US" dirty="0"/>
              <a:t> values.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4" name="Rounded Rectangle 13"/>
          <p:cNvSpPr/>
          <p:nvPr/>
        </p:nvSpPr>
        <p:spPr>
          <a:xfrm>
            <a:off x="218592" y="4065604"/>
            <a:ext cx="7730709" cy="219200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43571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201439"/>
            <a:ext cx="7556313" cy="663534"/>
          </a:xfrm>
        </p:spPr>
        <p:txBody>
          <a:bodyPr/>
          <a:lstStyle/>
          <a:p>
            <a:r>
              <a:rPr lang="en-US" dirty="0" smtClean="0"/>
              <a:t>Common Ion Effect</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20618"/>
            <a:ext cx="9144000" cy="923330"/>
          </a:xfrm>
          <a:prstGeom prst="rect">
            <a:avLst/>
          </a:prstGeom>
          <a:noFill/>
        </p:spPr>
        <p:txBody>
          <a:bodyPr wrap="square" rtlCol="0">
            <a:spAutoFit/>
          </a:bodyPr>
          <a:lstStyle/>
          <a:p>
            <a:r>
              <a:rPr lang="en-US" dirty="0" smtClean="0"/>
              <a:t>LO 6.23: </a:t>
            </a:r>
            <a:r>
              <a:rPr lang="en-US" dirty="0"/>
              <a:t>The student can interpret data regarding the relative solubility of salts in terms </a:t>
            </a:r>
            <a:r>
              <a:rPr lang="en-US" dirty="0" smtClean="0"/>
              <a:t>of factors </a:t>
            </a:r>
            <a:r>
              <a:rPr lang="en-US" dirty="0"/>
              <a:t>(common ions, pH) that influence the solubility.</a:t>
            </a:r>
            <a:r>
              <a:rPr lang="en-US" dirty="0" smtClean="0"/>
              <a:t> 																	</a:t>
            </a:r>
            <a:endParaRPr lang="en-US" dirty="0"/>
          </a:p>
        </p:txBody>
      </p:sp>
      <p:sp>
        <p:nvSpPr>
          <p:cNvPr id="12" name="TextBox 11"/>
          <p:cNvSpPr txBox="1"/>
          <p:nvPr/>
        </p:nvSpPr>
        <p:spPr>
          <a:xfrm>
            <a:off x="8106199" y="1774606"/>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3" name="TextBox 2"/>
          <p:cNvSpPr txBox="1"/>
          <p:nvPr/>
        </p:nvSpPr>
        <p:spPr>
          <a:xfrm>
            <a:off x="287499" y="759332"/>
            <a:ext cx="7767287" cy="3262432"/>
          </a:xfrm>
          <a:prstGeom prst="rect">
            <a:avLst/>
          </a:prstGeom>
          <a:noFill/>
        </p:spPr>
        <p:txBody>
          <a:bodyPr wrap="square" rtlCol="0">
            <a:spAutoFit/>
          </a:bodyPr>
          <a:lstStyle/>
          <a:p>
            <a:r>
              <a:rPr lang="en-US" sz="1600" dirty="0"/>
              <a:t>The solubility of a sparingly soluble hydroxide can be greatly increased by the addition of an acid.  For example, the hydroxide salt Mg(OH)</a:t>
            </a:r>
            <a:r>
              <a:rPr lang="en-US" sz="1600" baseline="-25000" dirty="0"/>
              <a:t>2</a:t>
            </a:r>
            <a:r>
              <a:rPr lang="en-US" sz="1600" dirty="0"/>
              <a:t> is relatively insoluble in water:</a:t>
            </a:r>
          </a:p>
          <a:p>
            <a:pPr algn="ctr">
              <a:spcBef>
                <a:spcPts val="600"/>
              </a:spcBef>
              <a:spcAft>
                <a:spcPts val="600"/>
              </a:spcAft>
            </a:pPr>
            <a:r>
              <a:rPr lang="en-US" sz="1600" dirty="0"/>
              <a:t>Mg(OH)</a:t>
            </a:r>
            <a:r>
              <a:rPr lang="en-US" sz="1600" baseline="-25000" dirty="0"/>
              <a:t>2(s)</a:t>
            </a:r>
            <a:r>
              <a:rPr lang="en-US" sz="1600" dirty="0"/>
              <a:t> ⇌ Mg</a:t>
            </a:r>
            <a:r>
              <a:rPr lang="en-US" sz="1600" baseline="30000" dirty="0"/>
              <a:t>2+</a:t>
            </a:r>
            <a:r>
              <a:rPr lang="en-US" sz="1600" baseline="-25000" dirty="0"/>
              <a:t>(</a:t>
            </a:r>
            <a:r>
              <a:rPr lang="en-US" sz="1600" baseline="-25000" dirty="0" err="1"/>
              <a:t>aq</a:t>
            </a:r>
            <a:r>
              <a:rPr lang="en-US" sz="1600" baseline="-25000" dirty="0"/>
              <a:t>)</a:t>
            </a:r>
            <a:r>
              <a:rPr lang="en-US" sz="1600" dirty="0"/>
              <a:t> + 2OH</a:t>
            </a:r>
            <a:r>
              <a:rPr lang="en-US" sz="1600" baseline="30000" dirty="0"/>
              <a:t>−</a:t>
            </a:r>
            <a:r>
              <a:rPr lang="en-US" sz="1600" baseline="-25000" dirty="0"/>
              <a:t>(</a:t>
            </a:r>
            <a:r>
              <a:rPr lang="en-US" sz="1600" baseline="-25000" dirty="0" err="1"/>
              <a:t>aq</a:t>
            </a:r>
            <a:r>
              <a:rPr lang="en-US" sz="1600" baseline="-25000" dirty="0"/>
              <a:t>)</a:t>
            </a:r>
            <a:r>
              <a:rPr lang="en-US" sz="1600" dirty="0"/>
              <a:t>		With  </a:t>
            </a:r>
            <a:r>
              <a:rPr lang="en-US" sz="1600" dirty="0" err="1"/>
              <a:t>Ksp</a:t>
            </a:r>
            <a:r>
              <a:rPr lang="en-US" sz="1600" dirty="0"/>
              <a:t>=5.61×10</a:t>
            </a:r>
            <a:r>
              <a:rPr lang="en-US" sz="1600" baseline="30000" dirty="0"/>
              <a:t>−12</a:t>
            </a:r>
            <a:endParaRPr lang="en-US" sz="1600" dirty="0"/>
          </a:p>
          <a:p>
            <a:r>
              <a:rPr lang="en-US" sz="1600" dirty="0"/>
              <a:t>When acid is added to a saturated solution that contains excess solid Mg(OH)</a:t>
            </a:r>
            <a:r>
              <a:rPr lang="en-US" sz="1600" baseline="-25000" dirty="0"/>
              <a:t>2</a:t>
            </a:r>
            <a:r>
              <a:rPr lang="en-US" sz="1600" dirty="0"/>
              <a:t>, the following reaction occurs, removing OH− from solution:</a:t>
            </a:r>
          </a:p>
          <a:p>
            <a:pPr algn="ctr">
              <a:spcBef>
                <a:spcPts val="600"/>
              </a:spcBef>
              <a:spcAft>
                <a:spcPts val="600"/>
              </a:spcAft>
            </a:pPr>
            <a:r>
              <a:rPr lang="en-US" sz="1600" dirty="0"/>
              <a:t>H</a:t>
            </a:r>
            <a:r>
              <a:rPr lang="en-US" sz="1600" baseline="30000" dirty="0"/>
              <a:t>+</a:t>
            </a:r>
            <a:r>
              <a:rPr lang="en-US" sz="1600" baseline="-25000" dirty="0"/>
              <a:t>(</a:t>
            </a:r>
            <a:r>
              <a:rPr lang="en-US" sz="1600" baseline="-25000" dirty="0" err="1"/>
              <a:t>aq</a:t>
            </a:r>
            <a:r>
              <a:rPr lang="en-US" sz="1600" baseline="-25000" dirty="0"/>
              <a:t>)</a:t>
            </a:r>
            <a:r>
              <a:rPr lang="en-US" sz="1600" dirty="0"/>
              <a:t> + OH</a:t>
            </a:r>
            <a:r>
              <a:rPr lang="en-US" sz="1600" baseline="30000" dirty="0"/>
              <a:t>−</a:t>
            </a:r>
            <a:r>
              <a:rPr lang="en-US" sz="1600" baseline="-25000" dirty="0"/>
              <a:t>(</a:t>
            </a:r>
            <a:r>
              <a:rPr lang="en-US" sz="1600" baseline="-25000" dirty="0" err="1"/>
              <a:t>aq</a:t>
            </a:r>
            <a:r>
              <a:rPr lang="en-US" sz="1600" baseline="-25000" dirty="0"/>
              <a:t>)</a:t>
            </a:r>
            <a:r>
              <a:rPr lang="en-US" sz="1600" dirty="0"/>
              <a:t>→H</a:t>
            </a:r>
            <a:r>
              <a:rPr lang="en-US" sz="1600" baseline="-25000" dirty="0"/>
              <a:t>2</a:t>
            </a:r>
            <a:r>
              <a:rPr lang="en-US" sz="1600" dirty="0"/>
              <a:t>O</a:t>
            </a:r>
            <a:r>
              <a:rPr lang="en-US" sz="1600" baseline="-25000" dirty="0"/>
              <a:t>(l)</a:t>
            </a:r>
            <a:endParaRPr lang="en-US" sz="1600" dirty="0"/>
          </a:p>
          <a:p>
            <a:r>
              <a:rPr lang="en-US" sz="1600" dirty="0"/>
              <a:t>The overall equation for the reaction of Mg(OH)</a:t>
            </a:r>
            <a:r>
              <a:rPr lang="en-US" sz="1600" baseline="-25000" dirty="0"/>
              <a:t>2</a:t>
            </a:r>
            <a:r>
              <a:rPr lang="en-US" sz="1600" dirty="0"/>
              <a:t> with acid is thus</a:t>
            </a:r>
          </a:p>
          <a:p>
            <a:pPr algn="ctr">
              <a:spcBef>
                <a:spcPts val="600"/>
              </a:spcBef>
              <a:spcAft>
                <a:spcPts val="600"/>
              </a:spcAft>
            </a:pPr>
            <a:r>
              <a:rPr lang="en-US" sz="1600" dirty="0"/>
              <a:t>Mg(OH)</a:t>
            </a:r>
            <a:r>
              <a:rPr lang="en-US" sz="1600" baseline="-25000" dirty="0"/>
              <a:t>2(s)</a:t>
            </a:r>
            <a:r>
              <a:rPr lang="en-US" sz="1600" dirty="0"/>
              <a:t> + 2H</a:t>
            </a:r>
            <a:r>
              <a:rPr lang="en-US" sz="1600" baseline="30000" dirty="0"/>
              <a:t>+</a:t>
            </a:r>
            <a:r>
              <a:rPr lang="en-US" sz="1600" baseline="-25000" dirty="0"/>
              <a:t>(</a:t>
            </a:r>
            <a:r>
              <a:rPr lang="en-US" sz="1600" baseline="-25000" dirty="0" err="1"/>
              <a:t>aq</a:t>
            </a:r>
            <a:r>
              <a:rPr lang="en-US" sz="1600" baseline="-25000" dirty="0"/>
              <a:t>)</a:t>
            </a:r>
            <a:r>
              <a:rPr lang="en-US" sz="1600" dirty="0"/>
              <a:t> ⇌ Mg</a:t>
            </a:r>
            <a:r>
              <a:rPr lang="en-US" sz="1600" baseline="30000" dirty="0"/>
              <a:t>2+</a:t>
            </a:r>
            <a:r>
              <a:rPr lang="en-US" sz="1600" baseline="-25000" dirty="0"/>
              <a:t>(</a:t>
            </a:r>
            <a:r>
              <a:rPr lang="en-US" sz="1600" baseline="-25000" dirty="0" err="1"/>
              <a:t>aq</a:t>
            </a:r>
            <a:r>
              <a:rPr lang="en-US" sz="1600" baseline="-25000" dirty="0"/>
              <a:t>)</a:t>
            </a:r>
            <a:r>
              <a:rPr lang="en-US" sz="1600" dirty="0"/>
              <a:t> + 2H</a:t>
            </a:r>
            <a:r>
              <a:rPr lang="en-US" sz="1600" baseline="-25000" dirty="0"/>
              <a:t>2</a:t>
            </a:r>
            <a:r>
              <a:rPr lang="en-US" sz="1600" dirty="0"/>
              <a:t>O</a:t>
            </a:r>
            <a:r>
              <a:rPr lang="en-US" sz="1600" baseline="-25000" dirty="0"/>
              <a:t>(l</a:t>
            </a:r>
            <a:r>
              <a:rPr lang="en-US" sz="1600" dirty="0"/>
              <a:t>)		</a:t>
            </a:r>
            <a:r>
              <a:rPr lang="en-US" sz="1600" i="1" dirty="0"/>
              <a:t>(18.7.7)</a:t>
            </a:r>
            <a:endParaRPr lang="en-US" sz="1600" dirty="0"/>
          </a:p>
          <a:p>
            <a:r>
              <a:rPr lang="en-US" sz="1600" dirty="0"/>
              <a:t>As more acid is added to a suspension of Mg(OH)</a:t>
            </a:r>
            <a:r>
              <a:rPr lang="en-US" sz="1600" baseline="-25000" dirty="0"/>
              <a:t>2</a:t>
            </a:r>
            <a:r>
              <a:rPr lang="en-US" sz="1600" dirty="0"/>
              <a:t>, the equilibrium shown in Equation </a:t>
            </a:r>
            <a:r>
              <a:rPr lang="en-US" sz="1600" dirty="0">
                <a:hlinkClick r:id="rId4"/>
              </a:rPr>
              <a:t>18.7.7</a:t>
            </a:r>
            <a:r>
              <a:rPr lang="en-US" sz="1600" dirty="0"/>
              <a:t> is driven to the right, so more Mg(OH)</a:t>
            </a:r>
            <a:r>
              <a:rPr lang="en-US" sz="1600" baseline="-25000" dirty="0"/>
              <a:t>2</a:t>
            </a:r>
            <a:r>
              <a:rPr lang="en-US" sz="1600" dirty="0"/>
              <a:t> dissolves</a:t>
            </a:r>
            <a:r>
              <a:rPr lang="en-US" sz="1600" dirty="0" smtClean="0"/>
              <a:t>.</a:t>
            </a:r>
            <a:endParaRPr lang="en-US" sz="1600" dirty="0"/>
          </a:p>
        </p:txBody>
      </p:sp>
      <p:sp>
        <p:nvSpPr>
          <p:cNvPr id="6" name="TextBox 5"/>
          <p:cNvSpPr txBox="1"/>
          <p:nvPr/>
        </p:nvSpPr>
        <p:spPr>
          <a:xfrm>
            <a:off x="287499" y="4521026"/>
            <a:ext cx="8522869" cy="1477328"/>
          </a:xfrm>
          <a:prstGeom prst="rect">
            <a:avLst/>
          </a:prstGeom>
          <a:noFill/>
        </p:spPr>
        <p:txBody>
          <a:bodyPr wrap="square" rtlCol="0">
            <a:spAutoFit/>
          </a:bodyPr>
          <a:lstStyle/>
          <a:p>
            <a:r>
              <a:rPr lang="en-US" dirty="0" smtClean="0"/>
              <a:t>In contrast, the solubility of a sparingly soluble salt may be decreased greatly by the addition of a common ion.  For example, if MgCl</a:t>
            </a:r>
            <a:r>
              <a:rPr lang="en-US" baseline="-25000" dirty="0" smtClean="0"/>
              <a:t>2</a:t>
            </a:r>
            <a:r>
              <a:rPr lang="en-US" dirty="0" smtClean="0"/>
              <a:t> is added to a saturated Mg(OH)</a:t>
            </a:r>
            <a:r>
              <a:rPr lang="en-US" baseline="-25000" dirty="0" smtClean="0"/>
              <a:t>2</a:t>
            </a:r>
            <a:r>
              <a:rPr lang="en-US" dirty="0" smtClean="0"/>
              <a:t> solution, additional Mg(OH)</a:t>
            </a:r>
            <a:r>
              <a:rPr lang="en-US" baseline="-25000" dirty="0" smtClean="0"/>
              <a:t>2</a:t>
            </a:r>
            <a:r>
              <a:rPr lang="en-US" dirty="0" smtClean="0"/>
              <a:t> will precipitate out.  The additional Mg</a:t>
            </a:r>
            <a:r>
              <a:rPr lang="en-US" baseline="30000" dirty="0" smtClean="0"/>
              <a:t>2+ </a:t>
            </a:r>
            <a:r>
              <a:rPr lang="en-US" dirty="0" smtClean="0"/>
              <a:t>ions will shift the original equilibrium to the left, </a:t>
            </a:r>
            <a:r>
              <a:rPr lang="en-US" smtClean="0"/>
              <a:t>thus reducing the solubility of the magnesium hydroxide.</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62" y="2006600"/>
            <a:ext cx="6000376" cy="2844800"/>
          </a:xfrm>
          <a:prstGeom prst="rect">
            <a:avLst/>
          </a:prstGeom>
          <a:ln w="76200">
            <a:solidFill>
              <a:schemeClr val="accent1"/>
            </a:solidFill>
          </a:ln>
        </p:spPr>
      </p:pic>
      <p:sp>
        <p:nvSpPr>
          <p:cNvPr id="9" name="Frame 8"/>
          <p:cNvSpPr/>
          <p:nvPr/>
        </p:nvSpPr>
        <p:spPr>
          <a:xfrm>
            <a:off x="1733798" y="2945080"/>
            <a:ext cx="5760789" cy="72439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476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26264"/>
            <a:ext cx="7556313" cy="985659"/>
          </a:xfrm>
        </p:spPr>
        <p:txBody>
          <a:bodyPr/>
          <a:lstStyle/>
          <a:p>
            <a:r>
              <a:rPr lang="en-US" dirty="0" smtClean="0"/>
              <a:t>Salt dissolution: ∆H and ∆S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6181588"/>
            <a:ext cx="9144000" cy="923330"/>
          </a:xfrm>
          <a:prstGeom prst="rect">
            <a:avLst/>
          </a:prstGeom>
          <a:noFill/>
        </p:spPr>
        <p:txBody>
          <a:bodyPr wrap="square" rtlCol="0">
            <a:spAutoFit/>
          </a:bodyPr>
          <a:lstStyle/>
          <a:p>
            <a:r>
              <a:rPr lang="en-US" dirty="0"/>
              <a:t>LO 6.24: The student can analyze the enthalpic and </a:t>
            </a:r>
            <a:r>
              <a:rPr lang="en-US" dirty="0" smtClean="0"/>
              <a:t>entropic changes </a:t>
            </a:r>
            <a:r>
              <a:rPr lang="en-US" dirty="0"/>
              <a:t>associated with the dissolution of a salt, using particulate level interactions and representations.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TextBox 1"/>
          <p:cNvSpPr txBox="1"/>
          <p:nvPr/>
        </p:nvSpPr>
        <p:spPr>
          <a:xfrm>
            <a:off x="3595818" y="765838"/>
            <a:ext cx="412909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enthalpy (∆H</a:t>
            </a:r>
            <a:r>
              <a:rPr lang="en-US" sz="1600" baseline="-25000" dirty="0" smtClean="0"/>
              <a:t>soln</a:t>
            </a:r>
            <a:r>
              <a:rPr lang="en-US" sz="1600" dirty="0" smtClean="0"/>
              <a:t>) of dissolution is dependent upon the intermolecular </a:t>
            </a:r>
            <a:r>
              <a:rPr lang="en-US" sz="1600" dirty="0"/>
              <a:t>forces of the solute and solvent.</a:t>
            </a:r>
          </a:p>
        </p:txBody>
      </p:sp>
      <p:sp>
        <p:nvSpPr>
          <p:cNvPr id="13" name="TextBox 12"/>
          <p:cNvSpPr txBox="1"/>
          <p:nvPr/>
        </p:nvSpPr>
        <p:spPr>
          <a:xfrm>
            <a:off x="3330104" y="5404288"/>
            <a:ext cx="466051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entropy (∆S</a:t>
            </a:r>
            <a:r>
              <a:rPr lang="en-US" sz="1600" baseline="-25000" dirty="0" smtClean="0"/>
              <a:t>soln</a:t>
            </a:r>
            <a:r>
              <a:rPr lang="en-US" sz="1600" dirty="0" smtClean="0"/>
              <a:t>) of dissolution generally increases the disorder of the system.</a:t>
            </a:r>
            <a:endParaRPr lang="en-US" sz="1600" dirty="0"/>
          </a:p>
        </p:txBody>
      </p:sp>
      <p:pic>
        <p:nvPicPr>
          <p:cNvPr id="3" name="Picture 2"/>
          <p:cNvPicPr>
            <a:picLocks noChangeAspect="1"/>
          </p:cNvPicPr>
          <p:nvPr/>
        </p:nvPicPr>
        <p:blipFill>
          <a:blip r:embed="rId4"/>
          <a:stretch>
            <a:fillRect/>
          </a:stretch>
        </p:blipFill>
        <p:spPr>
          <a:xfrm>
            <a:off x="167041" y="896908"/>
            <a:ext cx="3324225" cy="2695575"/>
          </a:xfrm>
          <a:prstGeom prst="rect">
            <a:avLst/>
          </a:prstGeom>
        </p:spPr>
      </p:pic>
      <p:sp>
        <p:nvSpPr>
          <p:cNvPr id="14" name="TextBox 13"/>
          <p:cNvSpPr txBox="1"/>
          <p:nvPr/>
        </p:nvSpPr>
        <p:spPr>
          <a:xfrm>
            <a:off x="7590972" y="2081748"/>
            <a:ext cx="1486186" cy="369332"/>
          </a:xfrm>
          <a:prstGeom prst="rect">
            <a:avLst/>
          </a:prstGeom>
          <a:noFill/>
        </p:spPr>
        <p:txBody>
          <a:bodyPr wrap="square" rtlCol="0">
            <a:spAutoFit/>
          </a:bodyPr>
          <a:lstStyle/>
          <a:p>
            <a:r>
              <a:rPr lang="en-US" dirty="0" smtClean="0">
                <a:hlinkClick r:id="rId5"/>
              </a:rPr>
              <a:t>Java Tutorial</a:t>
            </a:r>
            <a:endParaRPr lang="en-US" dirty="0"/>
          </a:p>
        </p:txBody>
      </p:sp>
      <p:sp>
        <p:nvSpPr>
          <p:cNvPr id="4" name="Oval 3"/>
          <p:cNvSpPr/>
          <p:nvPr/>
        </p:nvSpPr>
        <p:spPr>
          <a:xfrm>
            <a:off x="1806266" y="2554514"/>
            <a:ext cx="501345" cy="85634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a:stretch>
            <a:fillRect/>
          </a:stretch>
        </p:blipFill>
        <p:spPr>
          <a:xfrm>
            <a:off x="3595818" y="1567649"/>
            <a:ext cx="3924300" cy="3162300"/>
          </a:xfrm>
          <a:prstGeom prst="rect">
            <a:avLst/>
          </a:prstGeom>
        </p:spPr>
      </p:pic>
      <p:sp>
        <p:nvSpPr>
          <p:cNvPr id="15" name="Oval 14"/>
          <p:cNvSpPr/>
          <p:nvPr/>
        </p:nvSpPr>
        <p:spPr>
          <a:xfrm>
            <a:off x="6211352" y="3135085"/>
            <a:ext cx="494248" cy="160636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7001547" y="1364764"/>
            <a:ext cx="281432" cy="2992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Left Arrow 5"/>
          <p:cNvSpPr/>
          <p:nvPr/>
        </p:nvSpPr>
        <p:spPr>
          <a:xfrm>
            <a:off x="3420166" y="1052796"/>
            <a:ext cx="265714" cy="334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Left Arrow 16"/>
          <p:cNvSpPr/>
          <p:nvPr/>
        </p:nvSpPr>
        <p:spPr>
          <a:xfrm>
            <a:off x="3369713" y="5676279"/>
            <a:ext cx="265714" cy="334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17500" y="3614198"/>
            <a:ext cx="64770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810000" y="4744154"/>
            <a:ext cx="7874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7"/>
          <a:stretch>
            <a:fillRect/>
          </a:stretch>
        </p:blipFill>
        <p:spPr>
          <a:xfrm>
            <a:off x="76387" y="4771888"/>
            <a:ext cx="3209925" cy="1409700"/>
          </a:xfrm>
          <a:prstGeom prst="rect">
            <a:avLst/>
          </a:prstGeom>
        </p:spPr>
      </p:pic>
    </p:spTree>
    <p:extLst>
      <p:ext uri="{BB962C8B-B14F-4D97-AF65-F5344CB8AC3E}">
        <p14:creationId xmlns:p14="http://schemas.microsoft.com/office/powerpoint/2010/main" val="3993635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3489" y="65096"/>
            <a:ext cx="7556313" cy="1116106"/>
          </a:xfrm>
        </p:spPr>
        <p:txBody>
          <a:bodyPr/>
          <a:lstStyle/>
          <a:p>
            <a:r>
              <a:rPr lang="en-US" dirty="0" smtClean="0"/>
              <a:t>K, ∆G° and thermodynamic favorability</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830046"/>
            <a:ext cx="9144000" cy="1200329"/>
          </a:xfrm>
          <a:prstGeom prst="rect">
            <a:avLst/>
          </a:prstGeom>
          <a:noFill/>
        </p:spPr>
        <p:txBody>
          <a:bodyPr wrap="square" rtlCol="0">
            <a:spAutoFit/>
          </a:bodyPr>
          <a:lstStyle/>
          <a:p>
            <a:r>
              <a:rPr lang="en-US" dirty="0"/>
              <a:t>LO 6.25: The student is able to express the equilibrium constant in terms of </a:t>
            </a:r>
            <a:r>
              <a:rPr lang="en-US" dirty="0" smtClean="0"/>
              <a:t>∆G </a:t>
            </a:r>
            <a:r>
              <a:rPr lang="en-US" dirty="0"/>
              <a:t>°</a:t>
            </a:r>
            <a:r>
              <a:rPr lang="en-US" dirty="0" smtClean="0"/>
              <a:t> </a:t>
            </a:r>
            <a:r>
              <a:rPr lang="en-US" dirty="0"/>
              <a:t>and RT and use this relationship to estimate the magnitude of K and, consequently, the thermodynamic favorability of the process.</a:t>
            </a:r>
            <a:r>
              <a:rPr lang="en-US" dirty="0" smtClean="0"/>
              <a:t>															</a:t>
            </a:r>
            <a:endParaRPr lang="en-US" dirty="0"/>
          </a:p>
        </p:txBody>
      </p:sp>
      <p:pic>
        <p:nvPicPr>
          <p:cNvPr id="4" name="Picture 3"/>
          <p:cNvPicPr>
            <a:picLocks noChangeAspect="1"/>
          </p:cNvPicPr>
          <p:nvPr/>
        </p:nvPicPr>
        <p:blipFill>
          <a:blip r:embed="rId3"/>
          <a:stretch>
            <a:fillRect/>
          </a:stretch>
        </p:blipFill>
        <p:spPr>
          <a:xfrm>
            <a:off x="5764013" y="843161"/>
            <a:ext cx="2124075" cy="1343025"/>
          </a:xfrm>
          <a:prstGeom prst="rect">
            <a:avLst/>
          </a:prstGeom>
        </p:spPr>
      </p:pic>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Oval 2"/>
          <p:cNvSpPr/>
          <p:nvPr/>
        </p:nvSpPr>
        <p:spPr>
          <a:xfrm>
            <a:off x="5764013" y="850870"/>
            <a:ext cx="578730" cy="45523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6139222" y="1237922"/>
            <a:ext cx="1582377" cy="45523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5552" y="4698274"/>
            <a:ext cx="9216410" cy="1077218"/>
          </a:xfrm>
          <a:prstGeom prst="rect">
            <a:avLst/>
          </a:prstGeom>
          <a:noFill/>
        </p:spPr>
        <p:txBody>
          <a:bodyPr wrap="square" rtlCol="0">
            <a:spAutoFit/>
          </a:bodyPr>
          <a:lstStyle/>
          <a:p>
            <a:r>
              <a:rPr lang="en-US" sz="1600" dirty="0"/>
              <a:t>The key to understanding the relationship between </a:t>
            </a:r>
            <a:r>
              <a:rPr lang="en-US" sz="1600" dirty="0" smtClean="0"/>
              <a:t>∆G° </a:t>
            </a:r>
            <a:r>
              <a:rPr lang="en-US" sz="1600" dirty="0"/>
              <a:t>and K is recognizing that the magnitude of ∆G°</a:t>
            </a:r>
            <a:r>
              <a:rPr lang="en-US" sz="1600" dirty="0" smtClean="0"/>
              <a:t> </a:t>
            </a:r>
            <a:r>
              <a:rPr lang="en-US" sz="1600" dirty="0"/>
              <a:t>tells us how far the standard-state is from equilibrium. The smaller the value of ∆G° </a:t>
            </a:r>
            <a:r>
              <a:rPr lang="en-US" sz="1600" dirty="0" smtClean="0"/>
              <a:t>, </a:t>
            </a:r>
            <a:r>
              <a:rPr lang="en-US" sz="1600" dirty="0"/>
              <a:t>the closer the standard-state is to equilibrium. The larger the value of ∆G</a:t>
            </a:r>
            <a:r>
              <a:rPr lang="en-US" sz="1600" dirty="0" smtClean="0"/>
              <a:t>°, </a:t>
            </a:r>
            <a:r>
              <a:rPr lang="en-US" sz="1600" dirty="0"/>
              <a:t>the further the reaction has to go to reach equilibrium</a:t>
            </a:r>
            <a:r>
              <a:rPr lang="en-US" sz="1600" dirty="0" smtClean="0"/>
              <a:t>. </a:t>
            </a:r>
            <a:endParaRPr lang="en-US" sz="1600" dirty="0"/>
          </a:p>
        </p:txBody>
      </p:sp>
      <p:pic>
        <p:nvPicPr>
          <p:cNvPr id="3096" name="Picture 24" descr="https://soxteacher.files.wordpress.com/2015/03/d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2" y="1465539"/>
            <a:ext cx="5708461" cy="293463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3269022" y="2705238"/>
            <a:ext cx="2494991" cy="60946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pic>
        <p:nvPicPr>
          <p:cNvPr id="1026" name="Picture 2" descr="Three graphs, labeled, “a,” “b,” and “c” are shown where the y-axis is labeled, “Gibbs free energy ( G ),” and, “G superscript degree sign ( reactants ),” while the x-axis is labeled, “Reaction progress,” and “Reactants,” on the left and, “Products,” on the right. In graph a, a line begins at the upper left side and goes steadily down to a point about halfway up the y-axis and two thirds of the way on the x-axis, then rises again to a point labeled, “G superscript degree sign ( products ),” that is slightly higher than halfway up the y-axis. The distance between the beginning and ending points of the graph is labeled as, “delta G less than 0,” while the lowest point on the graph is labeled, “Q equals K greater than 1.” In graph b, a line begins at the middle left side and goes steadily down to a point about two fifths up the y-axis and one third of the way on the x-axis, then rises again to a point labeled, “G superscript degree sign ( products ),” that is near the top of the y-axis. The distance between the beginning and ending points of the graph is labeled as, “delta G greater than 0,” while the lowest point on the graph is labeled, “Q equals K less than 1.” In graph c, a line begins at the upper left side and goes steadily down to a point near the bottom of the y-axis and half way on the x-axis, then rises again to a point labeled, “G superscript degree sign ( products ),” that is equal to the starting point on the y-axis which is labeled, “G superscript degree sign ( reactants ).” The lowest point on the graph is labeled, “Q equals K equals 1.” At the top of the graph is the label, “Delta G superscript degree sign equals 0.”"/>
          <p:cNvPicPr>
            <a:picLocks noChangeAspect="1" noChangeArrowheads="1"/>
          </p:cNvPicPr>
          <p:nvPr/>
        </p:nvPicPr>
        <p:blipFill rotWithShape="1">
          <a:blip r:embed="rId6">
            <a:extLst>
              <a:ext uri="{28A0092B-C50C-407E-A947-70E740481C1C}">
                <a14:useLocalDpi xmlns:a14="http://schemas.microsoft.com/office/drawing/2010/main" val="0"/>
              </a:ext>
            </a:extLst>
          </a:blip>
          <a:srcRect b="48383"/>
          <a:stretch/>
        </p:blipFill>
        <p:spPr bwMode="auto">
          <a:xfrm>
            <a:off x="6132253" y="2533000"/>
            <a:ext cx="2894843" cy="149653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7624" y="1761092"/>
            <a:ext cx="793115" cy="276999"/>
          </a:xfrm>
          <a:prstGeom prst="rect">
            <a:avLst/>
          </a:prstGeom>
          <a:noFill/>
        </p:spPr>
        <p:txBody>
          <a:bodyPr wrap="square" rtlCol="0">
            <a:spAutoFit/>
          </a:bodyPr>
          <a:lstStyle/>
          <a:p>
            <a:pPr algn="r"/>
            <a:r>
              <a:rPr lang="en-US" sz="1200" dirty="0" err="1" smtClean="0">
                <a:solidFill>
                  <a:schemeClr val="accent1">
                    <a:lumMod val="75000"/>
                  </a:schemeClr>
                </a:solidFill>
              </a:rPr>
              <a:t>G°</a:t>
            </a:r>
            <a:r>
              <a:rPr lang="en-US" sz="1200" baseline="-25000" dirty="0" err="1" smtClean="0">
                <a:solidFill>
                  <a:schemeClr val="accent1">
                    <a:lumMod val="75000"/>
                  </a:schemeClr>
                </a:solidFill>
              </a:rPr>
              <a:t>reactants</a:t>
            </a:r>
            <a:endParaRPr lang="en-US" sz="1200" baseline="-25000" dirty="0">
              <a:solidFill>
                <a:schemeClr val="accent1">
                  <a:lumMod val="75000"/>
                </a:schemeClr>
              </a:solidFill>
            </a:endParaRPr>
          </a:p>
        </p:txBody>
      </p:sp>
      <p:cxnSp>
        <p:nvCxnSpPr>
          <p:cNvPr id="13" name="Straight Connector 12"/>
          <p:cNvCxnSpPr/>
          <p:nvPr/>
        </p:nvCxnSpPr>
        <p:spPr>
          <a:xfrm>
            <a:off x="1041400" y="1895346"/>
            <a:ext cx="32004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55650" y="1761092"/>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321050" y="2393055"/>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475907" y="2407538"/>
            <a:ext cx="793115" cy="276999"/>
          </a:xfrm>
          <a:prstGeom prst="rect">
            <a:avLst/>
          </a:prstGeom>
          <a:noFill/>
        </p:spPr>
        <p:txBody>
          <a:bodyPr wrap="square" rtlCol="0">
            <a:spAutoFit/>
          </a:bodyPr>
          <a:lstStyle/>
          <a:p>
            <a:pPr algn="r"/>
            <a:r>
              <a:rPr lang="en-US" sz="1200" dirty="0" err="1" smtClean="0">
                <a:solidFill>
                  <a:schemeClr val="accent1">
                    <a:lumMod val="75000"/>
                  </a:schemeClr>
                </a:solidFill>
              </a:rPr>
              <a:t>G°</a:t>
            </a:r>
            <a:r>
              <a:rPr lang="en-US" sz="1200" baseline="-25000" dirty="0" err="1" smtClean="0">
                <a:solidFill>
                  <a:schemeClr val="accent1">
                    <a:lumMod val="75000"/>
                  </a:schemeClr>
                </a:solidFill>
              </a:rPr>
              <a:t>products</a:t>
            </a:r>
            <a:endParaRPr lang="en-US" sz="1200" baseline="-25000" dirty="0">
              <a:solidFill>
                <a:schemeClr val="accent1">
                  <a:lumMod val="75000"/>
                </a:schemeClr>
              </a:solidFill>
            </a:endParaRPr>
          </a:p>
        </p:txBody>
      </p:sp>
      <p:sp>
        <p:nvSpPr>
          <p:cNvPr id="24" name="TextBox 23"/>
          <p:cNvSpPr txBox="1"/>
          <p:nvPr/>
        </p:nvSpPr>
        <p:spPr>
          <a:xfrm>
            <a:off x="2136596" y="2046900"/>
            <a:ext cx="1184454" cy="338554"/>
          </a:xfrm>
          <a:prstGeom prst="rect">
            <a:avLst/>
          </a:prstGeom>
          <a:solidFill>
            <a:schemeClr val="bg1"/>
          </a:solidFill>
        </p:spPr>
        <p:txBody>
          <a:bodyPr wrap="square" rtlCol="0">
            <a:spAutoFit/>
          </a:bodyPr>
          <a:lstStyle/>
          <a:p>
            <a:pPr algn="r"/>
            <a:r>
              <a:rPr lang="en-US" sz="1600" dirty="0" smtClean="0">
                <a:solidFill>
                  <a:schemeClr val="accent1">
                    <a:lumMod val="75000"/>
                  </a:schemeClr>
                </a:solidFill>
              </a:rPr>
              <a:t>∆</a:t>
            </a:r>
            <a:r>
              <a:rPr lang="en-US" sz="1600" dirty="0" err="1" smtClean="0">
                <a:solidFill>
                  <a:schemeClr val="accent1">
                    <a:lumMod val="75000"/>
                  </a:schemeClr>
                </a:solidFill>
              </a:rPr>
              <a:t>G°rxn</a:t>
            </a:r>
            <a:r>
              <a:rPr lang="en-US" sz="1600" dirty="0" smtClean="0">
                <a:solidFill>
                  <a:schemeClr val="accent1">
                    <a:lumMod val="75000"/>
                  </a:schemeClr>
                </a:solidFill>
              </a:rPr>
              <a:t> &lt;0</a:t>
            </a:r>
            <a:endParaRPr lang="en-US" sz="1600" baseline="-25000" dirty="0">
              <a:solidFill>
                <a:schemeClr val="accent1">
                  <a:lumMod val="75000"/>
                </a:schemeClr>
              </a:solidFill>
            </a:endParaRPr>
          </a:p>
        </p:txBody>
      </p:sp>
      <p:cxnSp>
        <p:nvCxnSpPr>
          <p:cNvPr id="21" name="Straight Connector 20"/>
          <p:cNvCxnSpPr/>
          <p:nvPr/>
        </p:nvCxnSpPr>
        <p:spPr>
          <a:xfrm>
            <a:off x="2783978" y="2523996"/>
            <a:ext cx="511037"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3238689" y="1901255"/>
            <a:ext cx="105370" cy="622741"/>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3274323" y="1908358"/>
            <a:ext cx="0" cy="6227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1021644" y="3962906"/>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500907" y="3962905"/>
            <a:ext cx="5661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3010950" y="4015100"/>
            <a:ext cx="5661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812801" y="4005445"/>
            <a:ext cx="28214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1">
                    <a:lumMod val="75000"/>
                  </a:schemeClr>
                </a:solidFill>
              </a:rPr>
              <a:t>Extent of Reaction </a:t>
            </a:r>
          </a:p>
          <a:p>
            <a:pPr algn="ctr"/>
            <a:endParaRPr lang="en-US" sz="1400" dirty="0">
              <a:solidFill>
                <a:schemeClr val="accent1">
                  <a:lumMod val="75000"/>
                </a:schemeClr>
              </a:solidFill>
            </a:endParaRPr>
          </a:p>
        </p:txBody>
      </p:sp>
      <p:cxnSp>
        <p:nvCxnSpPr>
          <p:cNvPr id="41" name="Straight Connector 40"/>
          <p:cNvCxnSpPr/>
          <p:nvPr/>
        </p:nvCxnSpPr>
        <p:spPr>
          <a:xfrm>
            <a:off x="2597150" y="3219450"/>
            <a:ext cx="413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238109" y="2327361"/>
            <a:ext cx="545732" cy="614491"/>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606349" y="2304081"/>
            <a:ext cx="773208" cy="461665"/>
          </a:xfrm>
          <a:prstGeom prst="rect">
            <a:avLst/>
          </a:prstGeom>
          <a:noFill/>
        </p:spPr>
        <p:txBody>
          <a:bodyPr wrap="square" rtlCol="0">
            <a:spAutoFit/>
          </a:bodyPr>
          <a:lstStyle/>
          <a:p>
            <a:r>
              <a:rPr lang="en-US" sz="1200" dirty="0" smtClean="0">
                <a:solidFill>
                  <a:schemeClr val="accent1">
                    <a:lumMod val="75000"/>
                  </a:schemeClr>
                </a:solidFill>
              </a:rPr>
              <a:t>Q=1, </a:t>
            </a:r>
          </a:p>
          <a:p>
            <a:r>
              <a:rPr lang="en-US" sz="1200" i="1" dirty="0" smtClean="0">
                <a:solidFill>
                  <a:schemeClr val="accent1">
                    <a:lumMod val="75000"/>
                  </a:schemeClr>
                </a:solidFill>
              </a:rPr>
              <a:t>m</a:t>
            </a:r>
            <a:r>
              <a:rPr lang="en-US" sz="1200" dirty="0" smtClean="0">
                <a:solidFill>
                  <a:schemeClr val="accent1">
                    <a:lumMod val="75000"/>
                  </a:schemeClr>
                </a:solidFill>
              </a:rPr>
              <a:t> </a:t>
            </a:r>
            <a:r>
              <a:rPr lang="en-US" sz="1200" dirty="0">
                <a:solidFill>
                  <a:schemeClr val="accent1">
                    <a:lumMod val="75000"/>
                  </a:schemeClr>
                </a:solidFill>
              </a:rPr>
              <a:t>= ∆G</a:t>
            </a:r>
          </a:p>
        </p:txBody>
      </p:sp>
      <p:cxnSp>
        <p:nvCxnSpPr>
          <p:cNvPr id="5" name="Straight Arrow Connector 4"/>
          <p:cNvCxnSpPr/>
          <p:nvPr/>
        </p:nvCxnSpPr>
        <p:spPr>
          <a:xfrm flipH="1">
            <a:off x="1510975" y="2525493"/>
            <a:ext cx="149535" cy="115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704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What is chemical equilibrium? </a:t>
            </a:r>
            <a:endParaRPr lang="en-US" dirty="0"/>
          </a:p>
        </p:txBody>
      </p:sp>
      <p:sp>
        <p:nvSpPr>
          <p:cNvPr id="5" name="Content Placeholder 4"/>
          <p:cNvSpPr>
            <a:spLocks noGrp="1"/>
          </p:cNvSpPr>
          <p:nvPr>
            <p:ph sz="half" idx="1"/>
          </p:nvPr>
        </p:nvSpPr>
        <p:spPr>
          <a:xfrm>
            <a:off x="280737" y="1002024"/>
            <a:ext cx="7375995" cy="4959685"/>
          </a:xfrm>
        </p:spPr>
        <p:txBody>
          <a:bodyPr>
            <a:normAutofit/>
          </a:bodyPr>
          <a:lstStyle/>
          <a:p>
            <a:r>
              <a:rPr lang="en-US" dirty="0" smtClean="0"/>
              <a:t>Systems that have reached the state where the rates of the forward reaction and the reverse reaction are constant and equal.</a:t>
            </a:r>
          </a:p>
          <a:p>
            <a:r>
              <a:rPr lang="en-US" dirty="0" smtClean="0"/>
              <a:t>It is a dynamic process where reactants continuously form products and vice versa, but the net amounts of reactants and products remain constant.</a:t>
            </a:r>
          </a:p>
          <a:p>
            <a:r>
              <a:rPr lang="en-US" dirty="0" smtClean="0"/>
              <a:t>The proportions of products and reactants formed in a system at a specific temperature that has achieved equilibrium is represented by </a:t>
            </a:r>
            <a:r>
              <a:rPr lang="en-US" i="1" dirty="0" smtClean="0"/>
              <a:t>K</a:t>
            </a:r>
            <a:r>
              <a:rPr lang="en-US" dirty="0" smtClean="0"/>
              <a:t>, the equilibrium constant.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11025"/>
            <a:ext cx="9144000" cy="1200329"/>
          </a:xfrm>
          <a:prstGeom prst="rect">
            <a:avLst/>
          </a:prstGeom>
          <a:noFill/>
        </p:spPr>
        <p:txBody>
          <a:bodyPr wrap="square" rtlCol="0">
            <a:spAutoFit/>
          </a:bodyPr>
          <a:lstStyle/>
          <a:p>
            <a:r>
              <a:rPr lang="en-US" dirty="0" smtClean="0"/>
              <a:t>LO 6.1: </a:t>
            </a:r>
            <a:r>
              <a:rPr lang="en-US" dirty="0"/>
              <a:t>G</a:t>
            </a:r>
            <a:r>
              <a:rPr lang="en-US" dirty="0" smtClean="0"/>
              <a:t>iven </a:t>
            </a:r>
            <a:r>
              <a:rPr lang="en-US" dirty="0"/>
              <a:t>a set of experimental observations </a:t>
            </a:r>
            <a:r>
              <a:rPr lang="en-US" dirty="0" smtClean="0"/>
              <a:t>regarding processes </a:t>
            </a:r>
            <a:r>
              <a:rPr lang="en-US" dirty="0"/>
              <a:t>that are reversible, construct an </a:t>
            </a:r>
            <a:r>
              <a:rPr lang="en-US" dirty="0" smtClean="0"/>
              <a:t>explanation that </a:t>
            </a:r>
            <a:r>
              <a:rPr lang="en-US" dirty="0"/>
              <a:t>connects the observations to the reversibility of the underlying chemical reactions or processes.</a:t>
            </a:r>
            <a:r>
              <a:rPr lang="en-US" sz="1200"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116254" y="3920020"/>
            <a:ext cx="6024591" cy="1918399"/>
          </a:xfrm>
          <a:prstGeom prst="rect">
            <a:avLst/>
          </a:prstGeom>
        </p:spPr>
      </p:pic>
      <p:pic>
        <p:nvPicPr>
          <p:cNvPr id="10" name="Picture 9"/>
          <p:cNvPicPr>
            <a:picLocks noChangeAspect="1"/>
          </p:cNvPicPr>
          <p:nvPr/>
        </p:nvPicPr>
        <p:blipFill rotWithShape="1">
          <a:blip r:embed="rId5"/>
          <a:srcRect b="6953"/>
          <a:stretch/>
        </p:blipFill>
        <p:spPr>
          <a:xfrm>
            <a:off x="6270852" y="4049175"/>
            <a:ext cx="2806305" cy="1702941"/>
          </a:xfrm>
          <a:prstGeom prst="rect">
            <a:avLst/>
          </a:prstGeom>
        </p:spPr>
      </p:pic>
    </p:spTree>
    <p:extLst>
      <p:ext uri="{BB962C8B-B14F-4D97-AF65-F5344CB8AC3E}">
        <p14:creationId xmlns:p14="http://schemas.microsoft.com/office/powerpoint/2010/main" val="55220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Manipulating </a:t>
            </a:r>
            <a:r>
              <a:rPr lang="en-US" i="1" dirty="0" smtClean="0"/>
              <a:t>Q</a:t>
            </a:r>
            <a:r>
              <a:rPr lang="en-US" dirty="0" smtClean="0"/>
              <a:t> and </a:t>
            </a:r>
            <a:r>
              <a:rPr lang="en-US" i="1" dirty="0" smtClean="0"/>
              <a:t>K</a:t>
            </a:r>
            <a:endParaRPr lang="en-US" dirty="0"/>
          </a:p>
        </p:txBody>
      </p:sp>
      <p:sp>
        <p:nvSpPr>
          <p:cNvPr id="5" name="Content Placeholder 4"/>
          <p:cNvSpPr>
            <a:spLocks noGrp="1"/>
          </p:cNvSpPr>
          <p:nvPr>
            <p:ph sz="half" idx="1"/>
          </p:nvPr>
        </p:nvSpPr>
        <p:spPr>
          <a:xfrm>
            <a:off x="280737" y="903392"/>
            <a:ext cx="7654861" cy="4959685"/>
          </a:xfrm>
        </p:spPr>
        <p:txBody>
          <a:bodyPr>
            <a:normAutofit/>
          </a:bodyPr>
          <a:lstStyle/>
          <a:p>
            <a:r>
              <a:rPr lang="en-US" i="1" dirty="0" smtClean="0"/>
              <a:t>K</a:t>
            </a:r>
            <a:r>
              <a:rPr lang="en-US" dirty="0" smtClean="0"/>
              <a:t> (equilibrium constant) represents the relative amounts of products to reactants at equilibrium at a given temperature.</a:t>
            </a:r>
          </a:p>
          <a:p>
            <a:r>
              <a:rPr lang="en-US" i="1" dirty="0" smtClean="0"/>
              <a:t>Q</a:t>
            </a:r>
            <a:r>
              <a:rPr lang="en-US" dirty="0" smtClean="0"/>
              <a:t> (reaction progress) describes the relative amounts of products to reactants present at any point in the reaction at a given temperature. </a:t>
            </a:r>
          </a:p>
          <a:p>
            <a:r>
              <a:rPr lang="en-US" i="1" dirty="0" smtClean="0"/>
              <a:t>Q</a:t>
            </a:r>
            <a:r>
              <a:rPr lang="en-US" dirty="0" smtClean="0"/>
              <a:t> and </a:t>
            </a:r>
            <a:r>
              <a:rPr lang="en-US" i="1" dirty="0" smtClean="0"/>
              <a:t>K</a:t>
            </a:r>
            <a:r>
              <a:rPr lang="en-US" dirty="0" smtClean="0"/>
              <a:t> only include substances that are gases or in aqueous solutions. No solids or liquids are ever included in these expressions.</a:t>
            </a:r>
          </a:p>
        </p:txBody>
      </p:sp>
      <p:sp>
        <p:nvSpPr>
          <p:cNvPr id="6" name="Content Placeholder 5"/>
          <p:cNvSpPr>
            <a:spLocks noGrp="1"/>
          </p:cNvSpPr>
          <p:nvPr>
            <p:ph sz="half" idx="2"/>
          </p:nvPr>
        </p:nvSpPr>
        <p:spPr>
          <a:xfrm>
            <a:off x="4038553" y="3149771"/>
            <a:ext cx="4781620" cy="4244025"/>
          </a:xfrm>
        </p:spPr>
        <p:txBody>
          <a:bodyPr/>
          <a:lstStyle/>
          <a:p>
            <a:r>
              <a:rPr lang="en-US" dirty="0" smtClean="0"/>
              <a:t>Similar reactions will have related</a:t>
            </a:r>
            <a:r>
              <a:rPr lang="en-US" i="1" dirty="0" smtClean="0"/>
              <a:t> K </a:t>
            </a:r>
            <a:r>
              <a:rPr lang="en-US" dirty="0" smtClean="0"/>
              <a:t>values at the same temperature.</a:t>
            </a: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56237"/>
            <a:ext cx="9144000" cy="723275"/>
          </a:xfrm>
          <a:prstGeom prst="rect">
            <a:avLst/>
          </a:prstGeom>
          <a:noFill/>
        </p:spPr>
        <p:txBody>
          <a:bodyPr wrap="square" rtlCol="0">
            <a:spAutoFit/>
          </a:bodyPr>
          <a:lstStyle/>
          <a:p>
            <a:r>
              <a:rPr lang="en-US" sz="1500" dirty="0" smtClean="0"/>
              <a:t>LO 6.2: The student can, given a manipulation of a chemical reaction or set of reactions (e.g., reversal of reaction or addition of two reactions), determine the effects of that manipulation on Q or K.	</a:t>
            </a:r>
            <a:r>
              <a:rPr lang="en-US" sz="1100" dirty="0" smtClean="0"/>
              <a:t>															</a:t>
            </a:r>
            <a:endParaRPr lang="en-US" sz="11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421983" y="3745269"/>
            <a:ext cx="3682124" cy="2635626"/>
          </a:xfrm>
          <a:prstGeom prst="rect">
            <a:avLst/>
          </a:prstGeom>
        </p:spPr>
      </p:pic>
      <p:pic>
        <p:nvPicPr>
          <p:cNvPr id="3" name="Picture 2"/>
          <p:cNvPicPr>
            <a:picLocks noChangeAspect="1"/>
          </p:cNvPicPr>
          <p:nvPr/>
        </p:nvPicPr>
        <p:blipFill>
          <a:blip r:embed="rId5"/>
          <a:stretch>
            <a:fillRect/>
          </a:stretch>
        </p:blipFill>
        <p:spPr>
          <a:xfrm>
            <a:off x="793362" y="3185138"/>
            <a:ext cx="2425700" cy="1600200"/>
          </a:xfrm>
          <a:prstGeom prst="rect">
            <a:avLst/>
          </a:prstGeom>
        </p:spPr>
      </p:pic>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3161" t="43258" r="5233" b="18304"/>
          <a:stretch/>
        </p:blipFill>
        <p:spPr>
          <a:xfrm>
            <a:off x="272669" y="4797667"/>
            <a:ext cx="3874366" cy="1220534"/>
          </a:xfrm>
          <a:prstGeom prst="rect">
            <a:avLst/>
          </a:prstGeom>
        </p:spPr>
      </p:pic>
      <p:sp>
        <p:nvSpPr>
          <p:cNvPr id="13" name="Content Placeholder 5"/>
          <p:cNvSpPr txBox="1">
            <a:spLocks/>
          </p:cNvSpPr>
          <p:nvPr/>
        </p:nvSpPr>
        <p:spPr>
          <a:xfrm>
            <a:off x="1787150" y="6003802"/>
            <a:ext cx="745676" cy="47917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en-US" dirty="0" smtClean="0"/>
              <a:t>.35</a:t>
            </a:r>
          </a:p>
          <a:p>
            <a:endParaRPr lang="en-US" dirty="0"/>
          </a:p>
        </p:txBody>
      </p:sp>
      <p:sp>
        <p:nvSpPr>
          <p:cNvPr id="12" name="Rounded Rectangle 11"/>
          <p:cNvSpPr/>
          <p:nvPr/>
        </p:nvSpPr>
        <p:spPr>
          <a:xfrm>
            <a:off x="722338" y="5981214"/>
            <a:ext cx="3160660" cy="37502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a:t>
            </a:r>
            <a:endParaRPr lang="en-US" dirty="0"/>
          </a:p>
        </p:txBody>
      </p:sp>
    </p:spTree>
    <p:extLst>
      <p:ext uri="{BB962C8B-B14F-4D97-AF65-F5344CB8AC3E}">
        <p14:creationId xmlns:p14="http://schemas.microsoft.com/office/powerpoint/2010/main" val="16410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Kinetics and Equilibrium</a:t>
            </a:r>
            <a:endParaRPr lang="en-US" dirty="0"/>
          </a:p>
        </p:txBody>
      </p:sp>
      <p:sp>
        <p:nvSpPr>
          <p:cNvPr id="8" name="Content Placeholder 7"/>
          <p:cNvSpPr>
            <a:spLocks noGrp="1"/>
          </p:cNvSpPr>
          <p:nvPr>
            <p:ph sz="half" idx="1"/>
          </p:nvPr>
        </p:nvSpPr>
        <p:spPr>
          <a:xfrm>
            <a:off x="0" y="865238"/>
            <a:ext cx="8190957" cy="3415131"/>
          </a:xfrm>
        </p:spPr>
        <p:txBody>
          <a:bodyPr>
            <a:normAutofit fontScale="92500" lnSpcReduction="10000"/>
          </a:bodyPr>
          <a:lstStyle/>
          <a:p>
            <a:r>
              <a:rPr lang="en-US" dirty="0" smtClean="0"/>
              <a:t>Kinetics examines the rate at which reactions proceed. Rate laws are used to describe how reactant concentrations affect a reaction’s rate. Rate constants (k) in rate law expressions are determined experimentally at a given temperature.</a:t>
            </a:r>
          </a:p>
          <a:p>
            <a:r>
              <a:rPr lang="en-US" dirty="0" smtClean="0"/>
              <a:t>Equilibrium describes the state at which the rates of the forward reaction and the reverse reaction are constant and equal. </a:t>
            </a:r>
          </a:p>
          <a:p>
            <a:r>
              <a:rPr lang="en-US" dirty="0"/>
              <a:t>I</a:t>
            </a:r>
            <a:r>
              <a:rPr lang="en-US" dirty="0" smtClean="0"/>
              <a:t>f </a:t>
            </a:r>
            <a:r>
              <a:rPr lang="en-US" dirty="0"/>
              <a:t>the rates are initially </a:t>
            </a:r>
            <a:r>
              <a:rPr lang="en-US" dirty="0" smtClean="0"/>
              <a:t>unequal (the system is not at equilibrium), </a:t>
            </a:r>
            <a:r>
              <a:rPr lang="en-US" dirty="0"/>
              <a:t>the faster direction depletes its reactants, which feeds back to slow down that direction.  </a:t>
            </a:r>
            <a:endParaRPr lang="en-US" dirty="0" smtClean="0"/>
          </a:p>
          <a:p>
            <a:r>
              <a:rPr lang="en-US" dirty="0" smtClean="0"/>
              <a:t>At </a:t>
            </a:r>
            <a:r>
              <a:rPr lang="en-US" dirty="0"/>
              <a:t>the same time, the slower direction accumulates its reactants, speeding up the slower direction.  </a:t>
            </a:r>
            <a:endParaRPr lang="en-US"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91503" y="6242447"/>
            <a:ext cx="9144000" cy="800219"/>
          </a:xfrm>
          <a:prstGeom prst="rect">
            <a:avLst/>
          </a:prstGeom>
          <a:noFill/>
        </p:spPr>
        <p:txBody>
          <a:bodyPr wrap="square" rtlCol="0">
            <a:spAutoFit/>
          </a:bodyPr>
          <a:lstStyle/>
          <a:p>
            <a:r>
              <a:rPr lang="en-US" dirty="0" smtClean="0"/>
              <a:t>LO </a:t>
            </a:r>
            <a:r>
              <a:rPr lang="en-US" dirty="0"/>
              <a:t>6.3: The student can connect kinetics to equilibrium by using </a:t>
            </a:r>
            <a:r>
              <a:rPr lang="en-US" dirty="0" smtClean="0"/>
              <a:t>reasoning, </a:t>
            </a:r>
            <a:r>
              <a:rPr lang="en-US" dirty="0"/>
              <a:t>such as </a:t>
            </a:r>
            <a:r>
              <a:rPr lang="en-US" dirty="0" err="1"/>
              <a:t>LeChatelier’s</a:t>
            </a:r>
            <a:r>
              <a:rPr lang="en-US" dirty="0"/>
              <a:t> principle, to infer the relative rates of the forward and reverse reactions. </a:t>
            </a:r>
            <a:r>
              <a:rPr lang="en-US" sz="1000" dirty="0"/>
              <a:t>																	</a:t>
            </a:r>
          </a:p>
          <a:p>
            <a:endParaRPr lang="en-US" sz="10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rotWithShape="1">
          <a:blip r:embed="rId4"/>
          <a:srcRect l="7917" r="8851"/>
          <a:stretch/>
        </p:blipFill>
        <p:spPr>
          <a:xfrm>
            <a:off x="5955236" y="3972145"/>
            <a:ext cx="2942170" cy="2356605"/>
          </a:xfrm>
          <a:prstGeom prst="rect">
            <a:avLst/>
          </a:prstGeom>
        </p:spPr>
      </p:pic>
      <p:sp>
        <p:nvSpPr>
          <p:cNvPr id="13" name="Content Placeholder 7"/>
          <p:cNvSpPr>
            <a:spLocks noGrp="1"/>
          </p:cNvSpPr>
          <p:nvPr>
            <p:ph sz="half" idx="1"/>
          </p:nvPr>
        </p:nvSpPr>
        <p:spPr>
          <a:xfrm>
            <a:off x="0" y="3621099"/>
            <a:ext cx="6076115" cy="3415131"/>
          </a:xfrm>
        </p:spPr>
        <p:txBody>
          <a:bodyPr>
            <a:normAutofit/>
          </a:bodyPr>
          <a:lstStyle/>
          <a:p>
            <a:pPr marL="0" indent="0">
              <a:buNone/>
            </a:pPr>
            <a:endParaRPr lang="en-US" dirty="0" smtClean="0"/>
          </a:p>
          <a:p>
            <a:r>
              <a:rPr lang="en-US" sz="1700" dirty="0" smtClean="0"/>
              <a:t>These </a:t>
            </a:r>
            <a:r>
              <a:rPr lang="en-US" sz="1700" dirty="0"/>
              <a:t>loops continue until the faster rate and the slower rate have become equal. </a:t>
            </a:r>
          </a:p>
          <a:p>
            <a:r>
              <a:rPr lang="en-US" sz="1700" dirty="0" smtClean="0"/>
              <a:t>In the graph to the right, after equilibrium has been achieved, additional hydrogen gas is added to the system. The system then consumes both H</a:t>
            </a:r>
            <a:r>
              <a:rPr lang="en-US" sz="1700" baseline="-25000" dirty="0" smtClean="0"/>
              <a:t>2</a:t>
            </a:r>
            <a:r>
              <a:rPr lang="en-US" sz="1700" dirty="0" smtClean="0"/>
              <a:t> and N</a:t>
            </a:r>
            <a:r>
              <a:rPr lang="en-US" sz="1700" baseline="-25000" dirty="0" smtClean="0"/>
              <a:t>2</a:t>
            </a:r>
            <a:r>
              <a:rPr lang="en-US" sz="1700" dirty="0" smtClean="0"/>
              <a:t> to form additional NH</a:t>
            </a:r>
            <a:r>
              <a:rPr lang="en-US" sz="1700" baseline="-25000" dirty="0" smtClean="0"/>
              <a:t>3</a:t>
            </a:r>
            <a:r>
              <a:rPr lang="en-US" sz="1700" dirty="0" smtClean="0"/>
              <a:t> molecules, eventually reestablishing equilibrium. </a:t>
            </a:r>
          </a:p>
          <a:p>
            <a:endParaRPr lang="en-US" dirty="0" smtClean="0"/>
          </a:p>
        </p:txBody>
      </p:sp>
    </p:spTree>
    <p:extLst>
      <p:ext uri="{BB962C8B-B14F-4D97-AF65-F5344CB8AC3E}">
        <p14:creationId xmlns:p14="http://schemas.microsoft.com/office/powerpoint/2010/main" val="422733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0596" y="3868940"/>
            <a:ext cx="4179760" cy="2068111"/>
          </a:xfrm>
          <a:prstGeom prst="rect">
            <a:avLst/>
          </a:prstGeom>
        </p:spPr>
      </p:pic>
      <p:sp>
        <p:nvSpPr>
          <p:cNvPr id="7" name="Title 6"/>
          <p:cNvSpPr>
            <a:spLocks noGrp="1"/>
          </p:cNvSpPr>
          <p:nvPr>
            <p:ph type="title"/>
          </p:nvPr>
        </p:nvSpPr>
        <p:spPr>
          <a:xfrm>
            <a:off x="498474" y="189998"/>
            <a:ext cx="7556313" cy="1116106"/>
          </a:xfrm>
        </p:spPr>
        <p:txBody>
          <a:bodyPr/>
          <a:lstStyle/>
          <a:p>
            <a:r>
              <a:rPr lang="en-US" i="1" dirty="0" smtClean="0"/>
              <a:t>Q</a:t>
            </a:r>
            <a:r>
              <a:rPr lang="en-US" dirty="0"/>
              <a:t> </a:t>
            </a:r>
            <a:r>
              <a:rPr lang="en-US" dirty="0" smtClean="0"/>
              <a:t>vs. </a:t>
            </a:r>
            <a:r>
              <a:rPr lang="en-US" i="1" dirty="0"/>
              <a:t>K</a:t>
            </a:r>
          </a:p>
        </p:txBody>
      </p:sp>
      <p:sp>
        <p:nvSpPr>
          <p:cNvPr id="8" name="Content Placeholder 7"/>
          <p:cNvSpPr>
            <a:spLocks noGrp="1"/>
          </p:cNvSpPr>
          <p:nvPr>
            <p:ph sz="half" idx="1"/>
          </p:nvPr>
        </p:nvSpPr>
        <p:spPr>
          <a:xfrm>
            <a:off x="1" y="1017472"/>
            <a:ext cx="8157538" cy="4049742"/>
          </a:xfrm>
        </p:spPr>
        <p:txBody>
          <a:bodyPr>
            <a:normAutofit/>
          </a:bodyPr>
          <a:lstStyle/>
          <a:p>
            <a:r>
              <a:rPr lang="en-US" dirty="0" smtClean="0"/>
              <a:t>Equilibrium is reacted when the rates of the forward reaction and the rates of the reverse reaction are equal, which is when </a:t>
            </a:r>
            <a:r>
              <a:rPr lang="en-US" i="1" dirty="0" smtClean="0"/>
              <a:t>Q</a:t>
            </a:r>
            <a:r>
              <a:rPr lang="en-US" dirty="0" smtClean="0"/>
              <a:t> is equal to </a:t>
            </a:r>
            <a:r>
              <a:rPr lang="en-US" i="1" dirty="0" smtClean="0"/>
              <a:t>K</a:t>
            </a:r>
            <a:r>
              <a:rPr lang="en-US" dirty="0" smtClean="0"/>
              <a:t>.</a:t>
            </a:r>
          </a:p>
          <a:p>
            <a:r>
              <a:rPr lang="en-US" dirty="0" smtClean="0"/>
              <a:t>Comparing </a:t>
            </a:r>
            <a:r>
              <a:rPr lang="en-US" i="1" dirty="0" smtClean="0"/>
              <a:t>Q</a:t>
            </a:r>
            <a:r>
              <a:rPr lang="en-US" dirty="0" smtClean="0"/>
              <a:t> to </a:t>
            </a:r>
            <a:r>
              <a:rPr lang="en-US" i="1" dirty="0" smtClean="0"/>
              <a:t>K</a:t>
            </a:r>
            <a:r>
              <a:rPr lang="en-US" dirty="0" smtClean="0"/>
              <a:t> enables us to determine if a chemical system has achieved equilibrium or will need to move towards reactants or products to reach equilibrium.</a:t>
            </a:r>
          </a:p>
          <a:p>
            <a:pPr marL="0" indent="0">
              <a:buNone/>
            </a:pPr>
            <a:r>
              <a:rPr lang="en-US" dirty="0" smtClean="0"/>
              <a:t>    -  if </a:t>
            </a:r>
            <a:r>
              <a:rPr lang="en-US" i="1" dirty="0" smtClean="0"/>
              <a:t>Q</a:t>
            </a:r>
            <a:r>
              <a:rPr lang="en-US" dirty="0" smtClean="0"/>
              <a:t> &lt; </a:t>
            </a:r>
            <a:r>
              <a:rPr lang="en-US" i="1" dirty="0" smtClean="0"/>
              <a:t>K</a:t>
            </a:r>
            <a:r>
              <a:rPr lang="en-US" dirty="0" smtClean="0"/>
              <a:t>, the reaction will proceed in the forward direction until </a:t>
            </a:r>
            <a:r>
              <a:rPr lang="en-US" i="1" dirty="0" smtClean="0"/>
              <a:t>Q</a:t>
            </a:r>
            <a:r>
              <a:rPr lang="en-US" dirty="0" smtClean="0"/>
              <a:t> = </a:t>
            </a:r>
            <a:r>
              <a:rPr lang="en-US" i="1" dirty="0" smtClean="0"/>
              <a:t>K</a:t>
            </a:r>
            <a:r>
              <a:rPr lang="en-US" dirty="0"/>
              <a:t/>
            </a:r>
            <a:br>
              <a:rPr lang="en-US" dirty="0"/>
            </a:br>
            <a:r>
              <a:rPr lang="en-US" dirty="0" smtClean="0"/>
              <a:t>    -  if </a:t>
            </a:r>
            <a:r>
              <a:rPr lang="en-US" i="1" dirty="0" smtClean="0"/>
              <a:t>Q</a:t>
            </a:r>
            <a:r>
              <a:rPr lang="en-US" dirty="0" smtClean="0"/>
              <a:t> &gt; </a:t>
            </a:r>
            <a:r>
              <a:rPr lang="en-US" i="1" dirty="0" smtClean="0"/>
              <a:t>K</a:t>
            </a:r>
            <a:r>
              <a:rPr lang="en-US" dirty="0" smtClean="0"/>
              <a:t>, the reaction will proceed in the reverse direction until </a:t>
            </a:r>
            <a:r>
              <a:rPr lang="en-US" i="1" dirty="0" smtClean="0"/>
              <a:t>Q</a:t>
            </a:r>
            <a:r>
              <a:rPr lang="en-US" dirty="0" smtClean="0"/>
              <a:t> = </a:t>
            </a:r>
            <a:r>
              <a:rPr lang="en-US" i="1" dirty="0" smtClean="0"/>
              <a:t>K</a:t>
            </a:r>
            <a:r>
              <a:rPr lang="en-US" dirty="0"/>
              <a:t/>
            </a:r>
            <a:br>
              <a:rPr lang="en-US" dirty="0"/>
            </a:br>
            <a:r>
              <a:rPr lang="en-US" dirty="0" smtClean="0"/>
              <a:t>    -  if </a:t>
            </a:r>
            <a:r>
              <a:rPr lang="en-US" i="1" dirty="0" smtClean="0"/>
              <a:t>Q </a:t>
            </a:r>
            <a:r>
              <a:rPr lang="en-US" dirty="0" smtClean="0"/>
              <a:t>= </a:t>
            </a:r>
            <a:r>
              <a:rPr lang="en-US" i="1" dirty="0" smtClean="0"/>
              <a:t>K</a:t>
            </a:r>
            <a:r>
              <a:rPr lang="en-US" dirty="0" smtClean="0"/>
              <a:t>, the reaction is at equilibrium, and the concentrations of</a:t>
            </a:r>
            <a:br>
              <a:rPr lang="en-US" dirty="0" smtClean="0"/>
            </a:br>
            <a:r>
              <a:rPr lang="en-US" dirty="0" smtClean="0"/>
              <a:t>       reactants and products remain constant</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5986367"/>
            <a:ext cx="9144000" cy="1092607"/>
          </a:xfrm>
          <a:prstGeom prst="rect">
            <a:avLst/>
          </a:prstGeom>
          <a:noFill/>
        </p:spPr>
        <p:txBody>
          <a:bodyPr wrap="square" rtlCol="0">
            <a:spAutoFit/>
          </a:bodyPr>
          <a:lstStyle/>
          <a:p>
            <a:r>
              <a:rPr lang="en-US" dirty="0" smtClean="0"/>
              <a:t>LO 6.4: </a:t>
            </a:r>
            <a:r>
              <a:rPr lang="en-US" dirty="0"/>
              <a:t>G</a:t>
            </a:r>
            <a:r>
              <a:rPr lang="en-US" dirty="0" smtClean="0"/>
              <a:t>iven </a:t>
            </a:r>
            <a:r>
              <a:rPr lang="en-US" dirty="0"/>
              <a:t>a set of initial conditions </a:t>
            </a:r>
            <a:r>
              <a:rPr lang="en-US" dirty="0" smtClean="0"/>
              <a:t>and </a:t>
            </a:r>
            <a:r>
              <a:rPr lang="en-US" dirty="0"/>
              <a:t>the equilibrium constant, K, use the tendency of Q to approach K to predict and justify the prediction as </a:t>
            </a:r>
            <a:r>
              <a:rPr lang="en-US" dirty="0" smtClean="0"/>
              <a:t>to whether </a:t>
            </a:r>
            <a:r>
              <a:rPr lang="en-US" dirty="0"/>
              <a:t>the reaction will proceed toward products or reactants as equilibrium is approached. </a:t>
            </a:r>
            <a:r>
              <a:rPr lang="en-US" sz="1000" dirty="0" smtClean="0"/>
              <a:t>	</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1424531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Calculating </a:t>
            </a:r>
            <a:r>
              <a:rPr lang="en-US" i="1" dirty="0"/>
              <a:t>K</a:t>
            </a:r>
            <a:endParaRPr lang="en-US" dirty="0"/>
          </a:p>
        </p:txBody>
      </p:sp>
      <p:sp>
        <p:nvSpPr>
          <p:cNvPr id="8" name="Content Placeholder 7"/>
          <p:cNvSpPr>
            <a:spLocks noGrp="1"/>
          </p:cNvSpPr>
          <p:nvPr>
            <p:ph sz="half" idx="1"/>
          </p:nvPr>
        </p:nvSpPr>
        <p:spPr>
          <a:xfrm>
            <a:off x="498517" y="973990"/>
            <a:ext cx="8190957" cy="2977933"/>
          </a:xfrm>
        </p:spPr>
        <p:txBody>
          <a:bodyPr>
            <a:normAutofit/>
          </a:bodyPr>
          <a:lstStyle/>
          <a:p>
            <a:r>
              <a:rPr lang="en-US" dirty="0" smtClean="0"/>
              <a:t>Equilibrium constants can be determined using experimental concentrations of reactants and products at equilibrium.</a:t>
            </a:r>
          </a:p>
          <a:p>
            <a:r>
              <a:rPr lang="en-US" dirty="0" smtClean="0"/>
              <a:t>Steps:</a:t>
            </a:r>
            <a:r>
              <a:rPr lang="en-US" dirty="0"/>
              <a:t/>
            </a:r>
            <a:br>
              <a:rPr lang="en-US" dirty="0"/>
            </a:br>
            <a:r>
              <a:rPr lang="en-US" dirty="0" smtClean="0"/>
              <a:t>1) Write an equilibrium expression</a:t>
            </a:r>
            <a:br>
              <a:rPr lang="en-US" dirty="0" smtClean="0"/>
            </a:br>
            <a:r>
              <a:rPr lang="en-US" dirty="0" smtClean="0"/>
              <a:t>2) Determine equilibrium molar concentrations or partial pressures for all </a:t>
            </a:r>
            <a:br>
              <a:rPr lang="en-US" dirty="0" smtClean="0"/>
            </a:br>
            <a:r>
              <a:rPr lang="en-US" dirty="0" smtClean="0"/>
              <a:t>     substances in expression</a:t>
            </a:r>
            <a:br>
              <a:rPr lang="en-US" dirty="0" smtClean="0"/>
            </a:br>
            <a:r>
              <a:rPr lang="en-US" dirty="0" smtClean="0"/>
              <a:t>3) Substitute quantities into equilibrium expression and solve.</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815608"/>
          </a:xfrm>
          <a:prstGeom prst="rect">
            <a:avLst/>
          </a:prstGeom>
          <a:noFill/>
        </p:spPr>
        <p:txBody>
          <a:bodyPr wrap="square" rtlCol="0">
            <a:spAutoFit/>
          </a:bodyPr>
          <a:lstStyle/>
          <a:p>
            <a:r>
              <a:rPr lang="en-US" dirty="0" smtClean="0"/>
              <a:t>LO 6.5: The </a:t>
            </a:r>
            <a:r>
              <a:rPr lang="en-US" dirty="0"/>
              <a:t>student can, given data (tabular, graphical, etc.) from which the state of </a:t>
            </a:r>
            <a:r>
              <a:rPr lang="en-US" dirty="0" smtClean="0"/>
              <a:t>a system </a:t>
            </a:r>
            <a:r>
              <a:rPr lang="en-US" dirty="0"/>
              <a:t>at equilibrium can be obtained, calculate the equilibrium constant, K.</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498474" y="3345537"/>
            <a:ext cx="8190957" cy="2977933"/>
          </a:xfrm>
        </p:spPr>
        <p:txBody>
          <a:bodyPr>
            <a:normAutofit/>
          </a:bodyPr>
          <a:lstStyle/>
          <a:p>
            <a:r>
              <a:rPr lang="en-US" dirty="0" smtClean="0"/>
              <a:t>Example: Calculate </a:t>
            </a:r>
            <a:r>
              <a:rPr lang="en-US" i="1" dirty="0" smtClean="0"/>
              <a:t>K</a:t>
            </a:r>
            <a:r>
              <a:rPr lang="en-US" dirty="0" smtClean="0"/>
              <a:t> for the following system if 0.1908 </a:t>
            </a:r>
            <a:r>
              <a:rPr lang="en-US" dirty="0" err="1" smtClean="0"/>
              <a:t>mol</a:t>
            </a:r>
            <a:r>
              <a:rPr lang="en-US" dirty="0" smtClean="0"/>
              <a:t> CO</a:t>
            </a:r>
            <a:r>
              <a:rPr lang="en-US" baseline="-25000" dirty="0" smtClean="0"/>
              <a:t>2</a:t>
            </a:r>
            <a:r>
              <a:rPr lang="en-US" dirty="0" smtClean="0"/>
              <a:t>, 0.0908 </a:t>
            </a:r>
            <a:r>
              <a:rPr lang="en-US" dirty="0" err="1" smtClean="0"/>
              <a:t>mol</a:t>
            </a:r>
            <a:r>
              <a:rPr lang="en-US" dirty="0" smtClean="0"/>
              <a:t> H</a:t>
            </a:r>
            <a:r>
              <a:rPr lang="en-US" baseline="-25000" dirty="0" smtClean="0"/>
              <a:t>2</a:t>
            </a:r>
            <a:r>
              <a:rPr lang="en-US" dirty="0" smtClean="0"/>
              <a:t>, 0.0092 CO, and 0.0092 </a:t>
            </a:r>
            <a:r>
              <a:rPr lang="en-US" dirty="0" err="1" smtClean="0"/>
              <a:t>mol</a:t>
            </a:r>
            <a:r>
              <a:rPr lang="en-US" dirty="0" smtClean="0"/>
              <a:t> H</a:t>
            </a:r>
            <a:r>
              <a:rPr lang="en-US" baseline="-25000" dirty="0" smtClean="0"/>
              <a:t>2</a:t>
            </a:r>
            <a:r>
              <a:rPr lang="en-US" dirty="0" smtClean="0"/>
              <a:t>O vapor are present in a 2.00 L vessel at equilibrium:</a:t>
            </a:r>
          </a:p>
          <a:p>
            <a:endParaRPr lang="en-US" dirty="0"/>
          </a:p>
          <a:p>
            <a:pPr marL="0" indent="0">
              <a:buNone/>
            </a:pPr>
            <a:endParaRPr lang="en-US" dirty="0" smtClean="0"/>
          </a:p>
          <a:p>
            <a:endParaRPr lang="en-US" dirty="0" smtClean="0"/>
          </a:p>
        </p:txBody>
      </p:sp>
      <p:pic>
        <p:nvPicPr>
          <p:cNvPr id="2" name="Picture 1"/>
          <p:cNvPicPr>
            <a:picLocks noChangeAspect="1"/>
          </p:cNvPicPr>
          <p:nvPr/>
        </p:nvPicPr>
        <p:blipFill>
          <a:blip r:embed="rId4"/>
          <a:stretch>
            <a:fillRect/>
          </a:stretch>
        </p:blipFill>
        <p:spPr>
          <a:xfrm>
            <a:off x="2040409" y="4240886"/>
            <a:ext cx="3657600" cy="431800"/>
          </a:xfrm>
          <a:prstGeom prst="rect">
            <a:avLst/>
          </a:prstGeom>
        </p:spPr>
      </p:pic>
      <p:sp>
        <p:nvSpPr>
          <p:cNvPr id="14" name="Rounded Rectangle 13"/>
          <p:cNvSpPr/>
          <p:nvPr/>
        </p:nvSpPr>
        <p:spPr>
          <a:xfrm>
            <a:off x="2414052" y="5024445"/>
            <a:ext cx="3160660" cy="70723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descr="Screen Shot 2016-04-09 at 2.12.05 PM.png"/>
          <p:cNvPicPr>
            <a:picLocks noChangeAspect="1"/>
          </p:cNvPicPr>
          <p:nvPr/>
        </p:nvPicPr>
        <p:blipFill rotWithShape="1">
          <a:blip r:embed="rId5">
            <a:extLst>
              <a:ext uri="{28A0092B-C50C-407E-A947-70E740481C1C}">
                <a14:useLocalDpi xmlns:a14="http://schemas.microsoft.com/office/drawing/2010/main" val="0"/>
              </a:ext>
            </a:extLst>
          </a:blip>
          <a:srcRect t="2297"/>
          <a:stretch/>
        </p:blipFill>
        <p:spPr>
          <a:xfrm>
            <a:off x="463181" y="1769816"/>
            <a:ext cx="8153144" cy="422762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5" name="TextBox 14"/>
          <p:cNvSpPr txBox="1"/>
          <p:nvPr/>
        </p:nvSpPr>
        <p:spPr>
          <a:xfrm>
            <a:off x="7295067" y="-28469"/>
            <a:ext cx="979575" cy="369332"/>
          </a:xfrm>
          <a:prstGeom prst="rect">
            <a:avLst/>
          </a:prstGeom>
          <a:noFill/>
        </p:spPr>
        <p:txBody>
          <a:bodyPr wrap="square" rtlCol="0">
            <a:spAutoFit/>
          </a:bodyPr>
          <a:lstStyle/>
          <a:p>
            <a:r>
              <a:rPr lang="en-US" dirty="0" smtClean="0">
                <a:hlinkClick r:id="rId6"/>
              </a:rPr>
              <a:t>Source</a:t>
            </a:r>
            <a:endParaRPr lang="en-US" dirty="0"/>
          </a:p>
        </p:txBody>
      </p:sp>
    </p:spTree>
    <p:extLst>
      <p:ext uri="{BB962C8B-B14F-4D97-AF65-F5344CB8AC3E}">
        <p14:creationId xmlns:p14="http://schemas.microsoft.com/office/powerpoint/2010/main" val="333758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Calculating </a:t>
            </a:r>
            <a:r>
              <a:rPr lang="en-US" i="1" dirty="0" smtClean="0"/>
              <a:t>K</a:t>
            </a:r>
            <a:endParaRPr lang="en-US" dirty="0"/>
          </a:p>
        </p:txBody>
      </p:sp>
      <p:sp>
        <p:nvSpPr>
          <p:cNvPr id="8" name="Content Placeholder 7"/>
          <p:cNvSpPr>
            <a:spLocks noGrp="1"/>
          </p:cNvSpPr>
          <p:nvPr>
            <p:ph sz="half" idx="1"/>
          </p:nvPr>
        </p:nvSpPr>
        <p:spPr>
          <a:xfrm>
            <a:off x="498517" y="973990"/>
            <a:ext cx="8190957" cy="2977933"/>
          </a:xfrm>
        </p:spPr>
        <p:txBody>
          <a:bodyPr>
            <a:normAutofit lnSpcReduction="10000"/>
          </a:bodyPr>
          <a:lstStyle/>
          <a:p>
            <a:r>
              <a:rPr lang="en-US" dirty="0" smtClean="0"/>
              <a:t>Equilibrium constants can also be determined from both initial and equilibrium concentrations using an ICE chart. </a:t>
            </a:r>
          </a:p>
          <a:p>
            <a:r>
              <a:rPr lang="en-US" dirty="0" smtClean="0"/>
              <a:t>Steps:</a:t>
            </a:r>
            <a:r>
              <a:rPr lang="en-US" dirty="0"/>
              <a:t/>
            </a:r>
            <a:br>
              <a:rPr lang="en-US" dirty="0"/>
            </a:br>
            <a:r>
              <a:rPr lang="en-US" dirty="0" smtClean="0"/>
              <a:t>1) Write an equilibrium expression</a:t>
            </a:r>
            <a:br>
              <a:rPr lang="en-US" dirty="0" smtClean="0"/>
            </a:br>
            <a:r>
              <a:rPr lang="en-US" dirty="0" smtClean="0"/>
              <a:t>2) Determine molar concentrations or partial pressures for all </a:t>
            </a:r>
            <a:br>
              <a:rPr lang="en-US" dirty="0" smtClean="0"/>
            </a:br>
            <a:r>
              <a:rPr lang="en-US" dirty="0" smtClean="0"/>
              <a:t>     substances in expression</a:t>
            </a:r>
            <a:br>
              <a:rPr lang="en-US" dirty="0" smtClean="0"/>
            </a:br>
            <a:r>
              <a:rPr lang="en-US" dirty="0" smtClean="0"/>
              <a:t>3) Determine equilibrium concentrations or partial pressures using an </a:t>
            </a:r>
            <a:r>
              <a:rPr lang="en-US" dirty="0" smtClean="0">
                <a:hlinkClick r:id="rId2"/>
              </a:rPr>
              <a:t>ICE </a:t>
            </a:r>
            <a:br>
              <a:rPr lang="en-US" dirty="0" smtClean="0">
                <a:hlinkClick r:id="rId2"/>
              </a:rPr>
            </a:br>
            <a:r>
              <a:rPr lang="en-US" dirty="0" smtClean="0">
                <a:hlinkClick r:id="rId2"/>
              </a:rPr>
              <a:t>     chart</a:t>
            </a:r>
            <a:r>
              <a:rPr lang="en-US" dirty="0" smtClean="0"/>
              <a:t>.</a:t>
            </a:r>
            <a:br>
              <a:rPr lang="en-US" dirty="0" smtClean="0"/>
            </a:br>
            <a:r>
              <a:rPr lang="en-US" dirty="0" smtClean="0"/>
              <a:t>4) Substitute quantities into equilibrium expression and solve.</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69934"/>
            <a:ext cx="9144000" cy="815608"/>
          </a:xfrm>
          <a:prstGeom prst="rect">
            <a:avLst/>
          </a:prstGeom>
          <a:noFill/>
        </p:spPr>
        <p:txBody>
          <a:bodyPr wrap="square" rtlCol="0">
            <a:spAutoFit/>
          </a:bodyPr>
          <a:lstStyle/>
          <a:p>
            <a:r>
              <a:rPr lang="en-US" dirty="0" smtClean="0"/>
              <a:t>LO 6.5: </a:t>
            </a:r>
            <a:r>
              <a:rPr lang="en-US" dirty="0"/>
              <a:t>G</a:t>
            </a:r>
            <a:r>
              <a:rPr lang="en-US" dirty="0" smtClean="0"/>
              <a:t>iven </a:t>
            </a:r>
            <a:r>
              <a:rPr lang="en-US" dirty="0"/>
              <a:t>data (tabular, graphical, etc.) from which the state of </a:t>
            </a:r>
            <a:r>
              <a:rPr lang="en-US" dirty="0" smtClean="0"/>
              <a:t>a system </a:t>
            </a:r>
            <a:r>
              <a:rPr lang="en-US" dirty="0"/>
              <a:t>at equilibrium can be obtained, calculate the equilibrium constant, K.</a:t>
            </a:r>
            <a:r>
              <a:rPr lang="en-US" dirty="0" smtClean="0"/>
              <a:t>		</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3" name="Content Placeholder 7"/>
          <p:cNvSpPr>
            <a:spLocks noGrp="1"/>
          </p:cNvSpPr>
          <p:nvPr>
            <p:ph sz="half" idx="1"/>
          </p:nvPr>
        </p:nvSpPr>
        <p:spPr>
          <a:xfrm>
            <a:off x="498517" y="3880067"/>
            <a:ext cx="8190957" cy="2977933"/>
          </a:xfrm>
        </p:spPr>
        <p:txBody>
          <a:bodyPr>
            <a:normAutofit/>
          </a:bodyPr>
          <a:lstStyle/>
          <a:p>
            <a:r>
              <a:rPr lang="en-US" dirty="0" smtClean="0"/>
              <a:t>Example: Initially, a mixture of 0.100 M NO, 0.050 M H2, and 0.100 M H2O was allowed to reach equilibrium. No N2 was present initially. At equilibrium, NO had a concentration of 0.062 M. Determine the value of </a:t>
            </a:r>
            <a:r>
              <a:rPr lang="en-US" i="1" dirty="0" smtClean="0"/>
              <a:t>K </a:t>
            </a:r>
            <a:r>
              <a:rPr lang="en-US" dirty="0" smtClean="0"/>
              <a:t>for the reaction: </a:t>
            </a:r>
          </a:p>
          <a:p>
            <a:endParaRPr lang="en-US" dirty="0"/>
          </a:p>
          <a:p>
            <a:pPr marL="0" indent="0">
              <a:buNone/>
            </a:pPr>
            <a:endParaRPr lang="en-US" dirty="0" smtClean="0"/>
          </a:p>
          <a:p>
            <a:endParaRPr lang="en-US" dirty="0" smtClean="0"/>
          </a:p>
        </p:txBody>
      </p:sp>
      <p:sp>
        <p:nvSpPr>
          <p:cNvPr id="14" name="Rounded Rectangle 13"/>
          <p:cNvSpPr/>
          <p:nvPr/>
        </p:nvSpPr>
        <p:spPr>
          <a:xfrm>
            <a:off x="2911501" y="5379919"/>
            <a:ext cx="3160660" cy="70723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p:cNvPicPr>
            <a:picLocks noChangeAspect="1"/>
          </p:cNvPicPr>
          <p:nvPr/>
        </p:nvPicPr>
        <p:blipFill>
          <a:blip r:embed="rId5"/>
          <a:stretch>
            <a:fillRect/>
          </a:stretch>
        </p:blipFill>
        <p:spPr>
          <a:xfrm>
            <a:off x="2514230" y="4770319"/>
            <a:ext cx="4140200" cy="406400"/>
          </a:xfrm>
          <a:prstGeom prst="rect">
            <a:avLst/>
          </a:prstGeom>
        </p:spPr>
      </p:pic>
      <p:sp>
        <p:nvSpPr>
          <p:cNvPr id="15" name="TextBox 14"/>
          <p:cNvSpPr txBox="1"/>
          <p:nvPr/>
        </p:nvSpPr>
        <p:spPr>
          <a:xfrm>
            <a:off x="7311502" y="-49316"/>
            <a:ext cx="1918056" cy="369332"/>
          </a:xfrm>
          <a:prstGeom prst="rect">
            <a:avLst/>
          </a:prstGeom>
          <a:noFill/>
        </p:spPr>
        <p:txBody>
          <a:bodyPr wrap="square" rtlCol="0">
            <a:spAutoFit/>
          </a:bodyPr>
          <a:lstStyle/>
          <a:p>
            <a:r>
              <a:rPr lang="en-US" dirty="0" smtClean="0">
                <a:hlinkClick r:id="rId6"/>
              </a:rPr>
              <a:t>Source</a:t>
            </a:r>
            <a:endParaRPr lang="en-US" dirty="0"/>
          </a:p>
        </p:txBody>
      </p:sp>
      <p:pic>
        <p:nvPicPr>
          <p:cNvPr id="2" name="Picture 1" descr="Screen Shot 2016-04-09 at 2.18.1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4120"/>
            <a:ext cx="9144000" cy="56466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526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04622" y="5487420"/>
            <a:ext cx="2181561" cy="646331"/>
          </a:xfrm>
          <a:prstGeom prst="rect">
            <a:avLst/>
          </a:prstGeom>
          <a:noFill/>
        </p:spPr>
        <p:txBody>
          <a:bodyPr wrap="square" rtlCol="0">
            <a:spAutoFit/>
          </a:bodyPr>
          <a:lstStyle/>
          <a:p>
            <a:r>
              <a:rPr lang="en-US" b="1" dirty="0"/>
              <a:t>0.497 </a:t>
            </a:r>
            <a:r>
              <a:rPr lang="en-US" b="1" dirty="0" err="1"/>
              <a:t>atm</a:t>
            </a:r>
            <a:r>
              <a:rPr lang="en-US" b="1" dirty="0"/>
              <a:t> </a:t>
            </a:r>
            <a:r>
              <a:rPr lang="en-US" b="1" dirty="0" smtClean="0"/>
              <a:t>Cl</a:t>
            </a:r>
            <a:r>
              <a:rPr lang="en-US" b="1" baseline="-25000" dirty="0" smtClean="0"/>
              <a:t>2</a:t>
            </a:r>
            <a:r>
              <a:rPr lang="en-US" b="1" dirty="0" smtClean="0"/>
              <a:t> and </a:t>
            </a:r>
            <a:endParaRPr lang="en-US" b="1" dirty="0"/>
          </a:p>
          <a:p>
            <a:r>
              <a:rPr lang="en-US" b="1" dirty="0" smtClean="0"/>
              <a:t>0.00752 </a:t>
            </a:r>
            <a:r>
              <a:rPr lang="en-US" b="1" dirty="0" err="1" smtClean="0"/>
              <a:t>atm</a:t>
            </a:r>
            <a:r>
              <a:rPr lang="en-US" b="1" dirty="0" smtClean="0"/>
              <a:t> </a:t>
            </a:r>
            <a:r>
              <a:rPr lang="en-US" b="1" dirty="0" err="1" smtClean="0"/>
              <a:t>Cl</a:t>
            </a:r>
            <a:endParaRPr lang="en-US" b="1" dirty="0"/>
          </a:p>
        </p:txBody>
      </p:sp>
      <p:sp>
        <p:nvSpPr>
          <p:cNvPr id="7" name="Title 6"/>
          <p:cNvSpPr>
            <a:spLocks noGrp="1"/>
          </p:cNvSpPr>
          <p:nvPr>
            <p:ph type="title"/>
          </p:nvPr>
        </p:nvSpPr>
        <p:spPr>
          <a:xfrm>
            <a:off x="480870" y="-44253"/>
            <a:ext cx="8157538" cy="1116106"/>
          </a:xfrm>
        </p:spPr>
        <p:txBody>
          <a:bodyPr/>
          <a:lstStyle/>
          <a:p>
            <a:r>
              <a:rPr lang="en-US" dirty="0" smtClean="0"/>
              <a:t>Calculating Equilibrium Concentrations with </a:t>
            </a:r>
            <a:r>
              <a:rPr lang="en-US" i="1" dirty="0"/>
              <a:t>K</a:t>
            </a:r>
            <a:endParaRPr lang="en-US" dirty="0"/>
          </a:p>
        </p:txBody>
      </p:sp>
      <p:sp>
        <p:nvSpPr>
          <p:cNvPr id="8" name="Content Placeholder 7"/>
          <p:cNvSpPr>
            <a:spLocks noGrp="1"/>
          </p:cNvSpPr>
          <p:nvPr>
            <p:ph sz="half" idx="1"/>
          </p:nvPr>
        </p:nvSpPr>
        <p:spPr>
          <a:xfrm>
            <a:off x="59800" y="1053895"/>
            <a:ext cx="7896347" cy="5011403"/>
          </a:xfrm>
        </p:spPr>
        <p:txBody>
          <a:bodyPr>
            <a:normAutofit lnSpcReduction="10000"/>
          </a:bodyPr>
          <a:lstStyle/>
          <a:p>
            <a:r>
              <a:rPr lang="en-US" dirty="0" smtClean="0"/>
              <a:t>Equilibrium concentrations can be calculated using a </a:t>
            </a:r>
            <a:r>
              <a:rPr lang="en-US" i="1" dirty="0" smtClean="0"/>
              <a:t>K </a:t>
            </a:r>
            <a:r>
              <a:rPr lang="en-US" dirty="0" smtClean="0"/>
              <a:t>expression, the </a:t>
            </a:r>
            <a:r>
              <a:rPr lang="en-US" i="1" dirty="0" smtClean="0"/>
              <a:t>K </a:t>
            </a:r>
            <a:r>
              <a:rPr lang="en-US" dirty="0" smtClean="0"/>
              <a:t>constant, and initial concentrations or partial pressures of substances.</a:t>
            </a:r>
          </a:p>
          <a:p>
            <a:r>
              <a:rPr lang="en-US" dirty="0" smtClean="0"/>
              <a:t>Steps: </a:t>
            </a:r>
            <a:r>
              <a:rPr lang="en-US" dirty="0"/>
              <a:t/>
            </a:r>
            <a:br>
              <a:rPr lang="en-US" dirty="0"/>
            </a:br>
            <a:r>
              <a:rPr lang="en-US" dirty="0" smtClean="0"/>
              <a:t>1) Write an equilibrium expression for the reaction</a:t>
            </a:r>
            <a:r>
              <a:rPr lang="en-US" dirty="0"/>
              <a:t/>
            </a:r>
            <a:br>
              <a:rPr lang="en-US" dirty="0"/>
            </a:br>
            <a:r>
              <a:rPr lang="en-US" dirty="0" smtClean="0"/>
              <a:t>2) Set up an ICE table and fill in “initial” quantities</a:t>
            </a:r>
            <a:br>
              <a:rPr lang="en-US" dirty="0" smtClean="0"/>
            </a:br>
            <a:r>
              <a:rPr lang="en-US" dirty="0" smtClean="0"/>
              <a:t>3) Determine “changes” in the system in terms of x needed for the </a:t>
            </a:r>
            <a:br>
              <a:rPr lang="en-US" dirty="0" smtClean="0"/>
            </a:br>
            <a:r>
              <a:rPr lang="en-US" dirty="0" smtClean="0"/>
              <a:t>    system to achieve equilibrium</a:t>
            </a:r>
            <a:br>
              <a:rPr lang="en-US" dirty="0" smtClean="0"/>
            </a:br>
            <a:r>
              <a:rPr lang="en-US" dirty="0" smtClean="0"/>
              <a:t>4) Determine the “equilibrium” values for the system by adding the </a:t>
            </a:r>
            <a:br>
              <a:rPr lang="en-US" dirty="0" smtClean="0"/>
            </a:br>
            <a:r>
              <a:rPr lang="en-US" dirty="0" smtClean="0"/>
              <a:t>    “initial” and “change” values together</a:t>
            </a:r>
            <a:br>
              <a:rPr lang="en-US" dirty="0" smtClean="0"/>
            </a:br>
            <a:r>
              <a:rPr lang="en-US" dirty="0" smtClean="0"/>
              <a:t>5) Solve for x using the </a:t>
            </a:r>
            <a:r>
              <a:rPr lang="en-US" i="1" dirty="0" smtClean="0"/>
              <a:t>K</a:t>
            </a:r>
            <a:r>
              <a:rPr lang="en-US" dirty="0" smtClean="0"/>
              <a:t> expression and the “equilibrium” values. </a:t>
            </a:r>
            <a:r>
              <a:rPr lang="en-US" dirty="0"/>
              <a:t/>
            </a:r>
            <a:br>
              <a:rPr lang="en-US" dirty="0"/>
            </a:br>
            <a:r>
              <a:rPr lang="en-US" dirty="0" smtClean="0"/>
              <a:t>     Verify if the change in initial concentrations is negligible using the </a:t>
            </a:r>
            <a:br>
              <a:rPr lang="en-US" dirty="0" smtClean="0"/>
            </a:br>
            <a:r>
              <a:rPr lang="en-US" dirty="0" smtClean="0"/>
              <a:t>     5% rule.</a:t>
            </a:r>
            <a:br>
              <a:rPr lang="en-US" dirty="0" smtClean="0"/>
            </a:br>
            <a:r>
              <a:rPr lang="en-US" dirty="0" smtClean="0"/>
              <a:t>6) Determine all equilibrium quantities using the value of x</a:t>
            </a:r>
          </a:p>
          <a:p>
            <a:r>
              <a:rPr lang="en-US" dirty="0" smtClean="0"/>
              <a:t>Example:  Given the following reaction at 1373 K: Cl</a:t>
            </a:r>
            <a:r>
              <a:rPr lang="en-US" baseline="-25000" dirty="0" smtClean="0"/>
              <a:t>2</a:t>
            </a:r>
            <a:r>
              <a:rPr lang="en-US" dirty="0" smtClean="0"/>
              <a:t>(g)      2Cl(g), determine the equilibrium </a:t>
            </a:r>
            <a:r>
              <a:rPr lang="en-US" dirty="0"/>
              <a:t>p</a:t>
            </a:r>
            <a:r>
              <a:rPr lang="en-US" dirty="0" smtClean="0"/>
              <a:t>artial pressures of all species if </a:t>
            </a:r>
            <a:br>
              <a:rPr lang="en-US" dirty="0" smtClean="0"/>
            </a:br>
            <a:r>
              <a:rPr lang="en-US" dirty="0" smtClean="0"/>
              <a:t>0.500 </a:t>
            </a:r>
            <a:r>
              <a:rPr lang="en-US" dirty="0" err="1" smtClean="0"/>
              <a:t>atm</a:t>
            </a:r>
            <a:r>
              <a:rPr lang="en-US" dirty="0"/>
              <a:t> </a:t>
            </a:r>
            <a:r>
              <a:rPr lang="en-US" dirty="0" smtClean="0"/>
              <a:t>Cl</a:t>
            </a:r>
            <a:r>
              <a:rPr lang="en-US" baseline="-25000" dirty="0" smtClean="0"/>
              <a:t>2</a:t>
            </a:r>
            <a:r>
              <a:rPr lang="en-US" dirty="0" smtClean="0"/>
              <a:t> is present initially. </a:t>
            </a:r>
            <a:r>
              <a:rPr lang="en-US" i="1" dirty="0" smtClean="0"/>
              <a:t>K </a:t>
            </a:r>
            <a:r>
              <a:rPr lang="en-US" dirty="0" smtClean="0"/>
              <a:t> = 1.13x10</a:t>
            </a:r>
            <a:r>
              <a:rPr lang="en-US" baseline="30000" dirty="0" smtClean="0"/>
              <a:t>-4</a:t>
            </a:r>
            <a:r>
              <a:rPr lang="en-US" dirty="0" smtClean="0"/>
              <a:t> for the reaction </a:t>
            </a:r>
            <a:br>
              <a:rPr lang="en-US" dirty="0" smtClean="0"/>
            </a:br>
            <a:r>
              <a:rPr lang="en-US" dirty="0" smtClean="0"/>
              <a:t>at 1373 K.</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109657"/>
            <a:ext cx="9144000" cy="877163"/>
          </a:xfrm>
          <a:prstGeom prst="rect">
            <a:avLst/>
          </a:prstGeom>
          <a:noFill/>
        </p:spPr>
        <p:txBody>
          <a:bodyPr wrap="square" rtlCol="0">
            <a:spAutoFit/>
          </a:bodyPr>
          <a:lstStyle/>
          <a:p>
            <a:r>
              <a:rPr lang="en-US" sz="1400" dirty="0"/>
              <a:t>LO 6.6: G</a:t>
            </a:r>
            <a:r>
              <a:rPr lang="en-US" sz="1400" dirty="0" smtClean="0"/>
              <a:t>iven </a:t>
            </a:r>
            <a:r>
              <a:rPr lang="en-US" sz="1400" dirty="0"/>
              <a:t>a set of initial conditions (concentrations or partial pressures</a:t>
            </a:r>
            <a:r>
              <a:rPr lang="en-US" sz="1400" dirty="0" smtClean="0"/>
              <a:t>) and </a:t>
            </a:r>
            <a:r>
              <a:rPr lang="en-US" sz="1400" dirty="0"/>
              <a:t>K, use stoichiometric relationships and the law of mass action (Q equals K </a:t>
            </a:r>
            <a:r>
              <a:rPr lang="en-US" sz="1400" dirty="0" smtClean="0"/>
              <a:t>at equilibrium</a:t>
            </a:r>
            <a:r>
              <a:rPr lang="en-US" sz="1400" dirty="0"/>
              <a:t>) to determine qualitatively and/or quantitatively the conditions at equilibrium for a </a:t>
            </a:r>
            <a:r>
              <a:rPr lang="en-US" sz="1400" dirty="0" smtClean="0"/>
              <a:t>system involving </a:t>
            </a:r>
            <a:r>
              <a:rPr lang="en-US" sz="1400" dirty="0"/>
              <a:t>a single reversible reaction.</a:t>
            </a:r>
            <a:r>
              <a:rPr lang="en-US" sz="900" dirty="0" smtClean="0"/>
              <a:t>																</a:t>
            </a:r>
            <a:endParaRPr lang="en-US" sz="9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6904622" y="5418967"/>
            <a:ext cx="2172535" cy="80819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reveals answer.</a:t>
            </a:r>
            <a:endParaRPr lang="en-US" dirty="0"/>
          </a:p>
        </p:txBody>
      </p:sp>
      <p:pic>
        <p:nvPicPr>
          <p:cNvPr id="9" name="Picture 8"/>
          <p:cNvPicPr>
            <a:picLocks noChangeAspect="1"/>
          </p:cNvPicPr>
          <p:nvPr/>
        </p:nvPicPr>
        <p:blipFill rotWithShape="1">
          <a:blip r:embed="rId4"/>
          <a:srcRect l="30520" t="31039" r="42482" b="38970"/>
          <a:stretch/>
        </p:blipFill>
        <p:spPr>
          <a:xfrm>
            <a:off x="6230479" y="4869951"/>
            <a:ext cx="242603" cy="179305"/>
          </a:xfrm>
          <a:prstGeom prst="rect">
            <a:avLst/>
          </a:prstGeom>
        </p:spPr>
      </p:pic>
    </p:spTree>
    <p:extLst>
      <p:ext uri="{BB962C8B-B14F-4D97-AF65-F5344CB8AC3E}">
        <p14:creationId xmlns:p14="http://schemas.microsoft.com/office/powerpoint/2010/main" val="282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3363</Words>
  <Application>Microsoft Office PowerPoint</Application>
  <PresentationFormat>On-screen Show (4:3)</PresentationFormat>
  <Paragraphs>307</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Advantage</vt:lpstr>
      <vt:lpstr>AP Chemistry Exam Review </vt:lpstr>
      <vt:lpstr>Big Idea #6</vt:lpstr>
      <vt:lpstr>What is chemical equilibrium? </vt:lpstr>
      <vt:lpstr>Manipulating Q and K</vt:lpstr>
      <vt:lpstr>Kinetics and Equilibrium</vt:lpstr>
      <vt:lpstr>Q vs. K</vt:lpstr>
      <vt:lpstr>Calculating K</vt:lpstr>
      <vt:lpstr>Calculating K</vt:lpstr>
      <vt:lpstr>Calculating Equilibrium Concentrations with K</vt:lpstr>
      <vt:lpstr>Magnitude of K</vt:lpstr>
      <vt:lpstr>Le Chatelier’s Principle</vt:lpstr>
      <vt:lpstr>Experimentally Examining  Le Chatelier’s Principle</vt:lpstr>
      <vt:lpstr>Changes to Q and K for a System at Equilibrium</vt:lpstr>
      <vt:lpstr>Acid/Base Particulates</vt:lpstr>
      <vt:lpstr>pH of Weak or Strong Acid</vt:lpstr>
      <vt:lpstr>Titrations</vt:lpstr>
      <vt:lpstr>Kw and Temperature</vt:lpstr>
      <vt:lpstr>Acid/Base Mixtures and its pH</vt:lpstr>
      <vt:lpstr>pH and Acid/Base Equilibria</vt:lpstr>
      <vt:lpstr>Acid/Base reaction species</vt:lpstr>
      <vt:lpstr>How to Build  a Buffer:</vt:lpstr>
      <vt:lpstr>Finding the Major Species</vt:lpstr>
      <vt:lpstr>The Buffer Mechanism</vt:lpstr>
      <vt:lpstr>Ksp and Solubility Calculations</vt:lpstr>
      <vt:lpstr>Find a Ksp from solubility data</vt:lpstr>
      <vt:lpstr>Common Ion Effect</vt:lpstr>
      <vt:lpstr>Salt dissolution: ∆H and ∆S</vt:lpstr>
      <vt:lpstr>K, ∆G° and thermodynamic favorability</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Theisen, John</cp:lastModifiedBy>
  <cp:revision>113</cp:revision>
  <dcterms:created xsi:type="dcterms:W3CDTF">2016-03-26T15:33:54Z</dcterms:created>
  <dcterms:modified xsi:type="dcterms:W3CDTF">2017-03-27T13:16:00Z</dcterms:modified>
</cp:coreProperties>
</file>