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2"/>
  </p:notesMasterIdLst>
  <p:sldIdLst>
    <p:sldId id="423" r:id="rId2"/>
    <p:sldId id="577" r:id="rId3"/>
    <p:sldId id="578" r:id="rId4"/>
    <p:sldId id="613" r:id="rId5"/>
    <p:sldId id="580" r:id="rId6"/>
    <p:sldId id="581" r:id="rId7"/>
    <p:sldId id="592" r:id="rId8"/>
    <p:sldId id="593" r:id="rId9"/>
    <p:sldId id="594" r:id="rId10"/>
    <p:sldId id="595" r:id="rId11"/>
    <p:sldId id="586" r:id="rId12"/>
    <p:sldId id="615" r:id="rId13"/>
    <p:sldId id="614" r:id="rId14"/>
    <p:sldId id="531" r:id="rId15"/>
    <p:sldId id="588" r:id="rId16"/>
    <p:sldId id="533" r:id="rId17"/>
    <p:sldId id="534" r:id="rId18"/>
    <p:sldId id="535" r:id="rId19"/>
    <p:sldId id="617" r:id="rId20"/>
    <p:sldId id="616"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FFF1"/>
    <a:srgbClr val="FB76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0778"/>
    <p:restoredTop sz="95701" autoAdjust="0"/>
  </p:normalViewPr>
  <p:slideViewPr>
    <p:cSldViewPr snapToGrid="0" snapToObjects="1">
      <p:cViewPr>
        <p:scale>
          <a:sx n="107" d="100"/>
          <a:sy n="107" d="100"/>
        </p:scale>
        <p:origin x="-90"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39668BF-7BAD-684E-9A29-7B754B25BF1B}" type="datetimeFigureOut">
              <a:rPr lang="en-US" smtClean="0"/>
              <a:t>3/27/2017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88ABB99-1A8D-C149-96DD-FD9847B03E4B}" type="slidenum">
              <a:rPr lang="en-US" smtClean="0"/>
              <a:t>‹#›</a:t>
            </a:fld>
            <a:endParaRPr lang="en-US"/>
          </a:p>
        </p:txBody>
      </p:sp>
    </p:spTree>
    <p:extLst>
      <p:ext uri="{BB962C8B-B14F-4D97-AF65-F5344CB8AC3E}">
        <p14:creationId xmlns:p14="http://schemas.microsoft.com/office/powerpoint/2010/main" val="76989064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88ABB99-1A8D-C149-96DD-FD9847B03E4B}" type="slidenum">
              <a:rPr lang="en-US" smtClean="0"/>
              <a:pPr/>
              <a:t>12</a:t>
            </a:fld>
            <a:endParaRPr lang="en-US"/>
          </a:p>
        </p:txBody>
      </p:sp>
    </p:spTree>
    <p:extLst>
      <p:ext uri="{BB962C8B-B14F-4D97-AF65-F5344CB8AC3E}">
        <p14:creationId xmlns:p14="http://schemas.microsoft.com/office/powerpoint/2010/main" val="4324602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4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2" name="Content Placeholder 2"/>
          <p:cNvSpPr>
            <a:spLocks noGrp="1"/>
          </p:cNvSpPr>
          <p:nvPr>
            <p:ph sz="half" idx="17"/>
          </p:nvPr>
        </p:nvSpPr>
        <p:spPr>
          <a:xfrm>
            <a:off x="502920" y="1985963"/>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Content Placeholder 2"/>
          <p:cNvSpPr>
            <a:spLocks noGrp="1"/>
          </p:cNvSpPr>
          <p:nvPr>
            <p:ph sz="half" idx="18"/>
          </p:nvPr>
        </p:nvSpPr>
        <p:spPr>
          <a:xfrm>
            <a:off x="502920" y="4164965"/>
            <a:ext cx="3657413"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5"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6"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6" name="Rectangle 5"/>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TextBox 7"/>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6E39C043-05BC-984D-B00A-4DB4E5D38E03}" type="datetimeFigureOut">
              <a:rPr lang="en-US" smtClean="0"/>
              <a:t>3/27/2017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Rectangle 4"/>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Date Placeholder 1"/>
          <p:cNvSpPr>
            <a:spLocks noGrp="1"/>
          </p:cNvSpPr>
          <p:nvPr>
            <p:ph type="dt" sz="half" idx="10"/>
          </p:nvPr>
        </p:nvSpPr>
        <p:spPr/>
        <p:txBody>
          <a:bodyPr/>
          <a:lstStyle/>
          <a:p>
            <a:fld id="{6E39C043-05BC-984D-B00A-4DB4E5D38E03}" type="datetimeFigureOut">
              <a:rPr lang="en-US" smtClean="0"/>
              <a:t>3/27/2017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282575" y="228600"/>
            <a:ext cx="3451225"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5" y="2571750"/>
            <a:ext cx="3255264" cy="1162050"/>
          </a:xfrm>
        </p:spPr>
        <p:txBody>
          <a:bodyPr anchor="b">
            <a:normAutofit/>
          </a:bodyPr>
          <a:lstStyle>
            <a:lvl1pPr algn="l">
              <a:defRPr sz="2600" b="0">
                <a:solidFill>
                  <a:schemeClr val="bg1"/>
                </a:solidFill>
              </a:defRPr>
            </a:lvl1pPr>
          </a:lstStyle>
          <a:p>
            <a:r>
              <a:rPr lang="en-US"/>
              <a:t>Click to edit Master title style</a:t>
            </a:r>
            <a:endParaRPr dirty="0"/>
          </a:p>
        </p:txBody>
      </p:sp>
      <p:sp>
        <p:nvSpPr>
          <p:cNvPr id="3" name="Content Placeholder 2"/>
          <p:cNvSpPr>
            <a:spLocks noGrp="1"/>
          </p:cNvSpPr>
          <p:nvPr>
            <p:ph idx="1"/>
          </p:nvPr>
        </p:nvSpPr>
        <p:spPr>
          <a:xfrm>
            <a:off x="4168775" y="273050"/>
            <a:ext cx="4597399" cy="5853113"/>
          </a:xfrm>
        </p:spPr>
        <p:txBody>
          <a:bodyPr>
            <a:normAutofit/>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Text Placeholder 3"/>
          <p:cNvSpPr>
            <a:spLocks noGrp="1"/>
          </p:cNvSpPr>
          <p:nvPr>
            <p:ph type="body" sz="half" idx="2"/>
          </p:nvPr>
        </p:nvSpPr>
        <p:spPr>
          <a:xfrm>
            <a:off x="381093" y="3733800"/>
            <a:ext cx="325526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59305" y="6423585"/>
            <a:ext cx="3316941" cy="365125"/>
          </a:xfrm>
        </p:spPr>
        <p:txBody>
          <a:bodyPr/>
          <a:lstStyle/>
          <a:p>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169404" y="3124200"/>
            <a:ext cx="3898272"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6" y="228600"/>
            <a:ext cx="3460658" cy="63452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169404" y="3995737"/>
            <a:ext cx="3898272"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3990110"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sp>
        <p:nvSpPr>
          <p:cNvPr id="2" name="Title 1"/>
          <p:cNvSpPr>
            <a:spLocks noGrp="1"/>
          </p:cNvSpPr>
          <p:nvPr>
            <p:ph type="title"/>
          </p:nvPr>
        </p:nvSpPr>
        <p:spPr>
          <a:xfrm>
            <a:off x="506505" y="4424082"/>
            <a:ext cx="6191157" cy="83371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28600"/>
            <a:ext cx="637838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506505" y="5257799"/>
            <a:ext cx="6191157" cy="885825"/>
          </a:xfrm>
        </p:spPr>
        <p:txBody>
          <a:bodyPr/>
          <a:lstStyle>
            <a:lvl1pPr marL="0" indent="0">
              <a:spcBef>
                <a:spcPts val="3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8" name="Rectangle 7"/>
          <p:cNvSpPr/>
          <p:nvPr/>
        </p:nvSpPr>
        <p:spPr>
          <a:xfrm>
            <a:off x="6802438" y="22860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Rectangle 8"/>
          <p:cNvSpPr/>
          <p:nvPr/>
        </p:nvSpPr>
        <p:spPr>
          <a:xfrm>
            <a:off x="6802438" y="2377440"/>
            <a:ext cx="2057400" cy="20391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327212" y="4632792"/>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Pictures with Caption">
    <p:spTree>
      <p:nvGrpSpPr>
        <p:cNvPr id="1" name=""/>
        <p:cNvGrpSpPr/>
        <p:nvPr/>
      </p:nvGrpSpPr>
      <p:grpSpPr>
        <a:xfrm>
          <a:off x="0" y="0"/>
          <a:ext cx="0" cy="0"/>
          <a:chOff x="0" y="0"/>
          <a:chExt cx="0" cy="0"/>
        </a:xfrm>
      </p:grpSpPr>
      <p:sp>
        <p:nvSpPr>
          <p:cNvPr id="8" name="Rectangle 7"/>
          <p:cNvSpPr/>
          <p:nvPr/>
        </p:nvSpPr>
        <p:spPr>
          <a:xfrm>
            <a:off x="282574" y="228600"/>
            <a:ext cx="6387167"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6181611"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6179566"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5212262" y="6235607"/>
            <a:ext cx="1348398" cy="365125"/>
          </a:xfrm>
        </p:spPr>
        <p:txBody>
          <a:bodyPr/>
          <a:lstStyle>
            <a:lvl1pPr>
              <a:defRPr>
                <a:solidFill>
                  <a:schemeClr val="bg1"/>
                </a:solidFill>
              </a:defRPr>
            </a:lvl1p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1095" y="6235607"/>
            <a:ext cx="46481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6802438" y="237494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6802438" y="4535424"/>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8" name="Rectangle 7"/>
          <p:cNvSpPr/>
          <p:nvPr/>
        </p:nvSpPr>
        <p:spPr>
          <a:xfrm>
            <a:off x="282575" y="228600"/>
            <a:ext cx="423545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380554" y="2571750"/>
            <a:ext cx="4016633" cy="1162050"/>
          </a:xfrm>
        </p:spPr>
        <p:txBody>
          <a:bodyPr anchor="b">
            <a:normAutofit/>
          </a:bodyPr>
          <a:lstStyle>
            <a:lvl1pPr algn="l">
              <a:defRPr sz="2600" b="0">
                <a:solidFill>
                  <a:schemeClr val="bg1"/>
                </a:solidFill>
              </a:defRPr>
            </a:lvl1pPr>
          </a:lstStyle>
          <a:p>
            <a:r>
              <a:rPr lang="en-US"/>
              <a:t>Click to edit Master title style</a:t>
            </a:r>
            <a:endParaRPr/>
          </a:p>
        </p:txBody>
      </p:sp>
      <p:sp>
        <p:nvSpPr>
          <p:cNvPr id="4" name="Text Placeholder 3"/>
          <p:cNvSpPr>
            <a:spLocks noGrp="1"/>
          </p:cNvSpPr>
          <p:nvPr>
            <p:ph type="body" sz="half" idx="2"/>
          </p:nvPr>
        </p:nvSpPr>
        <p:spPr>
          <a:xfrm>
            <a:off x="381094" y="3733800"/>
            <a:ext cx="4015304" cy="2392363"/>
          </a:xfrm>
        </p:spPr>
        <p:txBody>
          <a:bodyPr/>
          <a:lstStyle>
            <a:lvl1pPr marL="0" indent="0">
              <a:spcBef>
                <a:spcPts val="6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3048000" y="6235607"/>
            <a:ext cx="1348398" cy="365125"/>
          </a:xfrm>
        </p:spPr>
        <p:txBody>
          <a:bodyPr/>
          <a:lstStyle>
            <a:lvl1pPr>
              <a:defRPr>
                <a:solidFill>
                  <a:schemeClr val="bg1"/>
                </a:solidFill>
              </a:defRPr>
            </a:lvl1p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381095" y="6235607"/>
            <a:ext cx="2590705" cy="365125"/>
          </a:xfrm>
        </p:spPr>
        <p:txBody>
          <a:bodyPr/>
          <a:lstStyle>
            <a:lvl1pPr>
              <a:defRPr>
                <a:solidFill>
                  <a:schemeClr val="bg1"/>
                </a:solidFill>
              </a:defRPr>
            </a:lvl1p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
        <p:nvSpPr>
          <p:cNvPr id="10" name="Rectangle 9"/>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1" name="Rectangle 10"/>
          <p:cNvSpPr/>
          <p:nvPr/>
        </p:nvSpPr>
        <p:spPr>
          <a:xfrm>
            <a:off x="4624388" y="4534726"/>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Picture Placeholder 12"/>
          <p:cNvSpPr>
            <a:spLocks noGrp="1"/>
          </p:cNvSpPr>
          <p:nvPr>
            <p:ph type="pic" sz="quarter" idx="13"/>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3" name="Picture Placeholder 12"/>
          <p:cNvSpPr>
            <a:spLocks noGrp="1"/>
          </p:cNvSpPr>
          <p:nvPr>
            <p:ph type="pic" sz="quarter" idx="14"/>
          </p:nvPr>
        </p:nvSpPr>
        <p:spPr>
          <a:xfrm>
            <a:off x="4624388" y="2381663"/>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5"/>
          </p:nvPr>
        </p:nvSpPr>
        <p:spPr>
          <a:xfrm>
            <a:off x="6803136" y="2381662"/>
            <a:ext cx="2057400" cy="418795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3 Pictures with Caption, Alt.">
    <p:spTree>
      <p:nvGrpSpPr>
        <p:cNvPr id="1" name=""/>
        <p:cNvGrpSpPr/>
        <p:nvPr/>
      </p:nvGrpSpPr>
      <p:grpSpPr>
        <a:xfrm>
          <a:off x="0" y="0"/>
          <a:ext cx="0" cy="0"/>
          <a:chOff x="0" y="0"/>
          <a:chExt cx="0" cy="0"/>
        </a:xfrm>
      </p:grpSpPr>
      <p:sp>
        <p:nvSpPr>
          <p:cNvPr id="11" name="Rectangle 10"/>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53000" y="3124200"/>
            <a:ext cx="3108960" cy="871538"/>
          </a:xfrm>
        </p:spPr>
        <p:txBody>
          <a:bodyPr anchor="b">
            <a:normAutofit/>
          </a:bodyPr>
          <a:lstStyle>
            <a:lvl1pPr algn="l">
              <a:defRPr sz="2600" b="0"/>
            </a:lvl1pPr>
          </a:lstStyle>
          <a:p>
            <a:r>
              <a:rPr lang="en-US"/>
              <a:t>Click to edit Master title style</a:t>
            </a:r>
            <a:endParaRPr/>
          </a:p>
        </p:txBody>
      </p:sp>
      <p:sp>
        <p:nvSpPr>
          <p:cNvPr id="3" name="Picture Placeholder 2"/>
          <p:cNvSpPr>
            <a:spLocks noGrp="1"/>
          </p:cNvSpPr>
          <p:nvPr>
            <p:ph type="pic" idx="1"/>
          </p:nvPr>
        </p:nvSpPr>
        <p:spPr>
          <a:xfrm>
            <a:off x="277905" y="2365248"/>
            <a:ext cx="4240119" cy="4187952"/>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a:p>
        </p:txBody>
      </p:sp>
      <p:sp>
        <p:nvSpPr>
          <p:cNvPr id="4" name="Text Placeholder 3"/>
          <p:cNvSpPr>
            <a:spLocks noGrp="1"/>
          </p:cNvSpPr>
          <p:nvPr>
            <p:ph type="body" sz="half" idx="2"/>
          </p:nvPr>
        </p:nvSpPr>
        <p:spPr>
          <a:xfrm>
            <a:off x="4953000" y="3995737"/>
            <a:ext cx="3108960" cy="2147888"/>
          </a:xfrm>
        </p:spPr>
        <p:txBody>
          <a:bodyPr/>
          <a:lstStyle>
            <a:lvl1pPr marL="0" indent="0">
              <a:spcBef>
                <a:spcPts val="600"/>
              </a:spcBef>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7391399" y="6423585"/>
            <a:ext cx="1537447" cy="365125"/>
          </a:xfrm>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a:xfrm>
            <a:off x="4191000" y="6423585"/>
            <a:ext cx="3005138" cy="365125"/>
          </a:xfrm>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0" name="TextBox 9"/>
          <p:cNvSpPr txBox="1"/>
          <p:nvPr/>
        </p:nvSpPr>
        <p:spPr>
          <a:xfrm>
            <a:off x="4750361" y="3370730"/>
            <a:ext cx="220568" cy="369332"/>
          </a:xfrm>
          <a:prstGeom prst="rect">
            <a:avLst/>
          </a:prstGeom>
          <a:noFill/>
        </p:spPr>
        <p:txBody>
          <a:bodyPr wrap="square" lIns="0" tIns="0" rIns="0" bIns="0" rtlCol="0">
            <a:spAutoFit/>
          </a:bodyPr>
          <a:lstStyle/>
          <a:p>
            <a:r>
              <a:rPr sz="2400" b="1" baseline="0">
                <a:solidFill>
                  <a:schemeClr val="accent1">
                    <a:lumMod val="60000"/>
                    <a:lumOff val="40000"/>
                  </a:schemeClr>
                </a:solidFill>
              </a:rPr>
              <a:t>+ </a:t>
            </a:r>
          </a:p>
        </p:txBody>
      </p:sp>
      <p:sp>
        <p:nvSpPr>
          <p:cNvPr id="14" name="Picture Placeholder 12"/>
          <p:cNvSpPr>
            <a:spLocks noGrp="1"/>
          </p:cNvSpPr>
          <p:nvPr>
            <p:ph type="pic" sz="quarter" idx="13"/>
          </p:nvPr>
        </p:nvSpPr>
        <p:spPr>
          <a:xfrm>
            <a:off x="277905" y="228600"/>
            <a:ext cx="2057400" cy="2039112"/>
          </a:xfrm>
        </p:spPr>
        <p:txBody>
          <a:bodyPr/>
          <a:lstStyle>
            <a:lvl1pPr>
              <a:buNone/>
              <a:defRPr/>
            </a:lvl1pPr>
          </a:lstStyle>
          <a:p>
            <a:r>
              <a:rPr lang="en-US"/>
              <a:t>Drag picture to placeholder or click icon to add</a:t>
            </a:r>
            <a:endParaRPr/>
          </a:p>
        </p:txBody>
      </p:sp>
      <p:sp>
        <p:nvSpPr>
          <p:cNvPr id="15" name="Picture Placeholder 12"/>
          <p:cNvSpPr>
            <a:spLocks noGrp="1"/>
          </p:cNvSpPr>
          <p:nvPr>
            <p:ph type="pic" sz="quarter" idx="14"/>
          </p:nvPr>
        </p:nvSpPr>
        <p:spPr>
          <a:xfrm>
            <a:off x="2460625" y="228600"/>
            <a:ext cx="2057400" cy="2039112"/>
          </a:xfrm>
        </p:spPr>
        <p:txBody>
          <a:bodyPr/>
          <a:lstStyle>
            <a:lvl1pPr>
              <a:buNone/>
              <a:defRPr/>
            </a:lvl1pPr>
          </a:lstStyle>
          <a:p>
            <a:r>
              <a:rPr lang="en-US"/>
              <a:t>Drag picture to placeholder or click icon to add</a:t>
            </a:r>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Rectangle 6"/>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Rectangle 9"/>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10" name="Rectangle 9"/>
          <p:cNvSpPr/>
          <p:nvPr/>
        </p:nvSpPr>
        <p:spPr>
          <a:xfrm>
            <a:off x="8166847" y="282573"/>
            <a:ext cx="685800" cy="30221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Vertical Title 1"/>
          <p:cNvSpPr>
            <a:spLocks noGrp="1"/>
          </p:cNvSpPr>
          <p:nvPr>
            <p:ph type="title" orient="vert"/>
          </p:nvPr>
        </p:nvSpPr>
        <p:spPr>
          <a:xfrm>
            <a:off x="7995772" y="954742"/>
            <a:ext cx="681318" cy="5171422"/>
          </a:xfrm>
        </p:spPr>
        <p:txBody>
          <a:bodyPr vert="eaVert" anchor="t" anchorCtr="0"/>
          <a:lstStyle/>
          <a:p>
            <a:r>
              <a:rPr lang="en-US"/>
              <a:t>Click to edit Master title style</a:t>
            </a:r>
            <a:endParaRPr/>
          </a:p>
        </p:txBody>
      </p:sp>
      <p:sp>
        <p:nvSpPr>
          <p:cNvPr id="3" name="Vertical Text Placeholder 2"/>
          <p:cNvSpPr>
            <a:spLocks noGrp="1"/>
          </p:cNvSpPr>
          <p:nvPr>
            <p:ph type="body" orient="vert" idx="1"/>
          </p:nvPr>
        </p:nvSpPr>
        <p:spPr>
          <a:xfrm>
            <a:off x="457200" y="958756"/>
            <a:ext cx="6858000" cy="5184869"/>
          </a:xfrm>
        </p:spPr>
        <p:txBody>
          <a:bodyPr vert="eaVert"/>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rot="16200000">
            <a:off x="8593111" y="561668"/>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Alt.">
    <p:spTree>
      <p:nvGrpSpPr>
        <p:cNvPr id="1" name=""/>
        <p:cNvGrpSpPr/>
        <p:nvPr/>
      </p:nvGrpSpPr>
      <p:grpSpPr>
        <a:xfrm>
          <a:off x="0" y="0"/>
          <a:ext cx="0" cy="0"/>
          <a:chOff x="0" y="0"/>
          <a:chExt cx="0" cy="0"/>
        </a:xfrm>
      </p:grpSpPr>
      <p:sp>
        <p:nvSpPr>
          <p:cNvPr id="7" name="Rectangle 6"/>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98474" y="134471"/>
            <a:ext cx="7556313" cy="995082"/>
          </a:xfrm>
        </p:spPr>
        <p:txBody>
          <a:bodyPr anchor="b" anchorCtr="0"/>
          <a:lstStyle/>
          <a:p>
            <a:r>
              <a:rPr lang="en-US"/>
              <a:t>Click to edit Master title style</a:t>
            </a:r>
            <a:endParaRPr/>
          </a:p>
        </p:txBody>
      </p:sp>
      <p:sp>
        <p:nvSpPr>
          <p:cNvPr id="3" name="Content Placeholder 2"/>
          <p:cNvSpPr>
            <a:spLocks noGrp="1"/>
          </p:cNvSpPr>
          <p:nvPr>
            <p:ph idx="1"/>
          </p:nvPr>
        </p:nvSpPr>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10"/>
          </p:nvPr>
        </p:nvSpPr>
        <p:spPr/>
        <p:txBody>
          <a:body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60C9C-2EFA-F54B-A3A4-5B6436824CF9}" type="slidenum">
              <a:rPr lang="en-US" smtClean="0"/>
              <a:t>‹#›</a:t>
            </a:fld>
            <a:endParaRPr lang="en-US"/>
          </a:p>
        </p:txBody>
      </p:sp>
      <p:sp>
        <p:nvSpPr>
          <p:cNvPr id="9" name="TextBox 8"/>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10" name="Text Placeholder 3"/>
          <p:cNvSpPr>
            <a:spLocks noGrp="1"/>
          </p:cNvSpPr>
          <p:nvPr>
            <p:ph type="body" sz="half" idx="2"/>
          </p:nvPr>
        </p:nvSpPr>
        <p:spPr>
          <a:xfrm>
            <a:off x="498518" y="1129553"/>
            <a:ext cx="7558960" cy="774700"/>
          </a:xfrm>
        </p:spPr>
        <p:txBody>
          <a:bodyPr vert="horz" lIns="91440" tIns="45720" rIns="91440" bIns="45720" rtlCol="0" anchor="t" anchorCtr="0">
            <a:noAutofit/>
          </a:bodyPr>
          <a:lstStyle>
            <a:lvl1pPr marL="0" indent="0">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2 Pictures">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4624668"/>
            <a:ext cx="4038600" cy="933450"/>
          </a:xfrm>
        </p:spPr>
        <p:txBody>
          <a:bodyPr>
            <a:normAutofit/>
          </a:bodyPr>
          <a:lstStyle>
            <a:lvl1pPr>
              <a:defRPr sz="2800"/>
            </a:lvl1pPr>
          </a:lstStyle>
          <a:p>
            <a:r>
              <a:rPr lang="en-US"/>
              <a:t>Click to edit Master title style</a:t>
            </a:r>
            <a:endParaRPr/>
          </a:p>
        </p:txBody>
      </p:sp>
      <p:sp>
        <p:nvSpPr>
          <p:cNvPr id="3" name="Subtitle 2"/>
          <p:cNvSpPr>
            <a:spLocks noGrp="1"/>
          </p:cNvSpPr>
          <p:nvPr>
            <p:ph type="subTitle" idx="1"/>
          </p:nvPr>
        </p:nvSpPr>
        <p:spPr>
          <a:xfrm>
            <a:off x="4800600" y="5562599"/>
            <a:ext cx="4038600" cy="748553"/>
          </a:xfrm>
        </p:spPr>
        <p:txBody>
          <a:bodyPr>
            <a:normAutofit/>
          </a:bodyPr>
          <a:lstStyle>
            <a:lvl1pPr marL="0" indent="0" algn="l">
              <a:spcBef>
                <a:spcPts val="300"/>
              </a:spcBef>
              <a:buNone/>
              <a:defRPr sz="1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dirty="0"/>
          </a:p>
        </p:txBody>
      </p:sp>
      <p:sp>
        <p:nvSpPr>
          <p:cNvPr id="4" name="Date Placeholder 3"/>
          <p:cNvSpPr>
            <a:spLocks noGrp="1"/>
          </p:cNvSpPr>
          <p:nvPr>
            <p:ph type="dt" sz="half" idx="10"/>
          </p:nvPr>
        </p:nvSpPr>
        <p:spPr>
          <a:xfrm>
            <a:off x="4800600" y="6425640"/>
            <a:ext cx="1232647" cy="365125"/>
          </a:xfrm>
        </p:spPr>
        <p:txBody>
          <a:bodyPr/>
          <a:lstStyle>
            <a:lvl1pPr algn="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6311153" y="6425640"/>
            <a:ext cx="2617694" cy="365125"/>
          </a:xfrm>
        </p:spPr>
        <p:txBody>
          <a:bodyPr/>
          <a:lstStyle>
            <a:lvl1pPr algn="r">
              <a:defRPr/>
            </a:lvl1pPr>
          </a:lstStyle>
          <a:p>
            <a:endParaRPr lang="en-US"/>
          </a:p>
        </p:txBody>
      </p:sp>
      <p:sp>
        <p:nvSpPr>
          <p:cNvPr id="7" name="Rectangle 6"/>
          <p:cNvSpPr/>
          <p:nvPr/>
        </p:nvSpPr>
        <p:spPr>
          <a:xfrm>
            <a:off x="282575" y="228600"/>
            <a:ext cx="4235450" cy="4187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Picture Placeholder 12"/>
          <p:cNvSpPr>
            <a:spLocks noGrp="1"/>
          </p:cNvSpPr>
          <p:nvPr>
            <p:ph type="pic" sz="quarter" idx="12"/>
          </p:nvPr>
        </p:nvSpPr>
        <p:spPr>
          <a:xfrm>
            <a:off x="4624388" y="228600"/>
            <a:ext cx="2057400" cy="2039112"/>
          </a:xfrm>
        </p:spPr>
        <p:txBody>
          <a:bodyPr/>
          <a:lstStyle>
            <a:lvl1pPr>
              <a:buNone/>
              <a:defRPr/>
            </a:lvl1pPr>
          </a:lstStyle>
          <a:p>
            <a:r>
              <a:rPr lang="en-US"/>
              <a:t>Drag picture to placeholder or click icon to add</a:t>
            </a:r>
            <a:endParaRPr/>
          </a:p>
        </p:txBody>
      </p:sp>
      <p:sp>
        <p:nvSpPr>
          <p:cNvPr id="14" name="Picture Placeholder 12"/>
          <p:cNvSpPr>
            <a:spLocks noGrp="1"/>
          </p:cNvSpPr>
          <p:nvPr>
            <p:ph type="pic" sz="quarter" idx="13"/>
          </p:nvPr>
        </p:nvSpPr>
        <p:spPr>
          <a:xfrm>
            <a:off x="6802438" y="2377440"/>
            <a:ext cx="2057400" cy="2039112"/>
          </a:xfrm>
        </p:spPr>
        <p:txBody>
          <a:bodyPr/>
          <a:lstStyle>
            <a:lvl1pPr>
              <a:buNone/>
              <a:defRPr/>
            </a:lvl1pPr>
          </a:lstStyle>
          <a:p>
            <a:r>
              <a:rPr lang="en-US"/>
              <a:t>Drag picture to placeholder or click icon to add</a:t>
            </a:r>
            <a:endParaRPr/>
          </a:p>
        </p:txBody>
      </p:sp>
      <p:sp>
        <p:nvSpPr>
          <p:cNvPr id="16" name="Text Placeholder 3"/>
          <p:cNvSpPr>
            <a:spLocks noGrp="1"/>
          </p:cNvSpPr>
          <p:nvPr>
            <p:ph type="body" sz="half" idx="2"/>
          </p:nvPr>
        </p:nvSpPr>
        <p:spPr>
          <a:xfrm>
            <a:off x="857250" y="1779494"/>
            <a:ext cx="3086100" cy="2040905"/>
          </a:xfrm>
        </p:spPr>
        <p:txBody>
          <a:bodyPr lIns="45720" tIns="45720" rIns="45720" anchor="t">
            <a:noAutofit/>
          </a:bodyPr>
          <a:lstStyle>
            <a:lvl1pPr marL="0" indent="0" algn="ctr">
              <a:spcBef>
                <a:spcPts val="600"/>
              </a:spcBef>
              <a:buNone/>
              <a:defRPr sz="4600">
                <a:solidFill>
                  <a:schemeClr val="bg1"/>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15" name="TextBox 14"/>
          <p:cNvSpPr txBox="1"/>
          <p:nvPr/>
        </p:nvSpPr>
        <p:spPr>
          <a:xfrm>
            <a:off x="424891" y="174812"/>
            <a:ext cx="413309" cy="830997"/>
          </a:xfrm>
          <a:prstGeom prst="rect">
            <a:avLst/>
          </a:prstGeom>
          <a:noFill/>
        </p:spPr>
        <p:txBody>
          <a:bodyPr wrap="square" lIns="0" tIns="0" rIns="0" bIns="0" rtlCol="0">
            <a:spAutoFit/>
          </a:bodyPr>
          <a:lstStyle/>
          <a:p>
            <a:r>
              <a:rPr sz="5400" b="1">
                <a:solidFill>
                  <a:schemeClr val="accent1">
                    <a:lumMod val="60000"/>
                    <a:lumOff val="40000"/>
                  </a:schemeClr>
                </a:solidFill>
              </a:rPr>
              <a:t>+</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658907" y="228600"/>
            <a:ext cx="8200930" cy="634523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2286000" y="3124200"/>
            <a:ext cx="5638800" cy="1362075"/>
          </a:xfrm>
        </p:spPr>
        <p:txBody>
          <a:bodyPr anchor="b" anchorCtr="0">
            <a:normAutofit/>
          </a:bodyPr>
          <a:lstStyle>
            <a:lvl1pPr algn="l">
              <a:defRPr sz="3200" b="0" cap="none" baseline="0">
                <a:solidFill>
                  <a:schemeClr val="bg1"/>
                </a:solidFill>
              </a:defRPr>
            </a:lvl1pPr>
          </a:lstStyle>
          <a:p>
            <a:r>
              <a:rPr lang="en-US"/>
              <a:t>Click to edit Master title style</a:t>
            </a:r>
            <a:endParaRPr/>
          </a:p>
        </p:txBody>
      </p:sp>
      <p:sp>
        <p:nvSpPr>
          <p:cNvPr id="3" name="Text Placeholder 2"/>
          <p:cNvSpPr>
            <a:spLocks noGrp="1"/>
          </p:cNvSpPr>
          <p:nvPr>
            <p:ph type="body" idx="1"/>
          </p:nvPr>
        </p:nvSpPr>
        <p:spPr>
          <a:xfrm>
            <a:off x="2286000" y="4495800"/>
            <a:ext cx="5638800" cy="1500187"/>
          </a:xfrm>
        </p:spPr>
        <p:txBody>
          <a:bodyPr anchor="t" anchorCtr="0">
            <a:normAutofit/>
          </a:bodyPr>
          <a:lstStyle>
            <a:lvl1pPr marL="0" indent="0">
              <a:spcBef>
                <a:spcPts val="300"/>
              </a:spcBef>
              <a:buNone/>
              <a:defRPr sz="1400" cap="none" baseline="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58906" y="6248774"/>
            <a:ext cx="1474694" cy="365125"/>
          </a:xfrm>
        </p:spPr>
        <p:txBody>
          <a:bodyPr/>
          <a:lstStyle>
            <a:lvl1pPr algn="l">
              <a:defRPr>
                <a:solidFill>
                  <a:schemeClr val="bg1"/>
                </a:solidFil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11"/>
          </p:nvPr>
        </p:nvSpPr>
        <p:spPr>
          <a:xfrm>
            <a:off x="2286000" y="6248774"/>
            <a:ext cx="5638800" cy="365125"/>
          </a:xfrm>
        </p:spPr>
        <p:txBody>
          <a:bodyPr/>
          <a:lstStyle>
            <a:lvl1pPr>
              <a:defRPr>
                <a:solidFill>
                  <a:schemeClr val="bg1"/>
                </a:solidFill>
              </a:defRPr>
            </a:lvl1pPr>
          </a:lstStyle>
          <a:p>
            <a:endParaRPr lang="en-US"/>
          </a:p>
        </p:txBody>
      </p:sp>
      <p:sp>
        <p:nvSpPr>
          <p:cNvPr id="6" name="Slide Number Placeholder 5"/>
          <p:cNvSpPr>
            <a:spLocks noGrp="1"/>
          </p:cNvSpPr>
          <p:nvPr>
            <p:ph type="sldNum" sz="quarter" idx="12"/>
          </p:nvPr>
        </p:nvSpPr>
        <p:spPr>
          <a:xfrm>
            <a:off x="8305800" y="6248774"/>
            <a:ext cx="554038" cy="365125"/>
          </a:xfrm>
        </p:spPr>
        <p:txBody>
          <a:bodyPr/>
          <a:lstStyle/>
          <a:p>
            <a:fld id="{24560C9C-2EFA-F54B-A3A4-5B6436824CF9}" type="slidenum">
              <a:rPr lang="en-US" smtClean="0"/>
              <a:t>‹#›</a:t>
            </a:fld>
            <a:endParaRPr lang="en-US"/>
          </a:p>
        </p:txBody>
      </p:sp>
      <p:sp>
        <p:nvSpPr>
          <p:cNvPr id="8" name="TextBox 7"/>
          <p:cNvSpPr txBox="1"/>
          <p:nvPr/>
        </p:nvSpPr>
        <p:spPr>
          <a:xfrm>
            <a:off x="2003612" y="3110754"/>
            <a:ext cx="260909" cy="615553"/>
          </a:xfrm>
          <a:prstGeom prst="rect">
            <a:avLst/>
          </a:prstGeom>
          <a:noFill/>
        </p:spPr>
        <p:txBody>
          <a:bodyPr wrap="square" lIns="0" tIns="0" rIns="0" bIns="0" rtlCol="0">
            <a:spAutoFit/>
          </a:bodyPr>
          <a:lstStyle/>
          <a:p>
            <a:r>
              <a:rPr sz="4000" b="1">
                <a:solidFill>
                  <a:schemeClr val="accent1">
                    <a:lumMod val="60000"/>
                    <a:lumOff val="40000"/>
                  </a:schemeClr>
                </a:solidFill>
              </a:rPr>
              <a:t>+</a:t>
            </a:r>
          </a:p>
        </p:txBody>
      </p:sp>
      <p:sp>
        <p:nvSpPr>
          <p:cNvPr id="9" name="Rectangle 8"/>
          <p:cNvSpPr/>
          <p:nvPr/>
        </p:nvSpPr>
        <p:spPr>
          <a:xfrm>
            <a:off x="285750" y="228600"/>
            <a:ext cx="212725" cy="634523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11" name="Rectangle 10"/>
          <p:cNvSpPr/>
          <p:nvPr/>
        </p:nvSpPr>
        <p:spPr>
          <a:xfrm>
            <a:off x="8210550" y="282574"/>
            <a:ext cx="642097"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Rectangle 11"/>
          <p:cNvSpPr/>
          <p:nvPr/>
        </p:nvSpPr>
        <p:spPr>
          <a:xfrm>
            <a:off x="8068235" y="282574"/>
            <a:ext cx="91440" cy="16002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Content Placeholder 3"/>
          <p:cNvSpPr>
            <a:spLocks noGrp="1"/>
          </p:cNvSpPr>
          <p:nvPr>
            <p:ph sz="half" idx="2"/>
          </p:nvPr>
        </p:nvSpPr>
        <p:spPr>
          <a:xfrm>
            <a:off x="439987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0" name="Rectangle 9"/>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2" name="TextBox 11"/>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4" name="Content Placeholder 3"/>
          <p:cNvSpPr>
            <a:spLocks noGrp="1"/>
          </p:cNvSpPr>
          <p:nvPr>
            <p:ph sz="half" idx="2"/>
          </p:nvPr>
        </p:nvSpPr>
        <p:spPr>
          <a:xfrm>
            <a:off x="497541"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6" name="Content Placeholder 5"/>
          <p:cNvSpPr>
            <a:spLocks noGrp="1"/>
          </p:cNvSpPr>
          <p:nvPr>
            <p:ph sz="quarter" idx="4"/>
          </p:nvPr>
        </p:nvSpPr>
        <p:spPr>
          <a:xfrm>
            <a:off x="4399878" y="2447365"/>
            <a:ext cx="3657600" cy="3678797"/>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7" name="Date Placeholder 6"/>
          <p:cNvSpPr>
            <a:spLocks noGrp="1"/>
          </p:cNvSpPr>
          <p:nvPr>
            <p:ph type="dt" sz="half" idx="10"/>
          </p:nvPr>
        </p:nvSpPr>
        <p:spPr/>
        <p:txBody>
          <a:bodyPr/>
          <a:lstStyle/>
          <a:p>
            <a:fld id="{6E39C043-05BC-984D-B00A-4DB4E5D38E03}" type="datetimeFigureOut">
              <a:rPr lang="en-US" smtClean="0"/>
              <a:t>3/27/2017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60C9C-2EFA-F54B-A3A4-5B6436824CF9}" type="slidenum">
              <a:rPr lang="en-US" smtClean="0"/>
              <a:t>‹#›</a:t>
            </a:fld>
            <a:endParaRPr lang="en-US"/>
          </a:p>
        </p:txBody>
      </p:sp>
      <p:sp>
        <p:nvSpPr>
          <p:cNvPr id="3" name="Text Placeholder 2"/>
          <p:cNvSpPr>
            <a:spLocks noGrp="1"/>
          </p:cNvSpPr>
          <p:nvPr>
            <p:ph type="body" idx="1"/>
          </p:nvPr>
        </p:nvSpPr>
        <p:spPr>
          <a:xfrm>
            <a:off x="497541" y="2070847"/>
            <a:ext cx="3657600" cy="322729"/>
          </a:xfrm>
          <a:prstGeom prst="rect">
            <a:avLst/>
          </a:prstGeom>
          <a:solidFill>
            <a:schemeClr val="accent3"/>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p:cNvSpPr>
            <a:spLocks noGrp="1"/>
          </p:cNvSpPr>
          <p:nvPr>
            <p:ph type="body" sz="quarter" idx="3"/>
          </p:nvPr>
        </p:nvSpPr>
        <p:spPr>
          <a:xfrm>
            <a:off x="4399878" y="2070847"/>
            <a:ext cx="3657600" cy="322729"/>
          </a:xfrm>
          <a:prstGeom prst="rect">
            <a:avLst/>
          </a:prstGeom>
          <a:solidFill>
            <a:schemeClr val="accent3">
              <a:lumMod val="60000"/>
              <a:lumOff val="40000"/>
            </a:schemeClr>
          </a:solidFill>
        </p:spPr>
        <p:txBody>
          <a:bodyPr tIns="0" bIns="0" anchor="ctr" anchorCtr="0">
            <a:noAutofit/>
          </a:bodyPr>
          <a:lstStyle>
            <a:lvl1pPr marL="0" indent="0" algn="ctr">
              <a:spcBef>
                <a:spcPts val="0"/>
              </a:spcBef>
              <a:buNone/>
              <a:defRPr sz="1800" b="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 Content, Top and Bottom">
    <p:spTree>
      <p:nvGrpSpPr>
        <p:cNvPr id="1" name=""/>
        <p:cNvGrpSpPr/>
        <p:nvPr/>
      </p:nvGrpSpPr>
      <p:grpSpPr>
        <a:xfrm>
          <a:off x="0" y="0"/>
          <a:ext cx="0" cy="0"/>
          <a:chOff x="0" y="0"/>
          <a:chExt cx="0" cy="0"/>
        </a:xfrm>
      </p:grpSpPr>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98517" y="1985963"/>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13" name="Content Placeholder 2"/>
          <p:cNvSpPr>
            <a:spLocks noGrp="1"/>
          </p:cNvSpPr>
          <p:nvPr>
            <p:ph sz="half" idx="14"/>
          </p:nvPr>
        </p:nvSpPr>
        <p:spPr>
          <a:xfrm>
            <a:off x="498517" y="4164965"/>
            <a:ext cx="7569157"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4" name="Rectangle 13"/>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5" name="Slide Number Placeholder 6"/>
          <p:cNvSpPr>
            <a:spLocks noGrp="1"/>
          </p:cNvSpPr>
          <p:nvPr>
            <p:ph type="sldNum" sz="quarter" idx="12"/>
          </p:nvPr>
        </p:nvSpPr>
        <p:spPr>
          <a:xfrm>
            <a:off x="8305800" y="242234"/>
            <a:ext cx="554038" cy="365125"/>
          </a:xfrm>
        </p:spPr>
        <p:txBody>
          <a:bodyPr/>
          <a:lstStyle/>
          <a:p>
            <a:fld id="{24560C9C-2EFA-F54B-A3A4-5B6436824CF9}"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3 Content">
    <p:spTree>
      <p:nvGrpSpPr>
        <p:cNvPr id="1" name=""/>
        <p:cNvGrpSpPr/>
        <p:nvPr/>
      </p:nvGrpSpPr>
      <p:grpSpPr>
        <a:xfrm>
          <a:off x="0" y="0"/>
          <a:ext cx="0" cy="0"/>
          <a:chOff x="0" y="0"/>
          <a:chExt cx="0" cy="0"/>
        </a:xfrm>
      </p:grpSpPr>
      <p:sp>
        <p:nvSpPr>
          <p:cNvPr id="8" name="Rectangle 7"/>
          <p:cNvSpPr/>
          <p:nvPr/>
        </p:nvSpPr>
        <p:spPr>
          <a:xfrm>
            <a:off x="8166847" y="282574"/>
            <a:ext cx="685800" cy="16002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TextBox 9"/>
          <p:cNvSpPr txBox="1"/>
          <p:nvPr/>
        </p:nvSpPr>
        <p:spPr>
          <a:xfrm>
            <a:off x="223185" y="228600"/>
            <a:ext cx="260909" cy="553998"/>
          </a:xfrm>
          <a:prstGeom prst="rect">
            <a:avLst/>
          </a:prstGeom>
          <a:noFill/>
        </p:spPr>
        <p:txBody>
          <a:bodyPr wrap="square" lIns="0" tIns="0" rIns="0" bIns="0" rtlCol="0">
            <a:spAutoFit/>
          </a:bodyPr>
          <a:lstStyle/>
          <a:p>
            <a:r>
              <a:rPr sz="3600" b="1">
                <a:solidFill>
                  <a:schemeClr val="accent1">
                    <a:lumMod val="60000"/>
                    <a:lumOff val="40000"/>
                  </a:schemeClr>
                </a:solidFill>
              </a:rPr>
              <a:t>+</a:t>
            </a:r>
          </a:p>
        </p:txBody>
      </p:sp>
      <p:sp>
        <p:nvSpPr>
          <p:cNvPr id="2" name="Title 1"/>
          <p:cNvSpPr>
            <a:spLocks noGrp="1"/>
          </p:cNvSpPr>
          <p:nvPr>
            <p:ph type="title"/>
          </p:nvPr>
        </p:nvSpPr>
        <p:spPr/>
        <p:txBody>
          <a:bodyPr/>
          <a:lstStyle/>
          <a:p>
            <a:r>
              <a:rPr lang="en-US"/>
              <a:t>Click to edit Master title style</a:t>
            </a:r>
            <a:endParaRPr/>
          </a:p>
        </p:txBody>
      </p:sp>
      <p:sp>
        <p:nvSpPr>
          <p:cNvPr id="3" name="Content Placeholder 2"/>
          <p:cNvSpPr>
            <a:spLocks noGrp="1"/>
          </p:cNvSpPr>
          <p:nvPr>
            <p:ph sz="half" idx="1"/>
          </p:nvPr>
        </p:nvSpPr>
        <p:spPr>
          <a:xfrm>
            <a:off x="4410075" y="1985963"/>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5" name="Date Placeholder 4"/>
          <p:cNvSpPr>
            <a:spLocks noGrp="1"/>
          </p:cNvSpPr>
          <p:nvPr>
            <p:ph type="dt" sz="half" idx="10"/>
          </p:nvPr>
        </p:nvSpPr>
        <p:spPr/>
        <p:txBody>
          <a:bodyPr/>
          <a:lstStyle/>
          <a:p>
            <a:fld id="{6E39C043-05BC-984D-B00A-4DB4E5D38E03}" type="datetimeFigureOut">
              <a:rPr lang="en-US" smtClean="0"/>
              <a:t>3/27/2017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60C9C-2EFA-F54B-A3A4-5B6436824CF9}" type="slidenum">
              <a:rPr lang="en-US" smtClean="0"/>
              <a:t>‹#›</a:t>
            </a:fld>
            <a:endParaRPr lang="en-US"/>
          </a:p>
        </p:txBody>
      </p:sp>
      <p:sp>
        <p:nvSpPr>
          <p:cNvPr id="11" name="Content Placeholder 2"/>
          <p:cNvSpPr>
            <a:spLocks noGrp="1"/>
          </p:cNvSpPr>
          <p:nvPr>
            <p:ph sz="half" idx="15"/>
          </p:nvPr>
        </p:nvSpPr>
        <p:spPr>
          <a:xfrm>
            <a:off x="498518" y="1985963"/>
            <a:ext cx="3657600" cy="41402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13" name="Content Placeholder 2"/>
          <p:cNvSpPr>
            <a:spLocks noGrp="1"/>
          </p:cNvSpPr>
          <p:nvPr>
            <p:ph sz="half" idx="16"/>
          </p:nvPr>
        </p:nvSpPr>
        <p:spPr>
          <a:xfrm>
            <a:off x="4410075" y="4169664"/>
            <a:ext cx="3657600" cy="196596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8474" y="484094"/>
            <a:ext cx="7556313" cy="1116106"/>
          </a:xfrm>
          <a:prstGeom prst="rect">
            <a:avLst/>
          </a:prstGeom>
        </p:spPr>
        <p:txBody>
          <a:bodyPr vert="horz" lIns="91440" tIns="45720" rIns="91440" bIns="45720" rtlCol="0" anchor="t" anchorCtr="0">
            <a:noAutofit/>
          </a:bodyPr>
          <a:lstStyle/>
          <a:p>
            <a:r>
              <a:rPr lang="en-US"/>
              <a:t>Click to edit Master title style</a:t>
            </a:r>
            <a:endParaRPr/>
          </a:p>
        </p:txBody>
      </p:sp>
      <p:sp>
        <p:nvSpPr>
          <p:cNvPr id="3" name="Text Placeholder 2"/>
          <p:cNvSpPr>
            <a:spLocks noGrp="1"/>
          </p:cNvSpPr>
          <p:nvPr>
            <p:ph type="body" idx="1"/>
          </p:nvPr>
        </p:nvSpPr>
        <p:spPr>
          <a:xfrm>
            <a:off x="498474" y="1981200"/>
            <a:ext cx="7556313" cy="4144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dirty="0"/>
          </a:p>
        </p:txBody>
      </p:sp>
      <p:sp>
        <p:nvSpPr>
          <p:cNvPr id="4" name="Date Placeholder 3"/>
          <p:cNvSpPr>
            <a:spLocks noGrp="1"/>
          </p:cNvSpPr>
          <p:nvPr>
            <p:ph type="dt" sz="half" idx="2"/>
          </p:nvPr>
        </p:nvSpPr>
        <p:spPr>
          <a:xfrm>
            <a:off x="6795247" y="6423585"/>
            <a:ext cx="2133600" cy="365125"/>
          </a:xfrm>
          <a:prstGeom prst="rect">
            <a:avLst/>
          </a:prstGeom>
        </p:spPr>
        <p:txBody>
          <a:bodyPr vert="horz" lIns="91440" tIns="45720" rIns="91440" bIns="45720" rtlCol="0" anchor="ctr"/>
          <a:lstStyle>
            <a:lvl1pPr algn="r">
              <a:defRPr sz="1100">
                <a:solidFill>
                  <a:schemeClr val="tx1">
                    <a:lumMod val="65000"/>
                    <a:lumOff val="35000"/>
                  </a:schemeClr>
                </a:solidFill>
              </a:defRPr>
            </a:lvl1pPr>
          </a:lstStyle>
          <a:p>
            <a:fld id="{6E39C043-05BC-984D-B00A-4DB4E5D38E03}" type="datetimeFigureOut">
              <a:rPr lang="en-US" smtClean="0"/>
              <a:t>3/27/2017</a:t>
            </a:fld>
            <a:endParaRPr lang="en-US"/>
          </a:p>
        </p:txBody>
      </p:sp>
      <p:sp>
        <p:nvSpPr>
          <p:cNvPr id="5" name="Footer Placeholder 4"/>
          <p:cNvSpPr>
            <a:spLocks noGrp="1"/>
          </p:cNvSpPr>
          <p:nvPr>
            <p:ph type="ftr" sz="quarter" idx="3"/>
          </p:nvPr>
        </p:nvSpPr>
        <p:spPr>
          <a:xfrm>
            <a:off x="201706" y="6423585"/>
            <a:ext cx="6122894"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endParaRPr lang="en-US"/>
          </a:p>
        </p:txBody>
      </p:sp>
      <p:sp>
        <p:nvSpPr>
          <p:cNvPr id="6" name="Slide Number Placeholder 5"/>
          <p:cNvSpPr>
            <a:spLocks noGrp="1"/>
          </p:cNvSpPr>
          <p:nvPr>
            <p:ph type="sldNum" sz="quarter" idx="4"/>
          </p:nvPr>
        </p:nvSpPr>
        <p:spPr>
          <a:xfrm>
            <a:off x="8305800" y="242234"/>
            <a:ext cx="554038" cy="365125"/>
          </a:xfrm>
          <a:prstGeom prst="rect">
            <a:avLst/>
          </a:prstGeom>
        </p:spPr>
        <p:txBody>
          <a:bodyPr vert="horz" lIns="91440" tIns="45720" rIns="91440" bIns="45720" rtlCol="0" anchor="ctr"/>
          <a:lstStyle>
            <a:lvl1pPr algn="r">
              <a:defRPr sz="1400">
                <a:solidFill>
                  <a:schemeClr val="bg1"/>
                </a:solidFill>
              </a:defRPr>
            </a:lvl1pPr>
          </a:lstStyle>
          <a:p>
            <a:fld id="{24560C9C-2EFA-F54B-A3A4-5B6436824CF9}"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Lst>
  <p:txStyles>
    <p:titleStyle>
      <a:lvl1pPr algn="l" defTabSz="914400" rtl="0" eaLnBrk="1" latinLnBrk="0" hangingPunct="1">
        <a:spcBef>
          <a:spcPct val="0"/>
        </a:spcBef>
        <a:buNone/>
        <a:defRPr sz="3600" b="0" kern="1200">
          <a:solidFill>
            <a:schemeClr val="accent1"/>
          </a:solidFill>
          <a:latin typeface="+mj-lt"/>
          <a:ea typeface="+mj-ea"/>
          <a:cs typeface="+mj-cs"/>
        </a:defRPr>
      </a:lvl1pPr>
    </p:titleStyle>
    <p:body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bozemanscience.com/ap-chem-029-synthesis-decomposition-reactions" TargetMode="External"/><Relationship Id="rId2" Type="http://schemas.openxmlformats.org/officeDocument/2006/relationships/hyperlink" Target="http://www.wiredchemist.com/chemistry/instructional/laboratory-tutorials/gravimetric-analysis" TargetMode="Externa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KfzRWfKjrBM" TargetMode="External"/><Relationship Id="rId2" Type="http://schemas.openxmlformats.org/officeDocument/2006/relationships/hyperlink" Target="http://www.unomaha.edu/tiskochem/Chem1180/Lecture_Handouts/Solution_Stoichiometry_notes.pdf" TargetMode="Externa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chemed.chem.purdue.edu/genchem/topicreview/bp/bronsted/bronsted.html" TargetMode="External"/><Relationship Id="rId7"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12.png"/><Relationship Id="rId5" Type="http://schemas.openxmlformats.org/officeDocument/2006/relationships/hyperlink" Target="https://quizlet.com/_oyam1" TargetMode="External"/><Relationship Id="rId10" Type="http://schemas.openxmlformats.org/officeDocument/2006/relationships/image" Target="../media/image16.png"/><Relationship Id="rId4" Type="http://schemas.openxmlformats.org/officeDocument/2006/relationships/hyperlink" Target="http://www.bozemanscience.com/ap-chem-030-neutralization-reactions" TargetMode="External"/><Relationship Id="rId9"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8.png"/><Relationship Id="rId7" Type="http://schemas.openxmlformats.org/officeDocument/2006/relationships/image" Target="../media/image20.jpg"/><Relationship Id="rId2" Type="http://schemas.openxmlformats.org/officeDocument/2006/relationships/image" Target="../media/image17.png"/><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hyperlink" Target="https://youtu.be/lQ6FBA1HM3s" TargetMode="External"/><Relationship Id="rId4" Type="http://schemas.openxmlformats.org/officeDocument/2006/relationships/hyperlink" Target="https://online.science.psu.edu/biol011_sandbox_7239/node/7381"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boundless.com/chemistry/definition/ion" TargetMode="External"/><Relationship Id="rId2" Type="http://schemas.openxmlformats.org/officeDocument/2006/relationships/image" Target="../media/image22.gif"/><Relationship Id="rId1" Type="http://schemas.openxmlformats.org/officeDocument/2006/relationships/slideLayout" Target="../slideLayouts/slideLayout6.xml"/><Relationship Id="rId5" Type="http://schemas.openxmlformats.org/officeDocument/2006/relationships/hyperlink" Target="https://www.khanacademy.org/science/chemistry/acid-base-equilibrium/titrations/v/redox-titration" TargetMode="External"/><Relationship Id="rId4" Type="http://schemas.openxmlformats.org/officeDocument/2006/relationships/hyperlink" Target="https://www.boundless.com/chemistry/textbooks/boundless-chemistry-textbook/aqueous-reactions-4/oxidation-reduction-reactions-48/redox-titrations-248-1533/"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www.youtube.com/watch?v=cZMkqagL8Ps" TargetMode="External"/><Relationship Id="rId7" Type="http://schemas.openxmlformats.org/officeDocument/2006/relationships/image" Target="../media/image24.gif"/><Relationship Id="rId2" Type="http://schemas.openxmlformats.org/officeDocument/2006/relationships/hyperlink" Target="http://slideplayer.com/slide/263226/" TargetMode="External"/><Relationship Id="rId1" Type="http://schemas.openxmlformats.org/officeDocument/2006/relationships/slideLayout" Target="../slideLayouts/slideLayout6.xml"/><Relationship Id="rId6" Type="http://schemas.openxmlformats.org/officeDocument/2006/relationships/hyperlink" Target="https://www.youtube.com/watch?v=IIu16dy3ThI&amp;nohtml5=False" TargetMode="External"/><Relationship Id="rId5" Type="http://schemas.openxmlformats.org/officeDocument/2006/relationships/image" Target="../media/image23.png"/><Relationship Id="rId4" Type="http://schemas.openxmlformats.org/officeDocument/2006/relationships/hyperlink" Target="https://www.youtube.com/watch?v=uVJypmKjevg"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www.youtube.com/watch?v=L-G7pLufXAo&amp;nohtml5=False" TargetMode="External"/><Relationship Id="rId2" Type="http://schemas.openxmlformats.org/officeDocument/2006/relationships/hyperlink" Target="https://www.boundless.com/chemistry/textbooks/boundless-chemistry-textbook/thermochemistry-6/energy-57/energy-changes-in-chemical-reactions-274-3509/" TargetMode="External"/><Relationship Id="rId1" Type="http://schemas.openxmlformats.org/officeDocument/2006/relationships/slideLayout" Target="../slideLayouts/slideLayout8.xml"/><Relationship Id="rId5" Type="http://schemas.openxmlformats.org/officeDocument/2006/relationships/image" Target="../media/image25.png"/><Relationship Id="rId4" Type="http://schemas.openxmlformats.org/officeDocument/2006/relationships/hyperlink" Target="https://www.youtube.com/watch?v=RnRV-x2etWQ"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youtube.com/watch?v=9Xncz_mMc5g&amp;nohtml5=False" TargetMode="External"/><Relationship Id="rId2" Type="http://schemas.openxmlformats.org/officeDocument/2006/relationships/hyperlink" Target="http://chemwiki.ucdavis.edu/Textbook_Maps/General_Chemistry_Textbook_Maps/Map:_Chem1_(Lower)/24:_Electrochemistry/24.2:_Galvanic_cells_and_electrodes" TargetMode="External"/><Relationship Id="rId1" Type="http://schemas.openxmlformats.org/officeDocument/2006/relationships/slideLayout" Target="../slideLayouts/slideLayout8.xml"/><Relationship Id="rId5" Type="http://schemas.openxmlformats.org/officeDocument/2006/relationships/hyperlink" Target="https://www.youtube.com/watch?v=Rt7-VrmZuds&amp;nohtml5=False" TargetMode="External"/><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IV4IUsholjg&amp;nohtml5=False" TargetMode="External"/><Relationship Id="rId2" Type="http://schemas.openxmlformats.org/officeDocument/2006/relationships/hyperlink" Target="http://chemwiki.ucdavis.edu/Core/Analytical_Chemistry/Electrochemistry/Writing_Equations_for_Redox_Reactions" TargetMode="External"/><Relationship Id="rId1" Type="http://schemas.openxmlformats.org/officeDocument/2006/relationships/slideLayout" Target="../slideLayouts/slideLayout8.xml"/><Relationship Id="rId5" Type="http://schemas.openxmlformats.org/officeDocument/2006/relationships/hyperlink" Target="https://www.youtube.com/watch?v=mVP93e8PNmw&amp;nohtml5=False" TargetMode="Externa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hyperlink" Target="http://www.bozemanscience.com/ap-chem-032-chemical-change-evidence" TargetMode="Externa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adapaproject.org/bbk_temp/tiki-index.php?page=Leaf:+How+can+electrons+capture+and+store+energy+in+molecules?" TargetMode="External"/><Relationship Id="rId4" Type="http://schemas.openxmlformats.org/officeDocument/2006/relationships/image" Target="../media/image6.jpeg"/><Relationship Id="rId9"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hyperlink" Target="http://www.bozemanscience.com/ap-chem-032-chemical-change-evidence" TargetMode="Externa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hyperlink" Target="https://adapaproject.org/bbk_temp/tiki-index.php?page=Leaf:+How+can+electrons+capture+and+store+energy+in+molecules?" TargetMode="Externa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hyperlink" Target="http://www.bozemanscience.com/ap-chem-027-chemical-equations" TargetMode="External"/><Relationship Id="rId2" Type="http://schemas.openxmlformats.org/officeDocument/2006/relationships/hyperlink" Target="http://chemwiki.ucdavis.edu/Wikitexts/Sacramento_City_College/SCC:_Chem_309/Chapters/06:_Quantities_in_Chemical_Reactions/6.07:_Balancing_Chemical_Equations" TargetMode="External"/><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hyperlink" Target="https://quizlet.com/45555836/solubility-rules-flash-cards/" TargetMode="Externa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LQN9lH9WAVQ" TargetMode="Externa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hyperlink" Target="http://www.bozemanscience.com/ap-chem-028-stoichiometry" TargetMode="External"/><Relationship Id="rId2" Type="http://schemas.openxmlformats.org/officeDocument/2006/relationships/hyperlink" Target="http://www.chemteam.info/Stoichiometry/Limiting-Reagent.html" TargetMode="External"/><Relationship Id="rId1" Type="http://schemas.openxmlformats.org/officeDocument/2006/relationships/slideLayout" Target="../slideLayouts/slideLayout6.xml"/><Relationship Id="rId5" Type="http://schemas.openxmlformats.org/officeDocument/2006/relationships/hyperlink" Target="https://phet.colorado.edu/sims/html/reactants-products-and-leftovers/latest/reactants-products-and-leftovers_en.html" TargetMode="External"/><Relationship Id="rId4" Type="http://schemas.openxmlformats.org/officeDocument/2006/relationships/hyperlink" Target="http://group.chem.iastate.edu/Greenbowe/sections/projectfolder/flashfiles/stoichiometry/empirical.html" TargetMode="External"/></Relationships>
</file>

<file path=ppt/slides/_rels/slide9.xml.rels><?xml version="1.0" encoding="UTF-8" standalone="yes"?>
<Relationships xmlns="http://schemas.openxmlformats.org/package/2006/relationships"><Relationship Id="rId2" Type="http://schemas.openxmlformats.org/officeDocument/2006/relationships/hyperlink" Target="https://www.youtube.com/watch?v=iBT-nyVukfc" TargetMode="Externa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370429" y="4678791"/>
            <a:ext cx="4506111" cy="2367666"/>
          </a:xfrm>
        </p:spPr>
        <p:txBody>
          <a:bodyPr>
            <a:noAutofit/>
          </a:bodyPr>
          <a:lstStyle/>
          <a:p>
            <a:pPr algn="r"/>
            <a:r>
              <a:rPr lang="en-US" sz="5000" dirty="0" smtClean="0"/>
              <a:t>AP Chemistry</a:t>
            </a:r>
            <a:br>
              <a:rPr lang="en-US" sz="5000" dirty="0" smtClean="0"/>
            </a:br>
            <a:r>
              <a:rPr lang="en-US" sz="5000" dirty="0" smtClean="0"/>
              <a:t>Exam Review</a:t>
            </a:r>
            <a:r>
              <a:rPr lang="en-US" sz="5000" b="1" dirty="0" smtClean="0"/>
              <a:t/>
            </a:r>
            <a:br>
              <a:rPr lang="en-US" sz="5000" b="1" dirty="0" smtClean="0"/>
            </a:br>
            <a:endParaRPr lang="en-US" sz="5000" b="1" dirty="0"/>
          </a:p>
        </p:txBody>
      </p:sp>
      <p:pic>
        <p:nvPicPr>
          <p:cNvPr id="6" name="Picture 5"/>
          <p:cNvPicPr>
            <a:picLocks noChangeAspect="1"/>
          </p:cNvPicPr>
          <p:nvPr/>
        </p:nvPicPr>
        <p:blipFill>
          <a:blip r:embed="rId2">
            <a:extLst>
              <a:ext uri="{BEBA8EAE-BF5A-486C-A8C5-ECC9F3942E4B}">
                <a14:imgProps xmlns:a14="http://schemas.microsoft.com/office/drawing/2010/main">
                  <a14:imgLayer r:embed="rId3">
                    <a14:imgEffect>
                      <a14:backgroundRemoval t="10000" b="91667" l="862" r="98621"/>
                    </a14:imgEffect>
                    <a14:imgEffect>
                      <a14:saturation sat="200000"/>
                    </a14:imgEffect>
                  </a14:imgLayer>
                </a14:imgProps>
              </a:ext>
            </a:extLst>
          </a:blip>
          <a:stretch>
            <a:fillRect/>
          </a:stretch>
        </p:blipFill>
        <p:spPr>
          <a:xfrm rot="19767677">
            <a:off x="331703" y="1337544"/>
            <a:ext cx="6723463" cy="4173184"/>
          </a:xfrm>
          <a:prstGeom prst="rect">
            <a:avLst/>
          </a:prstGeom>
        </p:spPr>
      </p:pic>
    </p:spTree>
    <p:extLst>
      <p:ext uri="{BB962C8B-B14F-4D97-AF65-F5344CB8AC3E}">
        <p14:creationId xmlns:p14="http://schemas.microsoft.com/office/powerpoint/2010/main" val="18854623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Experimental Design</a:t>
            </a:r>
            <a:endParaRPr lang="en-US" dirty="0"/>
          </a:p>
        </p:txBody>
      </p:sp>
      <p:sp>
        <p:nvSpPr>
          <p:cNvPr id="8" name="Content Placeholder 7"/>
          <p:cNvSpPr>
            <a:spLocks noGrp="1"/>
          </p:cNvSpPr>
          <p:nvPr>
            <p:ph sz="half" idx="1"/>
          </p:nvPr>
        </p:nvSpPr>
        <p:spPr>
          <a:xfrm>
            <a:off x="476521" y="882559"/>
            <a:ext cx="7681017" cy="2441291"/>
          </a:xfrm>
        </p:spPr>
        <p:txBody>
          <a:bodyPr>
            <a:normAutofit fontScale="92500" lnSpcReduction="20000"/>
          </a:bodyPr>
          <a:lstStyle/>
          <a:p>
            <a:pPr>
              <a:buNone/>
            </a:pPr>
            <a:r>
              <a:rPr lang="en-US" b="1" dirty="0" smtClean="0">
                <a:solidFill>
                  <a:schemeClr val="tx2">
                    <a:lumMod val="75000"/>
                    <a:lumOff val="25000"/>
                  </a:schemeClr>
                </a:solidFill>
              </a:rPr>
              <a:t>Synthesis</a:t>
            </a:r>
          </a:p>
          <a:p>
            <a:pPr>
              <a:buNone/>
            </a:pPr>
            <a:r>
              <a:rPr lang="en-US" dirty="0" smtClean="0">
                <a:solidFill>
                  <a:schemeClr val="tx2">
                    <a:lumMod val="75000"/>
                    <a:lumOff val="25000"/>
                  </a:schemeClr>
                </a:solidFill>
                <a:sym typeface="Wingdings" panose="05000000000000000000" pitchFamily="2" charset="2"/>
              </a:rPr>
              <a:t>A sample of pure Cu is heated in excess pure oxygen. Design an experiment to determine quantitatively whether the product is </a:t>
            </a:r>
            <a:r>
              <a:rPr lang="en-US" dirty="0" err="1" smtClean="0">
                <a:solidFill>
                  <a:schemeClr val="tx2">
                    <a:lumMod val="75000"/>
                    <a:lumOff val="25000"/>
                  </a:schemeClr>
                </a:solidFill>
                <a:sym typeface="Wingdings" panose="05000000000000000000" pitchFamily="2" charset="2"/>
              </a:rPr>
              <a:t>CuO</a:t>
            </a:r>
            <a:r>
              <a:rPr lang="en-US" dirty="0" smtClean="0">
                <a:solidFill>
                  <a:schemeClr val="tx2">
                    <a:lumMod val="75000"/>
                    <a:lumOff val="25000"/>
                  </a:schemeClr>
                </a:solidFill>
                <a:sym typeface="Wingdings" panose="05000000000000000000" pitchFamily="2" charset="2"/>
              </a:rPr>
              <a:t>  or Cu</a:t>
            </a:r>
            <a:r>
              <a:rPr lang="en-US" baseline="-25000" dirty="0" smtClean="0">
                <a:solidFill>
                  <a:schemeClr val="tx2">
                    <a:lumMod val="75000"/>
                    <a:lumOff val="25000"/>
                  </a:schemeClr>
                </a:solidFill>
                <a:sym typeface="Wingdings" panose="05000000000000000000" pitchFamily="2" charset="2"/>
              </a:rPr>
              <a:t>2</a:t>
            </a:r>
            <a:r>
              <a:rPr lang="en-US" dirty="0" smtClean="0">
                <a:solidFill>
                  <a:schemeClr val="tx2">
                    <a:lumMod val="75000"/>
                    <a:lumOff val="25000"/>
                  </a:schemeClr>
                </a:solidFill>
                <a:sym typeface="Wingdings" panose="05000000000000000000" pitchFamily="2" charset="2"/>
              </a:rPr>
              <a:t>O.</a:t>
            </a:r>
          </a:p>
          <a:p>
            <a:pPr marL="0" indent="3175">
              <a:buNone/>
            </a:pPr>
            <a:r>
              <a:rPr lang="en-US" dirty="0" smtClean="0">
                <a:sym typeface="Wingdings" panose="05000000000000000000" pitchFamily="2" charset="2"/>
              </a:rPr>
              <a:t>Find the mass of the copper.  Heat in oxygen to a constant new mass.  Subtract to find the mass of oxygen that combined with the copper. Compare the moles of oxygen atoms to the moles of original copper atoms to determine the formula.</a:t>
            </a:r>
          </a:p>
        </p:txBody>
      </p:sp>
      <p:sp>
        <p:nvSpPr>
          <p:cNvPr id="9" name="Content Placeholder 8"/>
          <p:cNvSpPr>
            <a:spLocks noGrp="1"/>
          </p:cNvSpPr>
          <p:nvPr>
            <p:ph sz="half" idx="14"/>
          </p:nvPr>
        </p:nvSpPr>
        <p:spPr>
          <a:xfrm>
            <a:off x="499864" y="3323850"/>
            <a:ext cx="8190957" cy="2265246"/>
          </a:xfrm>
        </p:spPr>
        <p:txBody>
          <a:bodyPr>
            <a:normAutofit fontScale="92500" lnSpcReduction="20000"/>
          </a:bodyPr>
          <a:lstStyle/>
          <a:p>
            <a:pPr>
              <a:buNone/>
            </a:pPr>
            <a:r>
              <a:rPr lang="en-US" b="1" dirty="0" smtClean="0">
                <a:solidFill>
                  <a:schemeClr val="tx2">
                    <a:lumMod val="75000"/>
                    <a:lumOff val="25000"/>
                  </a:schemeClr>
                </a:solidFill>
              </a:rPr>
              <a:t>Decomposition</a:t>
            </a:r>
            <a:r>
              <a:rPr lang="en-US" dirty="0" smtClean="0">
                <a:solidFill>
                  <a:schemeClr val="tx2">
                    <a:lumMod val="75000"/>
                    <a:lumOff val="25000"/>
                  </a:schemeClr>
                </a:solidFill>
              </a:rPr>
              <a:t>		 CaCO</a:t>
            </a:r>
            <a:r>
              <a:rPr lang="en-US" baseline="-25000" dirty="0" smtClean="0">
                <a:solidFill>
                  <a:schemeClr val="tx2">
                    <a:lumMod val="75000"/>
                    <a:lumOff val="25000"/>
                  </a:schemeClr>
                </a:solidFill>
              </a:rPr>
              <a:t>3</a:t>
            </a:r>
            <a:r>
              <a:rPr lang="en-US" dirty="0" smtClean="0">
                <a:solidFill>
                  <a:schemeClr val="tx2">
                    <a:lumMod val="75000"/>
                    <a:lumOff val="25000"/>
                  </a:schemeClr>
                </a:solidFill>
              </a:rPr>
              <a:t>(s)   </a:t>
            </a:r>
            <a:r>
              <a:rPr lang="en-US" dirty="0" smtClean="0">
                <a:solidFill>
                  <a:schemeClr val="tx2">
                    <a:lumMod val="75000"/>
                    <a:lumOff val="25000"/>
                  </a:schemeClr>
                </a:solidFill>
                <a:sym typeface="Wingdings" pitchFamily="2" charset="2"/>
              </a:rPr>
              <a:t></a:t>
            </a:r>
            <a:r>
              <a:rPr lang="en-US" dirty="0" smtClean="0">
                <a:solidFill>
                  <a:schemeClr val="tx2">
                    <a:lumMod val="75000"/>
                    <a:lumOff val="25000"/>
                  </a:schemeClr>
                </a:solidFill>
              </a:rPr>
              <a:t> </a:t>
            </a:r>
            <a:r>
              <a:rPr lang="en-US" dirty="0" err="1" smtClean="0">
                <a:solidFill>
                  <a:schemeClr val="tx2">
                    <a:lumMod val="75000"/>
                    <a:lumOff val="25000"/>
                  </a:schemeClr>
                </a:solidFill>
              </a:rPr>
              <a:t>CaO</a:t>
            </a:r>
            <a:r>
              <a:rPr lang="en-US" dirty="0" smtClean="0">
                <a:solidFill>
                  <a:schemeClr val="tx2">
                    <a:lumMod val="75000"/>
                    <a:lumOff val="25000"/>
                  </a:schemeClr>
                </a:solidFill>
              </a:rPr>
              <a:t>(s)  +  CO</a:t>
            </a:r>
            <a:r>
              <a:rPr lang="en-US" baseline="-25000" dirty="0" smtClean="0">
                <a:solidFill>
                  <a:schemeClr val="tx2">
                    <a:lumMod val="75000"/>
                    <a:lumOff val="25000"/>
                  </a:schemeClr>
                </a:solidFill>
              </a:rPr>
              <a:t>2</a:t>
            </a:r>
            <a:r>
              <a:rPr lang="en-US" dirty="0" smtClean="0">
                <a:solidFill>
                  <a:schemeClr val="tx2">
                    <a:lumMod val="75000"/>
                    <a:lumOff val="25000"/>
                  </a:schemeClr>
                </a:solidFill>
              </a:rPr>
              <a:t>(g)</a:t>
            </a:r>
          </a:p>
          <a:p>
            <a:pPr>
              <a:buNone/>
            </a:pPr>
            <a:r>
              <a:rPr lang="en-US" dirty="0" smtClean="0">
                <a:solidFill>
                  <a:schemeClr val="tx2">
                    <a:lumMod val="75000"/>
                    <a:lumOff val="25000"/>
                  </a:schemeClr>
                </a:solidFill>
                <a:sym typeface="Wingdings" panose="05000000000000000000" pitchFamily="2" charset="2"/>
              </a:rPr>
              <a:t>Design a plan to prove  experimentally that this reaction illustrates conservation of mass. </a:t>
            </a:r>
          </a:p>
          <a:p>
            <a:pPr marL="0" indent="0">
              <a:buNone/>
            </a:pPr>
            <a:r>
              <a:rPr lang="en-US" dirty="0" smtClean="0"/>
              <a:t>Find the mass of calcium carbonate and seal it in a rigid container.  Evacuate the container of remaining gas.  Heat the container and take pressure readings (this will be the pressure exerted by the CO</a:t>
            </a:r>
            <a:r>
              <a:rPr lang="en-US" baseline="-25000" dirty="0" smtClean="0"/>
              <a:t>2</a:t>
            </a:r>
            <a:r>
              <a:rPr lang="en-US" dirty="0" smtClean="0"/>
              <a:t>). Using PV=</a:t>
            </a:r>
            <a:r>
              <a:rPr lang="en-US" dirty="0" err="1" smtClean="0"/>
              <a:t>nRT</a:t>
            </a:r>
            <a:r>
              <a:rPr lang="en-US" dirty="0" smtClean="0"/>
              <a:t>, calculate the moles of carbon dioxide gas present in the container and compare it to the molar relationships afforded by the balanced chemical equation.</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5977647"/>
            <a:ext cx="9144000" cy="1200329"/>
          </a:xfrm>
          <a:prstGeom prst="rect">
            <a:avLst/>
          </a:prstGeom>
          <a:noFill/>
        </p:spPr>
        <p:txBody>
          <a:bodyPr wrap="square" rtlCol="0">
            <a:spAutoFit/>
          </a:bodyPr>
          <a:lstStyle/>
          <a:p>
            <a:r>
              <a:rPr lang="en-US" dirty="0" smtClean="0"/>
              <a:t>LO3.5: </a:t>
            </a:r>
            <a:r>
              <a:rPr lang="en-US" dirty="0"/>
              <a:t>The student is able to design a plan in order to collect data on the synthesis or decomposition of a compound to confirm the conservation of matter and the law of definite proportions.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13" name="Rounded Rectangle 12"/>
          <p:cNvSpPr/>
          <p:nvPr/>
        </p:nvSpPr>
        <p:spPr>
          <a:xfrm>
            <a:off x="490391" y="2174077"/>
            <a:ext cx="8200429" cy="1136125"/>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basic steps</a:t>
            </a:r>
            <a:endParaRPr lang="en-US" dirty="0"/>
          </a:p>
        </p:txBody>
      </p:sp>
      <p:sp>
        <p:nvSpPr>
          <p:cNvPr id="14" name="Rounded Rectangle 13"/>
          <p:cNvSpPr/>
          <p:nvPr/>
        </p:nvSpPr>
        <p:spPr>
          <a:xfrm>
            <a:off x="499864" y="4464085"/>
            <a:ext cx="8303180" cy="1216078"/>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basic steps</a:t>
            </a:r>
            <a:endParaRPr lang="en-US" dirty="0"/>
          </a:p>
        </p:txBody>
      </p:sp>
    </p:spTree>
    <p:extLst>
      <p:ext uri="{BB962C8B-B14F-4D97-AF65-F5344CB8AC3E}">
        <p14:creationId xmlns:p14="http://schemas.microsoft.com/office/powerpoint/2010/main" val="3054632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4"/>
                                        </p:tgtEl>
                                      </p:cBhvr>
                                    </p:animEffect>
                                    <p:set>
                                      <p:cBhvr>
                                        <p:cTn id="12"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Data Analysis</a:t>
            </a:r>
            <a:endParaRPr lang="en-US" dirty="0"/>
          </a:p>
        </p:txBody>
      </p:sp>
      <p:sp>
        <p:nvSpPr>
          <p:cNvPr id="9" name="Content Placeholder 8"/>
          <p:cNvSpPr>
            <a:spLocks noGrp="1"/>
          </p:cNvSpPr>
          <p:nvPr>
            <p:ph sz="half" idx="14"/>
          </p:nvPr>
        </p:nvSpPr>
        <p:spPr>
          <a:xfrm>
            <a:off x="0" y="3152631"/>
            <a:ext cx="9077157" cy="3364168"/>
          </a:xfrm>
        </p:spPr>
        <p:txBody>
          <a:bodyPr>
            <a:normAutofit/>
          </a:bodyPr>
          <a:lstStyle/>
          <a:p>
            <a:pPr marL="228600" lvl="1" indent="0">
              <a:lnSpc>
                <a:spcPct val="110000"/>
              </a:lnSpc>
              <a:spcBef>
                <a:spcPts val="0"/>
              </a:spcBef>
              <a:buNone/>
            </a:pPr>
            <a:r>
              <a:rPr lang="en-US" sz="1400" dirty="0" smtClean="0"/>
              <a:t>1)  Determine the number of moles of tin.  5.200/118.7 = 0.0438 moles. </a:t>
            </a:r>
            <a:r>
              <a:rPr lang="en-US" sz="1400" dirty="0" err="1" smtClean="0"/>
              <a:t>Sn</a:t>
            </a:r>
            <a:endParaRPr lang="en-US" sz="1400" dirty="0" smtClean="0"/>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2) Subtract the mass of the crucible from the mass after the third heating.  25.252-18.650 = 6.602 g  </a:t>
            </a:r>
            <a:r>
              <a:rPr lang="en-US" sz="1400" dirty="0" err="1" smtClean="0"/>
              <a:t>SnO</a:t>
            </a:r>
            <a:r>
              <a:rPr lang="en-US" sz="1400" baseline="-25000" dirty="0" err="1" smtClean="0"/>
              <a:t>x</a:t>
            </a:r>
            <a:r>
              <a:rPr lang="en-US" sz="1400" dirty="0" smtClean="0"/>
              <a:t> </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3) Subtract the mass of tin from the mass of oxide to get the mass of oxygen.     6.602-5.200 = 1.402 grams of oxygen.</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4) Calculate the moles of oxygen atoms, and divide by the moles of tin atoms to get the formula ratio.   </a:t>
            </a:r>
          </a:p>
          <a:p>
            <a:pPr marL="228600" lvl="1" indent="0">
              <a:lnSpc>
                <a:spcPct val="110000"/>
              </a:lnSpc>
              <a:spcBef>
                <a:spcPts val="0"/>
              </a:spcBef>
              <a:buNone/>
            </a:pPr>
            <a:endParaRPr lang="en-US" sz="1400" dirty="0" smtClean="0"/>
          </a:p>
          <a:p>
            <a:pPr marL="228600" lvl="1" indent="0">
              <a:lnSpc>
                <a:spcPct val="110000"/>
              </a:lnSpc>
              <a:spcBef>
                <a:spcPts val="0"/>
              </a:spcBef>
              <a:buNone/>
            </a:pPr>
            <a:r>
              <a:rPr lang="en-US" sz="1400" dirty="0" smtClean="0"/>
              <a:t>1.402 g/16.00 g/mol of atoms  =  0.0876 moles.    0.0876/0.0438  =  2.00  </a:t>
            </a:r>
          </a:p>
          <a:p>
            <a:pPr marL="228600" lvl="1" indent="0" algn="ctr">
              <a:lnSpc>
                <a:spcPct val="110000"/>
              </a:lnSpc>
              <a:spcBef>
                <a:spcPts val="0"/>
              </a:spcBef>
              <a:buNone/>
            </a:pPr>
            <a:endParaRPr lang="en-US" sz="1400" b="1" dirty="0" smtClean="0"/>
          </a:p>
          <a:p>
            <a:pPr marL="228600" lvl="1" indent="0" algn="ctr">
              <a:lnSpc>
                <a:spcPct val="110000"/>
              </a:lnSpc>
              <a:spcBef>
                <a:spcPts val="0"/>
              </a:spcBef>
              <a:buNone/>
            </a:pPr>
            <a:r>
              <a:rPr lang="en-US" sz="1400" b="1" dirty="0" smtClean="0"/>
              <a:t> The formula must be SnO</a:t>
            </a:r>
            <a:r>
              <a:rPr lang="en-US" sz="1400" b="1" baseline="-25000" dirty="0" smtClean="0"/>
              <a:t>2</a:t>
            </a:r>
            <a:r>
              <a:rPr lang="en-US" sz="1400" b="1" dirty="0" smtClean="0"/>
              <a:t>.</a:t>
            </a:r>
          </a:p>
          <a:p>
            <a:pPr marL="228600" lvl="1" indent="0">
              <a:buNone/>
            </a:pPr>
            <a:endParaRPr lang="en-US" sz="1200" dirty="0"/>
          </a:p>
        </p:txBody>
      </p:sp>
      <p:sp>
        <p:nvSpPr>
          <p:cNvPr id="10" name="TextBox 9"/>
          <p:cNvSpPr txBox="1"/>
          <p:nvPr/>
        </p:nvSpPr>
        <p:spPr>
          <a:xfrm>
            <a:off x="8097582" y="-28420"/>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0" y="6258727"/>
            <a:ext cx="9144000" cy="923330"/>
          </a:xfrm>
          <a:prstGeom prst="rect">
            <a:avLst/>
          </a:prstGeom>
          <a:noFill/>
        </p:spPr>
        <p:txBody>
          <a:bodyPr wrap="square" rtlCol="0">
            <a:spAutoFit/>
          </a:bodyPr>
          <a:lstStyle/>
          <a:p>
            <a:r>
              <a:rPr lang="en-US" dirty="0" smtClean="0"/>
              <a:t>LO 3.6: </a:t>
            </a:r>
            <a:r>
              <a:rPr lang="en-US" dirty="0"/>
              <a:t>The student is able to use data from synthesis or decomposition of a compound to confirm the conservation of matter and the law of definite proportions.</a:t>
            </a:r>
            <a:r>
              <a:rPr lang="en-US" dirty="0" smtClean="0"/>
              <a:t> 																	</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3"/>
              </a:rPr>
              <a:t>Video</a:t>
            </a:r>
            <a:endParaRPr lang="en-US" dirty="0"/>
          </a:p>
        </p:txBody>
      </p:sp>
      <p:sp>
        <p:nvSpPr>
          <p:cNvPr id="2" name="Content Placeholder 1"/>
          <p:cNvSpPr>
            <a:spLocks noGrp="1"/>
          </p:cNvSpPr>
          <p:nvPr>
            <p:ph sz="half" idx="1"/>
          </p:nvPr>
        </p:nvSpPr>
        <p:spPr>
          <a:xfrm>
            <a:off x="295273" y="932872"/>
            <a:ext cx="7772401" cy="2547307"/>
          </a:xfrm>
        </p:spPr>
        <p:txBody>
          <a:bodyPr>
            <a:normAutofit fontScale="92500" lnSpcReduction="10000"/>
          </a:bodyPr>
          <a:lstStyle/>
          <a:p>
            <a:pPr marL="0" indent="0">
              <a:spcBef>
                <a:spcPts val="0"/>
              </a:spcBef>
              <a:buNone/>
            </a:pPr>
            <a:r>
              <a:rPr lang="en-US" sz="1400" dirty="0" smtClean="0">
                <a:solidFill>
                  <a:schemeClr val="tx2">
                    <a:lumMod val="75000"/>
                    <a:lumOff val="25000"/>
                  </a:schemeClr>
                </a:solidFill>
              </a:rPr>
              <a:t>When tin is treated with concentrated nitric acid, and the resulting mixture  is strongly heated, the only</a:t>
            </a:r>
          </a:p>
          <a:p>
            <a:pPr marL="0" indent="0">
              <a:spcBef>
                <a:spcPts val="0"/>
              </a:spcBef>
              <a:buNone/>
            </a:pPr>
            <a:r>
              <a:rPr lang="en-US" sz="1400" dirty="0" smtClean="0">
                <a:solidFill>
                  <a:schemeClr val="tx2">
                    <a:lumMod val="75000"/>
                    <a:lumOff val="25000"/>
                  </a:schemeClr>
                </a:solidFill>
              </a:rPr>
              <a:t>remaining product is an oxide of tin.  A student wishes to find out whether it is </a:t>
            </a:r>
            <a:r>
              <a:rPr lang="en-US" sz="1400" dirty="0" err="1" smtClean="0">
                <a:solidFill>
                  <a:schemeClr val="tx2">
                    <a:lumMod val="75000"/>
                    <a:lumOff val="25000"/>
                  </a:schemeClr>
                </a:solidFill>
              </a:rPr>
              <a:t>SnO</a:t>
            </a:r>
            <a:r>
              <a:rPr lang="en-US" sz="1400" dirty="0" smtClean="0">
                <a:solidFill>
                  <a:schemeClr val="tx2">
                    <a:lumMod val="75000"/>
                    <a:lumOff val="25000"/>
                  </a:schemeClr>
                </a:solidFill>
              </a:rPr>
              <a:t> or SnO2.</a:t>
            </a:r>
            <a:r>
              <a:rPr lang="en-US" sz="1400" dirty="0">
                <a:solidFill>
                  <a:schemeClr val="tx2">
                    <a:lumMod val="75000"/>
                    <a:lumOff val="25000"/>
                  </a:schemeClr>
                </a:solidFill>
              </a:rPr>
              <a:t/>
            </a:r>
            <a:br>
              <a:rPr lang="en-US" sz="1400" dirty="0">
                <a:solidFill>
                  <a:schemeClr val="tx2">
                    <a:lumMod val="75000"/>
                    <a:lumOff val="25000"/>
                  </a:schemeClr>
                </a:solidFill>
              </a:rPr>
            </a:br>
            <a:r>
              <a:rPr lang="en-US" sz="1400" dirty="0">
                <a:solidFill>
                  <a:schemeClr val="tx2">
                    <a:lumMod val="75000"/>
                    <a:lumOff val="25000"/>
                  </a:schemeClr>
                </a:solidFill>
              </a:rPr>
              <a:t/>
            </a:r>
            <a:br>
              <a:rPr lang="en-US" sz="1400" dirty="0">
                <a:solidFill>
                  <a:schemeClr val="tx2">
                    <a:lumMod val="75000"/>
                    <a:lumOff val="25000"/>
                  </a:schemeClr>
                </a:solidFill>
              </a:rPr>
            </a:br>
            <a:r>
              <a:rPr lang="en-US" sz="1400" dirty="0" smtClean="0">
                <a:solidFill>
                  <a:schemeClr val="tx2">
                    <a:lumMod val="75000"/>
                    <a:lumOff val="25000"/>
                  </a:schemeClr>
                </a:solidFill>
              </a:rPr>
              <a:t>Mass of pure tin    5.200 grams.</a:t>
            </a:r>
          </a:p>
          <a:p>
            <a:pPr marL="0" indent="0">
              <a:spcBef>
                <a:spcPts val="0"/>
              </a:spcBef>
              <a:buNone/>
            </a:pPr>
            <a:r>
              <a:rPr lang="en-US" sz="1400" dirty="0" smtClean="0">
                <a:solidFill>
                  <a:schemeClr val="tx2">
                    <a:lumMod val="75000"/>
                    <a:lumOff val="25000"/>
                  </a:schemeClr>
                </a:solidFill>
              </a:rPr>
              <a:t>Mass of dry crucible    18.650 g </a:t>
            </a:r>
          </a:p>
          <a:p>
            <a:pPr marL="0" indent="0">
              <a:spcBef>
                <a:spcPts val="0"/>
              </a:spcBef>
              <a:buNone/>
            </a:pPr>
            <a:r>
              <a:rPr lang="en-US" sz="1400" dirty="0" smtClean="0">
                <a:solidFill>
                  <a:schemeClr val="tx2">
                    <a:lumMod val="75000"/>
                    <a:lumOff val="25000"/>
                  </a:schemeClr>
                </a:solidFill>
              </a:rPr>
              <a:t>Mass of crucible + oxide after first heating    25.500 g </a:t>
            </a:r>
          </a:p>
          <a:p>
            <a:pPr marL="0" indent="0">
              <a:spcBef>
                <a:spcPts val="0"/>
              </a:spcBef>
              <a:buNone/>
            </a:pPr>
            <a:r>
              <a:rPr lang="en-US" sz="1400" dirty="0" smtClean="0">
                <a:solidFill>
                  <a:schemeClr val="tx2">
                    <a:lumMod val="75000"/>
                    <a:lumOff val="25000"/>
                  </a:schemeClr>
                </a:solidFill>
              </a:rPr>
              <a:t>Mass after second heating    25. 253 g </a:t>
            </a:r>
          </a:p>
          <a:p>
            <a:pPr marL="0" indent="0">
              <a:spcBef>
                <a:spcPts val="0"/>
              </a:spcBef>
              <a:buNone/>
            </a:pPr>
            <a:r>
              <a:rPr lang="en-US" sz="1400" dirty="0" smtClean="0">
                <a:solidFill>
                  <a:schemeClr val="tx2">
                    <a:lumMod val="75000"/>
                    <a:lumOff val="25000"/>
                  </a:schemeClr>
                </a:solidFill>
              </a:rPr>
              <a:t>Mass after third heating    25. 252 g</a:t>
            </a:r>
          </a:p>
          <a:p>
            <a:pPr marL="0" indent="0">
              <a:spcBef>
                <a:spcPts val="0"/>
              </a:spcBef>
              <a:buNone/>
            </a:pPr>
            <a:endParaRPr lang="en-US" sz="1500" b="1" dirty="0" smtClean="0">
              <a:solidFill>
                <a:schemeClr val="tx2">
                  <a:lumMod val="75000"/>
                  <a:lumOff val="25000"/>
                </a:schemeClr>
              </a:solidFill>
            </a:endParaRPr>
          </a:p>
          <a:p>
            <a:pPr marL="0" indent="0">
              <a:spcBef>
                <a:spcPts val="0"/>
              </a:spcBef>
              <a:buNone/>
            </a:pPr>
            <a:r>
              <a:rPr lang="en-US" sz="1500" b="1" dirty="0" smtClean="0">
                <a:solidFill>
                  <a:schemeClr val="tx2">
                    <a:lumMod val="75000"/>
                    <a:lumOff val="25000"/>
                  </a:schemeClr>
                </a:solidFill>
              </a:rPr>
              <a:t>How can you use this data, and the law of conservation of mass, to determine the formula of the product?</a:t>
            </a:r>
            <a:r>
              <a:rPr lang="en-US" dirty="0">
                <a:solidFill>
                  <a:schemeClr val="tx2">
                    <a:lumMod val="75000"/>
                    <a:lumOff val="25000"/>
                  </a:schemeClr>
                </a:solidFill>
              </a:rPr>
              <a:t/>
            </a:r>
            <a:br>
              <a:rPr lang="en-US" dirty="0">
                <a:solidFill>
                  <a:schemeClr val="tx2">
                    <a:lumMod val="75000"/>
                    <a:lumOff val="25000"/>
                  </a:schemeClr>
                </a:solidFill>
              </a:rPr>
            </a:br>
            <a:endParaRPr lang="en-US" dirty="0">
              <a:solidFill>
                <a:schemeClr val="tx2">
                  <a:lumMod val="75000"/>
                  <a:lumOff val="25000"/>
                </a:schemeClr>
              </a:solidFill>
            </a:endParaRPr>
          </a:p>
        </p:txBody>
      </p:sp>
      <p:sp>
        <p:nvSpPr>
          <p:cNvPr id="13" name="Rounded Rectangle 12"/>
          <p:cNvSpPr/>
          <p:nvPr/>
        </p:nvSpPr>
        <p:spPr>
          <a:xfrm>
            <a:off x="204720" y="3152631"/>
            <a:ext cx="8757223" cy="310609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808738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3"/>
                                        </p:tgtEl>
                                      </p:cBhvr>
                                    </p:animEffect>
                                    <p:set>
                                      <p:cBhvr>
                                        <p:cTn id="7"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err="1" smtClean="0"/>
              <a:t>Bronsted</a:t>
            </a:r>
            <a:r>
              <a:rPr lang="en-US" dirty="0" smtClean="0"/>
              <a:t>-Lowery Acids &amp; Bases</a:t>
            </a:r>
            <a:endParaRPr lang="en-US" dirty="0"/>
          </a:p>
        </p:txBody>
      </p:sp>
      <p:sp>
        <p:nvSpPr>
          <p:cNvPr id="8" name="Content Placeholder 7"/>
          <p:cNvSpPr>
            <a:spLocks noGrp="1"/>
          </p:cNvSpPr>
          <p:nvPr>
            <p:ph sz="half" idx="1"/>
          </p:nvPr>
        </p:nvSpPr>
        <p:spPr>
          <a:xfrm>
            <a:off x="5430736" y="2803816"/>
            <a:ext cx="3343810" cy="2441291"/>
          </a:xfrm>
        </p:spPr>
        <p:txBody>
          <a:bodyPr>
            <a:normAutofit/>
          </a:bodyPr>
          <a:lstStyle/>
          <a:p>
            <a:pPr marL="0" indent="0">
              <a:spcBef>
                <a:spcPts val="0"/>
              </a:spcBef>
              <a:buNone/>
            </a:pPr>
            <a:r>
              <a:rPr lang="en-US" sz="1400" b="1" dirty="0" smtClean="0"/>
              <a:t>Amphoteric nature of water</a:t>
            </a:r>
          </a:p>
          <a:p>
            <a:pPr marL="0" indent="0">
              <a:spcBef>
                <a:spcPts val="0"/>
              </a:spcBef>
              <a:buNone/>
            </a:pPr>
            <a:r>
              <a:rPr lang="en-US" sz="1400" dirty="0" smtClean="0"/>
              <a:t>Water acts as both an acid &amp; a base.</a:t>
            </a:r>
          </a:p>
          <a:p>
            <a:pPr marL="0" indent="0">
              <a:spcBef>
                <a:spcPts val="0"/>
              </a:spcBef>
              <a:buNone/>
            </a:pPr>
            <a:endParaRPr lang="en-US" sz="1400" dirty="0"/>
          </a:p>
          <a:p>
            <a:pPr marL="0" indent="0">
              <a:spcBef>
                <a:spcPts val="0"/>
              </a:spcBef>
              <a:buNone/>
            </a:pPr>
            <a:endParaRPr lang="en-US" sz="1400" dirty="0" smtClean="0"/>
          </a:p>
          <a:p>
            <a:pPr marL="0" indent="0">
              <a:spcBef>
                <a:spcPts val="0"/>
              </a:spcBef>
              <a:buNone/>
            </a:pPr>
            <a:endParaRPr lang="en-US" sz="1400" dirty="0"/>
          </a:p>
          <a:p>
            <a:pPr marL="0" indent="0">
              <a:spcBef>
                <a:spcPts val="0"/>
              </a:spcBef>
              <a:buNone/>
            </a:pPr>
            <a:endParaRPr lang="en-US" sz="1400" dirty="0" smtClean="0"/>
          </a:p>
          <a:p>
            <a:pPr marL="0" indent="0">
              <a:spcBef>
                <a:spcPts val="0"/>
              </a:spcBef>
              <a:buNone/>
            </a:pPr>
            <a:endParaRPr lang="en-US" sz="1400" dirty="0"/>
          </a:p>
          <a:p>
            <a:pPr marL="0" indent="0">
              <a:spcBef>
                <a:spcPts val="0"/>
              </a:spcBef>
              <a:buNone/>
            </a:pPr>
            <a:endParaRPr lang="en-US" sz="1400" dirty="0"/>
          </a:p>
          <a:p>
            <a:pPr marL="0" indent="0" algn="ctr">
              <a:spcBef>
                <a:spcPts val="0"/>
              </a:spcBef>
              <a:buNone/>
            </a:pPr>
            <a:r>
              <a:rPr lang="en-US" sz="1400" dirty="0" smtClean="0"/>
              <a:t>H</a:t>
            </a:r>
            <a:r>
              <a:rPr lang="en-US" sz="1400" baseline="-25000" dirty="0" smtClean="0"/>
              <a:t>2</a:t>
            </a:r>
            <a:r>
              <a:rPr lang="en-US" sz="1400" dirty="0" smtClean="0"/>
              <a:t>O </a:t>
            </a:r>
            <a:r>
              <a:rPr lang="en-US" sz="1400" dirty="0" smtClean="0">
                <a:sym typeface="Wingdings" panose="05000000000000000000" pitchFamily="2" charset="2"/>
              </a:rPr>
              <a:t> H</a:t>
            </a:r>
            <a:r>
              <a:rPr lang="en-US" sz="1400" baseline="30000" dirty="0" smtClean="0">
                <a:sym typeface="Wingdings" panose="05000000000000000000" pitchFamily="2" charset="2"/>
              </a:rPr>
              <a:t>+</a:t>
            </a:r>
            <a:r>
              <a:rPr lang="en-US" sz="1400" dirty="0" smtClean="0">
                <a:sym typeface="Wingdings" panose="05000000000000000000" pitchFamily="2" charset="2"/>
              </a:rPr>
              <a:t> + OH</a:t>
            </a:r>
            <a:r>
              <a:rPr lang="en-US" sz="1400" baseline="30000" dirty="0" smtClean="0">
                <a:sym typeface="Wingdings" panose="05000000000000000000" pitchFamily="2" charset="2"/>
              </a:rPr>
              <a:t>-</a:t>
            </a:r>
            <a:r>
              <a:rPr lang="en-US" sz="1400" dirty="0" smtClean="0"/>
              <a:t> </a:t>
            </a:r>
          </a:p>
          <a:p>
            <a:pPr marL="0" indent="0" algn="ctr">
              <a:spcBef>
                <a:spcPts val="0"/>
              </a:spcBef>
              <a:buNone/>
            </a:pPr>
            <a:r>
              <a:rPr lang="en-US" sz="1400" dirty="0" smtClean="0"/>
              <a:t>2H</a:t>
            </a:r>
            <a:r>
              <a:rPr lang="en-US" sz="1400" baseline="-25000" dirty="0" smtClean="0"/>
              <a:t>2</a:t>
            </a:r>
            <a:r>
              <a:rPr lang="en-US" sz="1400" dirty="0" smtClean="0"/>
              <a:t>O </a:t>
            </a:r>
            <a:r>
              <a:rPr lang="en-US" sz="1400" dirty="0" smtClean="0">
                <a:sym typeface="Wingdings" panose="05000000000000000000" pitchFamily="2" charset="2"/>
              </a:rPr>
              <a:t> H</a:t>
            </a:r>
            <a:r>
              <a:rPr lang="en-US" sz="1400" baseline="-25000" dirty="0" smtClean="0">
                <a:sym typeface="Wingdings" panose="05000000000000000000" pitchFamily="2" charset="2"/>
              </a:rPr>
              <a:t>3</a:t>
            </a:r>
            <a:r>
              <a:rPr lang="en-US" sz="1400" dirty="0" smtClean="0">
                <a:sym typeface="Wingdings" panose="05000000000000000000" pitchFamily="2" charset="2"/>
              </a:rPr>
              <a:t>O</a:t>
            </a:r>
            <a:r>
              <a:rPr lang="en-US" sz="1400" baseline="30000" dirty="0" smtClean="0">
                <a:sym typeface="Wingdings" panose="05000000000000000000" pitchFamily="2" charset="2"/>
              </a:rPr>
              <a:t>+</a:t>
            </a:r>
            <a:r>
              <a:rPr lang="en-US" sz="1400" dirty="0" smtClean="0">
                <a:sym typeface="Wingdings" panose="05000000000000000000" pitchFamily="2" charset="2"/>
              </a:rPr>
              <a:t> </a:t>
            </a:r>
            <a:r>
              <a:rPr lang="en-US" sz="1400" dirty="0">
                <a:sym typeface="Wingdings" panose="05000000000000000000" pitchFamily="2" charset="2"/>
              </a:rPr>
              <a:t>+ OH</a:t>
            </a:r>
            <a:r>
              <a:rPr lang="en-US" sz="1400" baseline="30000" dirty="0">
                <a:sym typeface="Wingdings" panose="05000000000000000000" pitchFamily="2" charset="2"/>
              </a:rPr>
              <a:t>-</a:t>
            </a:r>
            <a:r>
              <a:rPr lang="en-US" sz="1400" dirty="0"/>
              <a:t> </a:t>
            </a:r>
          </a:p>
          <a:p>
            <a:pPr marL="0" indent="0">
              <a:spcBef>
                <a:spcPts val="0"/>
              </a:spcBef>
              <a:buNone/>
            </a:pPr>
            <a:endParaRPr lang="en-US" sz="1400" dirty="0" smtClean="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hlinkClick r:id="rId3"/>
              </a:rPr>
              <a:t>Source</a:t>
            </a:r>
            <a:endParaRPr lang="en-US" dirty="0"/>
          </a:p>
        </p:txBody>
      </p:sp>
      <p:sp>
        <p:nvSpPr>
          <p:cNvPr id="11" name="TextBox 10"/>
          <p:cNvSpPr txBox="1"/>
          <p:nvPr/>
        </p:nvSpPr>
        <p:spPr>
          <a:xfrm>
            <a:off x="0" y="6033063"/>
            <a:ext cx="9144000" cy="1200329"/>
          </a:xfrm>
          <a:prstGeom prst="rect">
            <a:avLst/>
          </a:prstGeom>
          <a:noFill/>
        </p:spPr>
        <p:txBody>
          <a:bodyPr wrap="square" rtlCol="0">
            <a:spAutoFit/>
          </a:bodyPr>
          <a:lstStyle/>
          <a:p>
            <a:r>
              <a:rPr lang="en-US" dirty="0" smtClean="0"/>
              <a:t>LO 3.7: </a:t>
            </a:r>
            <a:r>
              <a:rPr lang="en-US" dirty="0"/>
              <a:t>The student is able to identify compounds as </a:t>
            </a:r>
            <a:r>
              <a:rPr lang="en-US" dirty="0" err="1"/>
              <a:t>Bronsted</a:t>
            </a:r>
            <a:r>
              <a:rPr lang="en-US" dirty="0"/>
              <a:t>-Lowry acids, bases and/or conjugate acid-base pairs, using proton-transfer reactions to justify the identification.</a:t>
            </a:r>
            <a:r>
              <a:rPr lang="en-US" dirty="0" smtClean="0"/>
              <a:t>																	</a:t>
            </a:r>
            <a:endParaRPr lang="en-US" dirty="0"/>
          </a:p>
        </p:txBody>
      </p:sp>
      <p:sp>
        <p:nvSpPr>
          <p:cNvPr id="12" name="TextBox 11"/>
          <p:cNvSpPr txBox="1"/>
          <p:nvPr/>
        </p:nvSpPr>
        <p:spPr>
          <a:xfrm>
            <a:off x="8157538" y="1816854"/>
            <a:ext cx="894959" cy="615553"/>
          </a:xfrm>
          <a:prstGeom prst="rect">
            <a:avLst/>
          </a:prstGeom>
          <a:noFill/>
        </p:spPr>
        <p:txBody>
          <a:bodyPr wrap="square" rtlCol="0">
            <a:spAutoFit/>
          </a:bodyPr>
          <a:lstStyle/>
          <a:p>
            <a:r>
              <a:rPr lang="en-US" dirty="0" smtClean="0">
                <a:hlinkClick r:id="rId4"/>
              </a:rPr>
              <a:t>Video</a:t>
            </a:r>
            <a:endParaRPr lang="en-US" dirty="0" smtClean="0"/>
          </a:p>
          <a:p>
            <a:r>
              <a:rPr lang="en-US" sz="1600" dirty="0" smtClean="0">
                <a:hlinkClick r:id="rId5"/>
              </a:rPr>
              <a:t>Quizlet</a:t>
            </a:r>
            <a:endParaRPr lang="en-US" sz="1600" dirty="0" smtClean="0"/>
          </a:p>
        </p:txBody>
      </p:sp>
      <p:pic>
        <p:nvPicPr>
          <p:cNvPr id="1026" name="Picture 2"/>
          <p:cNvPicPr>
            <a:picLocks noChangeAspect="1" noChangeArrowheads="1"/>
          </p:cNvPicPr>
          <p:nvPr/>
        </p:nvPicPr>
        <p:blipFill rotWithShape="1">
          <a:blip r:embed="rId6">
            <a:extLst>
              <a:ext uri="{28A0092B-C50C-407E-A947-70E740481C1C}">
                <a14:useLocalDpi xmlns:a14="http://schemas.microsoft.com/office/drawing/2010/main" val="0"/>
              </a:ext>
            </a:extLst>
          </a:blip>
          <a:srcRect b="27627"/>
          <a:stretch/>
        </p:blipFill>
        <p:spPr bwMode="auto">
          <a:xfrm>
            <a:off x="3084945" y="857072"/>
            <a:ext cx="4724959" cy="1704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3644" y="3345239"/>
            <a:ext cx="3131373" cy="113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67854" y="857072"/>
            <a:ext cx="2817091" cy="2123658"/>
          </a:xfrm>
          <a:prstGeom prst="rect">
            <a:avLst/>
          </a:prstGeom>
          <a:noFill/>
        </p:spPr>
        <p:txBody>
          <a:bodyPr wrap="square" rtlCol="0">
            <a:spAutoFit/>
          </a:bodyPr>
          <a:lstStyle/>
          <a:p>
            <a:r>
              <a:rPr lang="en-US" sz="1200" dirty="0" smtClean="0"/>
              <a:t>According to </a:t>
            </a:r>
            <a:r>
              <a:rPr lang="en-US" sz="1200" dirty="0" err="1" smtClean="0"/>
              <a:t>Bronsted</a:t>
            </a:r>
            <a:r>
              <a:rPr lang="en-US" sz="1200" dirty="0" smtClean="0"/>
              <a:t>-Lowery (B.L.) an </a:t>
            </a:r>
            <a:r>
              <a:rPr lang="en-US" sz="1200" dirty="0"/>
              <a:t>acid is a "proton donor" and a base is a "proton acceptor</a:t>
            </a:r>
            <a:r>
              <a:rPr lang="en-US" sz="1200" dirty="0" smtClean="0"/>
              <a:t>.“  The proton here is shown as a hydrogen.</a:t>
            </a:r>
          </a:p>
          <a:p>
            <a:endParaRPr lang="en-US" sz="1200" dirty="0"/>
          </a:p>
          <a:p>
            <a:r>
              <a:rPr lang="en-US" sz="1200" dirty="0" smtClean="0"/>
              <a:t>The acid’s conjugate base is the anion.</a:t>
            </a:r>
          </a:p>
          <a:p>
            <a:r>
              <a:rPr lang="en-US" sz="1200" dirty="0" smtClean="0"/>
              <a:t>The base’s conjugate acid now has the proton (hydrogen ion).</a:t>
            </a:r>
          </a:p>
          <a:p>
            <a:endParaRPr lang="en-US" sz="1200" dirty="0"/>
          </a:p>
          <a:p>
            <a:endParaRPr lang="en-US" sz="1200" dirty="0"/>
          </a:p>
        </p:txBody>
      </p:sp>
      <p:pic>
        <p:nvPicPr>
          <p:cNvPr id="1028" name="Picture 4"/>
          <p:cNvPicPr>
            <a:picLocks noChangeAspect="1" noChangeArrowheads="1"/>
          </p:cNvPicPr>
          <p:nvPr/>
        </p:nvPicPr>
        <p:blipFill rotWithShape="1">
          <a:blip r:embed="rId8">
            <a:extLst>
              <a:ext uri="{28A0092B-C50C-407E-A947-70E740481C1C}">
                <a14:useLocalDpi xmlns:a14="http://schemas.microsoft.com/office/drawing/2010/main" val="0"/>
              </a:ext>
            </a:extLst>
          </a:blip>
          <a:srcRect l="13670" t="3077" r="17670" b="27380"/>
          <a:stretch/>
        </p:blipFill>
        <p:spPr bwMode="auto">
          <a:xfrm>
            <a:off x="498474" y="2771002"/>
            <a:ext cx="4479927" cy="2835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a:blip r:embed="rId9"/>
          <a:stretch>
            <a:fillRect/>
          </a:stretch>
        </p:blipFill>
        <p:spPr>
          <a:xfrm>
            <a:off x="524201" y="2146742"/>
            <a:ext cx="8095598" cy="2410793"/>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5" name="Picture 4"/>
          <p:cNvPicPr>
            <a:picLocks noChangeAspect="1"/>
          </p:cNvPicPr>
          <p:nvPr/>
        </p:nvPicPr>
        <p:blipFill>
          <a:blip r:embed="rId10"/>
          <a:stretch>
            <a:fillRect/>
          </a:stretch>
        </p:blipFill>
        <p:spPr>
          <a:xfrm>
            <a:off x="413629" y="2429216"/>
            <a:ext cx="8328910" cy="1942017"/>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225242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Screen Shot 2016-04-09 at 9.40.53 A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3720" y="2876304"/>
            <a:ext cx="5597768" cy="3394515"/>
          </a:xfrm>
          <a:prstGeom prst="rect">
            <a:avLst/>
          </a:prstGeom>
          <a:ln w="19050" cmpd="sng">
            <a:solidFill>
              <a:schemeClr val="accent2">
                <a:lumMod val="50000"/>
                <a:lumOff val="50000"/>
              </a:schemeClr>
            </a:solidFill>
          </a:ln>
        </p:spPr>
      </p:pic>
      <p:sp>
        <p:nvSpPr>
          <p:cNvPr id="4" name="Title 3"/>
          <p:cNvSpPr>
            <a:spLocks noGrp="1"/>
          </p:cNvSpPr>
          <p:nvPr>
            <p:ph type="title"/>
          </p:nvPr>
        </p:nvSpPr>
        <p:spPr>
          <a:xfrm>
            <a:off x="498474" y="-23890"/>
            <a:ext cx="7556313" cy="732422"/>
          </a:xfrm>
        </p:spPr>
        <p:txBody>
          <a:bodyPr/>
          <a:lstStyle/>
          <a:p>
            <a:r>
              <a:rPr lang="en-US" dirty="0" smtClean="0"/>
              <a:t>Redox Reactions</a:t>
            </a:r>
            <a:endParaRPr lang="en-US" dirty="0"/>
          </a:p>
        </p:txBody>
      </p:sp>
      <p:sp>
        <p:nvSpPr>
          <p:cNvPr id="5" name="Content Placeholder 4"/>
          <p:cNvSpPr>
            <a:spLocks noGrp="1"/>
          </p:cNvSpPr>
          <p:nvPr>
            <p:ph sz="half" idx="1"/>
          </p:nvPr>
        </p:nvSpPr>
        <p:spPr>
          <a:xfrm>
            <a:off x="58434" y="596957"/>
            <a:ext cx="8039151" cy="2539999"/>
          </a:xfrm>
        </p:spPr>
        <p:txBody>
          <a:bodyPr>
            <a:normAutofit fontScale="85000" lnSpcReduction="20000"/>
          </a:bodyPr>
          <a:lstStyle/>
          <a:p>
            <a:pPr lvl="0"/>
            <a:r>
              <a:rPr lang="en-US" dirty="0">
                <a:solidFill>
                  <a:schemeClr val="dk1"/>
                </a:solidFill>
                <a:latin typeface="Verdana"/>
                <a:ea typeface="Verdana"/>
                <a:cs typeface="Verdana"/>
                <a:sym typeface="Verdana"/>
              </a:rPr>
              <a:t>When an electron is transferred, it is called a </a:t>
            </a:r>
            <a:r>
              <a:rPr lang="en-US" b="1" i="1" dirty="0">
                <a:solidFill>
                  <a:schemeClr val="dk1"/>
                </a:solidFill>
                <a:latin typeface="Verdana"/>
                <a:ea typeface="Verdana"/>
                <a:cs typeface="Verdana"/>
                <a:sym typeface="Verdana"/>
              </a:rPr>
              <a:t>redox reaction</a:t>
            </a:r>
            <a:r>
              <a:rPr lang="en-US" dirty="0">
                <a:solidFill>
                  <a:schemeClr val="dk1"/>
                </a:solidFill>
                <a:latin typeface="Verdana"/>
                <a:ea typeface="Verdana"/>
                <a:cs typeface="Verdana"/>
                <a:sym typeface="Verdana"/>
              </a:rPr>
              <a:t>. When something is reduced, the RED part of redox, it gains electrons. You may have a difficult time with this definition because when something is reduced, it usually means that it is losing something. In this case, it is a reduction in charge. Remember, electrons are negatively charged so if something is being reduced, it's getting more negatively charged by receiving more electrons. The other reaction that is coupled with this is called </a:t>
            </a:r>
            <a:r>
              <a:rPr lang="en-US" i="1" dirty="0">
                <a:solidFill>
                  <a:schemeClr val="dk1"/>
                </a:solidFill>
                <a:latin typeface="Verdana"/>
                <a:ea typeface="Verdana"/>
                <a:cs typeface="Verdana"/>
                <a:sym typeface="Verdana"/>
              </a:rPr>
              <a:t>oxidation</a:t>
            </a:r>
            <a:r>
              <a:rPr lang="en-US" dirty="0">
                <a:solidFill>
                  <a:schemeClr val="dk1"/>
                </a:solidFill>
                <a:latin typeface="Verdana"/>
                <a:ea typeface="Verdana"/>
                <a:cs typeface="Verdana"/>
                <a:sym typeface="Verdana"/>
              </a:rPr>
              <a:t>--the "OX" part of redox. Whenever something is reduced, the electron it gains has to come from somewhere. The oxidation is the loss of an electron, so if an atom is oxidized it loses its electron to another atom. And these are always coupled reactions. If one molecule is oxidized, another molecule must be reduced and vice versa: the electron must go </a:t>
            </a:r>
            <a:r>
              <a:rPr lang="en-US" dirty="0" smtClean="0">
                <a:solidFill>
                  <a:schemeClr val="dk1"/>
                </a:solidFill>
                <a:latin typeface="Verdana"/>
                <a:ea typeface="Verdana"/>
                <a:cs typeface="Verdana"/>
                <a:sym typeface="Verdana"/>
              </a:rPr>
              <a:t>somewhere.</a:t>
            </a:r>
            <a:endParaRPr lang="en-US" dirty="0">
              <a:solidFill>
                <a:schemeClr val="dk1"/>
              </a:solidFill>
              <a:latin typeface="Verdana"/>
              <a:ea typeface="Verdana"/>
              <a:cs typeface="Verdana"/>
              <a:sym typeface="Verdana"/>
            </a:endParaRPr>
          </a:p>
          <a:p>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8" name="TextBox 7"/>
          <p:cNvSpPr txBox="1"/>
          <p:nvPr/>
        </p:nvSpPr>
        <p:spPr>
          <a:xfrm>
            <a:off x="0" y="6283163"/>
            <a:ext cx="9144000" cy="923330"/>
          </a:xfrm>
          <a:prstGeom prst="rect">
            <a:avLst/>
          </a:prstGeom>
          <a:noFill/>
        </p:spPr>
        <p:txBody>
          <a:bodyPr wrap="square" rtlCol="0">
            <a:spAutoFit/>
          </a:bodyPr>
          <a:lstStyle/>
          <a:p>
            <a:pPr defTabSz="457200"/>
            <a:r>
              <a:rPr lang="en-US" sz="1800" kern="1200" dirty="0" smtClean="0">
                <a:solidFill>
                  <a:prstClr val="black"/>
                </a:solidFill>
                <a:latin typeface="+mn-lt"/>
                <a:ea typeface="+mn-ea"/>
                <a:cs typeface="+mn-cs"/>
              </a:rPr>
              <a:t>LO</a:t>
            </a:r>
            <a:r>
              <a:rPr lang="en-US" dirty="0">
                <a:solidFill>
                  <a:prstClr val="black"/>
                </a:solidFill>
              </a:rPr>
              <a:t> </a:t>
            </a:r>
            <a:r>
              <a:rPr lang="en-US" sz="1800" dirty="0" smtClean="0">
                <a:latin typeface="+mn-lt"/>
              </a:rPr>
              <a:t>3.8: </a:t>
            </a:r>
            <a:r>
              <a:rPr lang="en-US" sz="1800" dirty="0">
                <a:latin typeface="+mn-lt"/>
              </a:rPr>
              <a:t>The student is able to identify redox reactions and justify the identification in terms of electron transfer </a:t>
            </a:r>
            <a:r>
              <a:rPr lang="en-US" sz="1800" kern="1200" dirty="0" smtClean="0">
                <a:solidFill>
                  <a:prstClr val="black"/>
                </a:solidFill>
                <a:latin typeface="+mn-lt"/>
                <a:ea typeface="+mn-ea"/>
                <a:cs typeface="+mn-cs"/>
              </a:rPr>
              <a:t>	</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pic>
        <p:nvPicPr>
          <p:cNvPr id="13" name="Shape 223"/>
          <p:cNvPicPr preferRelativeResize="0"/>
          <p:nvPr/>
        </p:nvPicPr>
        <p:blipFill>
          <a:blip r:embed="rId3">
            <a:alphaModFix/>
          </a:blip>
          <a:stretch>
            <a:fillRect/>
          </a:stretch>
        </p:blipFill>
        <p:spPr>
          <a:xfrm>
            <a:off x="119538" y="3930315"/>
            <a:ext cx="1337424" cy="2062165"/>
          </a:xfrm>
          <a:prstGeom prst="rect">
            <a:avLst/>
          </a:prstGeom>
          <a:noFill/>
          <a:ln>
            <a:noFill/>
          </a:ln>
        </p:spPr>
      </p:pic>
      <p:sp>
        <p:nvSpPr>
          <p:cNvPr id="14" name="Shape 230"/>
          <p:cNvSpPr txBox="1"/>
          <p:nvPr/>
        </p:nvSpPr>
        <p:spPr>
          <a:xfrm>
            <a:off x="58434" y="4531352"/>
            <a:ext cx="1452000" cy="505500"/>
          </a:xfrm>
          <a:prstGeom prst="rect">
            <a:avLst/>
          </a:prstGeom>
          <a:noFill/>
          <a:ln>
            <a:noFill/>
          </a:ln>
        </p:spPr>
        <p:txBody>
          <a:bodyPr lIns="91425" tIns="91425" rIns="91425" bIns="91425" anchor="t" anchorCtr="0">
            <a:noAutofit/>
          </a:bodyPr>
          <a:lstStyle/>
          <a:p>
            <a:pPr lvl="0" algn="ctr">
              <a:spcBef>
                <a:spcPts val="0"/>
              </a:spcBef>
              <a:buNone/>
            </a:pPr>
            <a:r>
              <a:rPr lang="en-US" sz="1800" b="1" dirty="0">
                <a:solidFill>
                  <a:srgbClr val="FF0000"/>
                </a:solidFill>
                <a:latin typeface="+mn-lt"/>
              </a:rPr>
              <a:t>OILRIG</a:t>
            </a:r>
          </a:p>
        </p:txBody>
      </p:sp>
      <p:sp>
        <p:nvSpPr>
          <p:cNvPr id="15" name="Shape 228"/>
          <p:cNvSpPr txBox="1"/>
          <p:nvPr/>
        </p:nvSpPr>
        <p:spPr>
          <a:xfrm>
            <a:off x="8097585" y="-46018"/>
            <a:ext cx="97957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ckwell (Body)"/>
                <a:sym typeface="Rokkitt"/>
                <a:hlinkClick r:id="rId4"/>
              </a:rPr>
              <a:t>Source</a:t>
            </a:r>
          </a:p>
        </p:txBody>
      </p:sp>
      <p:sp>
        <p:nvSpPr>
          <p:cNvPr id="16" name="Shape 229"/>
          <p:cNvSpPr txBox="1"/>
          <p:nvPr/>
        </p:nvSpPr>
        <p:spPr>
          <a:xfrm>
            <a:off x="8157538" y="1816853"/>
            <a:ext cx="89495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5"/>
              </a:rPr>
              <a:t>Video</a:t>
            </a:r>
          </a:p>
        </p:txBody>
      </p:sp>
      <p:pic>
        <p:nvPicPr>
          <p:cNvPr id="17" name="Shape 235"/>
          <p:cNvPicPr preferRelativeResize="0"/>
          <p:nvPr/>
        </p:nvPicPr>
        <p:blipFill>
          <a:blip r:embed="rId6">
            <a:alphaModFix/>
          </a:blip>
          <a:stretch>
            <a:fillRect/>
          </a:stretch>
        </p:blipFill>
        <p:spPr>
          <a:xfrm>
            <a:off x="821369" y="1446617"/>
            <a:ext cx="7823524" cy="436482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8" name="Shape 240"/>
          <p:cNvPicPr preferRelativeResize="0"/>
          <p:nvPr/>
        </p:nvPicPr>
        <p:blipFill>
          <a:blip r:embed="rId7">
            <a:alphaModFix/>
          </a:blip>
          <a:stretch>
            <a:fillRect/>
          </a:stretch>
        </p:blipFill>
        <p:spPr>
          <a:xfrm>
            <a:off x="4618615" y="2733672"/>
            <a:ext cx="2889949" cy="1802999"/>
          </a:xfrm>
          <a:prstGeom prst="rect">
            <a:avLst/>
          </a:prstGeom>
          <a:noFill/>
          <a:ln>
            <a:noFill/>
          </a:ln>
        </p:spPr>
      </p:pic>
      <p:pic>
        <p:nvPicPr>
          <p:cNvPr id="19" name="Shape 241"/>
          <p:cNvPicPr preferRelativeResize="0"/>
          <p:nvPr/>
        </p:nvPicPr>
        <p:blipFill>
          <a:blip r:embed="rId8">
            <a:alphaModFix/>
          </a:blip>
          <a:stretch>
            <a:fillRect/>
          </a:stretch>
        </p:blipFill>
        <p:spPr>
          <a:xfrm>
            <a:off x="1597264" y="3080395"/>
            <a:ext cx="6353874" cy="121472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34543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dissolve">
                                      <p:cBhvr>
                                        <p:cTn id="1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65563"/>
            <a:ext cx="7556313" cy="1116106"/>
          </a:xfrm>
        </p:spPr>
        <p:txBody>
          <a:bodyPr/>
          <a:lstStyle/>
          <a:p>
            <a:r>
              <a:rPr lang="en-US" dirty="0" smtClean="0"/>
              <a:t>Redox Titrations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8" name="TextBox 7"/>
          <p:cNvSpPr txBox="1"/>
          <p:nvPr/>
        </p:nvSpPr>
        <p:spPr>
          <a:xfrm>
            <a:off x="0" y="6248770"/>
            <a:ext cx="9144000" cy="923330"/>
          </a:xfrm>
          <a:prstGeom prst="rect">
            <a:avLst/>
          </a:prstGeom>
          <a:noFill/>
        </p:spPr>
        <p:txBody>
          <a:bodyPr wrap="square" rtlCol="0">
            <a:spAutoFit/>
          </a:bodyPr>
          <a:lstStyle/>
          <a:p>
            <a:pPr defTabSz="457200"/>
            <a:r>
              <a:rPr lang="en-US" sz="1800" kern="1200" dirty="0" smtClean="0">
                <a:solidFill>
                  <a:prstClr val="black"/>
                </a:solidFill>
                <a:latin typeface="+mn-lt"/>
                <a:ea typeface="+mn-ea"/>
                <a:cs typeface="+mn-cs"/>
              </a:rPr>
              <a:t>LO 3.9: </a:t>
            </a:r>
            <a:r>
              <a:rPr lang="en-US" sz="1800" dirty="0">
                <a:solidFill>
                  <a:schemeClr val="dk1"/>
                </a:solidFill>
                <a:latin typeface="+mn-lt"/>
              </a:rPr>
              <a:t>The student is able to design and/or interpret the results of an experiment involving a redox titration </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pic>
        <p:nvPicPr>
          <p:cNvPr id="10" name="Shape 251"/>
          <p:cNvPicPr preferRelativeResize="0">
            <a:picLocks noGrp="1"/>
          </p:cNvPicPr>
          <p:nvPr>
            <p:ph sz="half" idx="1"/>
          </p:nvPr>
        </p:nvPicPr>
        <p:blipFill>
          <a:blip r:embed="rId2">
            <a:alphaModFix/>
          </a:blip>
          <a:srcRect t="-12233" b="-12233"/>
          <a:stretch>
            <a:fillRect/>
          </a:stretch>
        </p:blipFill>
        <p:spPr>
          <a:xfrm>
            <a:off x="5445578" y="1438736"/>
            <a:ext cx="3443743" cy="4733174"/>
          </a:xfrm>
          <a:prstGeom prst="rect">
            <a:avLst/>
          </a:prstGeom>
          <a:noFill/>
          <a:ln>
            <a:noFill/>
          </a:ln>
        </p:spPr>
      </p:pic>
      <p:sp>
        <p:nvSpPr>
          <p:cNvPr id="12" name="Shape 252"/>
          <p:cNvSpPr txBox="1">
            <a:spLocks noGrp="1"/>
          </p:cNvSpPr>
          <p:nvPr>
            <p:ph sz="half" idx="2"/>
          </p:nvPr>
        </p:nvSpPr>
        <p:spPr>
          <a:xfrm>
            <a:off x="153504" y="907189"/>
            <a:ext cx="5219163" cy="5327623"/>
          </a:xfrm>
          <a:prstGeom prst="rect">
            <a:avLst/>
          </a:prstGeom>
          <a:ln/>
        </p:spPr>
        <p:style>
          <a:lnRef idx="3">
            <a:schemeClr val="lt1"/>
          </a:lnRef>
          <a:fillRef idx="1">
            <a:schemeClr val="accent1"/>
          </a:fillRef>
          <a:effectRef idx="1">
            <a:schemeClr val="accent1"/>
          </a:effectRef>
          <a:fontRef idx="minor">
            <a:schemeClr val="lt1"/>
          </a:fontRef>
        </p:style>
        <p:txBody>
          <a:bodyPr lIns="91425" tIns="91425" rIns="91425" bIns="91425" anchor="t" anchorCtr="0">
            <a:noAutofit/>
          </a:bodyPr>
          <a:lstStyle/>
          <a:p>
            <a:pPr lvl="0" rtl="0">
              <a:lnSpc>
                <a:spcPct val="115000"/>
              </a:lnSpc>
              <a:spcBef>
                <a:spcPts val="0"/>
              </a:spcBef>
              <a:spcAft>
                <a:spcPts val="700"/>
              </a:spcAft>
              <a:buNone/>
            </a:pPr>
            <a:r>
              <a:rPr lang="en-US" sz="1550" dirty="0" smtClean="0">
                <a:solidFill>
                  <a:schemeClr val="bg1"/>
                </a:solidFill>
              </a:rPr>
              <a:t>A </a:t>
            </a:r>
            <a:r>
              <a:rPr lang="en-US" sz="1550" dirty="0">
                <a:solidFill>
                  <a:schemeClr val="bg1"/>
                </a:solidFill>
              </a:rPr>
              <a:t>redox </a:t>
            </a:r>
            <a:r>
              <a:rPr lang="en-US" sz="1550" dirty="0" smtClean="0">
                <a:solidFill>
                  <a:schemeClr val="bg1"/>
                </a:solidFill>
              </a:rPr>
              <a:t>titration </a:t>
            </a:r>
            <a:r>
              <a:rPr lang="en-US" sz="1550" dirty="0">
                <a:solidFill>
                  <a:schemeClr val="bg1"/>
                </a:solidFill>
              </a:rPr>
              <a:t>(also called an </a:t>
            </a:r>
            <a:endParaRPr lang="en-US" sz="1550" dirty="0" smtClean="0">
              <a:solidFill>
                <a:schemeClr val="bg1"/>
              </a:solidFill>
            </a:endParaRPr>
          </a:p>
          <a:p>
            <a:pPr lvl="0" rtl="0">
              <a:lnSpc>
                <a:spcPct val="115000"/>
              </a:lnSpc>
              <a:spcBef>
                <a:spcPts val="0"/>
              </a:spcBef>
              <a:spcAft>
                <a:spcPts val="700"/>
              </a:spcAft>
              <a:buNone/>
            </a:pPr>
            <a:r>
              <a:rPr lang="en-US" sz="1550" dirty="0">
                <a:solidFill>
                  <a:schemeClr val="bg1"/>
                </a:solidFill>
              </a:rPr>
              <a:t>	</a:t>
            </a:r>
            <a:r>
              <a:rPr lang="en-US" sz="1550" dirty="0" smtClean="0">
                <a:solidFill>
                  <a:schemeClr val="bg1"/>
                </a:solidFill>
              </a:rPr>
              <a:t>oxidation</a:t>
            </a:r>
            <a:r>
              <a:rPr lang="en-US" sz="1550" dirty="0">
                <a:solidFill>
                  <a:schemeClr val="bg1"/>
                </a:solidFill>
              </a:rPr>
              <a:t>-reduction titration) can accurately determine the concentration of an unknown </a:t>
            </a:r>
            <a:r>
              <a:rPr lang="en-US" sz="1550" dirty="0" err="1">
                <a:solidFill>
                  <a:schemeClr val="bg1"/>
                </a:solidFill>
              </a:rPr>
              <a:t>analyte</a:t>
            </a:r>
            <a:r>
              <a:rPr lang="en-US" sz="1550" dirty="0">
                <a:solidFill>
                  <a:schemeClr val="bg1"/>
                </a:solidFill>
              </a:rPr>
              <a:t> by measuring it against a standardized titrant. A common example is the redox titration of a standardized solution of potassium permanganate (KMnO</a:t>
            </a:r>
            <a:r>
              <a:rPr lang="en-US" sz="1550" baseline="-25000" dirty="0">
                <a:solidFill>
                  <a:schemeClr val="bg1"/>
                </a:solidFill>
              </a:rPr>
              <a:t>4</a:t>
            </a:r>
            <a:r>
              <a:rPr lang="en-US" sz="1550" dirty="0">
                <a:solidFill>
                  <a:schemeClr val="bg1"/>
                </a:solidFill>
              </a:rPr>
              <a:t>) against an </a:t>
            </a:r>
            <a:r>
              <a:rPr lang="en-US" sz="1550" dirty="0" err="1">
                <a:solidFill>
                  <a:schemeClr val="bg1"/>
                </a:solidFill>
              </a:rPr>
              <a:t>analyte</a:t>
            </a:r>
            <a:r>
              <a:rPr lang="en-US" sz="1550" dirty="0">
                <a:solidFill>
                  <a:schemeClr val="bg1"/>
                </a:solidFill>
              </a:rPr>
              <a:t> containing an unknown concentration of iron (II) </a:t>
            </a:r>
            <a:r>
              <a:rPr lang="en-US" sz="1550" dirty="0">
                <a:solidFill>
                  <a:schemeClr val="bg1"/>
                </a:solidFill>
                <a:hlinkClick r:id="rId3"/>
              </a:rPr>
              <a:t>ions</a:t>
            </a:r>
            <a:r>
              <a:rPr lang="en-US" sz="1550" dirty="0">
                <a:solidFill>
                  <a:schemeClr val="bg1"/>
                </a:solidFill>
              </a:rPr>
              <a:t> (Fe</a:t>
            </a:r>
            <a:r>
              <a:rPr lang="en-US" sz="1550" baseline="30000" dirty="0">
                <a:solidFill>
                  <a:schemeClr val="bg1"/>
                </a:solidFill>
              </a:rPr>
              <a:t>2+</a:t>
            </a:r>
            <a:r>
              <a:rPr lang="en-US" sz="1550" dirty="0">
                <a:solidFill>
                  <a:schemeClr val="bg1"/>
                </a:solidFill>
              </a:rPr>
              <a:t>). The balanced reaction in acidic solution is as follows:</a:t>
            </a:r>
          </a:p>
          <a:p>
            <a:pPr lvl="0" rtl="0">
              <a:lnSpc>
                <a:spcPct val="115000"/>
              </a:lnSpc>
              <a:spcBef>
                <a:spcPts val="0"/>
              </a:spcBef>
              <a:spcAft>
                <a:spcPts val="700"/>
              </a:spcAft>
              <a:buClr>
                <a:schemeClr val="dk1"/>
              </a:buClr>
              <a:buSzPct val="91666"/>
              <a:buFont typeface="Arial"/>
              <a:buNone/>
            </a:pPr>
            <a:r>
              <a:rPr lang="en-US" sz="1550" dirty="0">
                <a:solidFill>
                  <a:schemeClr val="bg1"/>
                </a:solidFill>
              </a:rPr>
              <a:t>                 MnO</a:t>
            </a:r>
            <a:r>
              <a:rPr lang="en-US" sz="1550" baseline="-25000" dirty="0">
                <a:solidFill>
                  <a:schemeClr val="bg1"/>
                </a:solidFill>
              </a:rPr>
              <a:t>4</a:t>
            </a:r>
            <a:r>
              <a:rPr lang="en-US" sz="1550" baseline="30000" dirty="0">
                <a:solidFill>
                  <a:schemeClr val="bg1"/>
                </a:solidFill>
              </a:rPr>
              <a:t>- </a:t>
            </a:r>
            <a:r>
              <a:rPr lang="en-US" sz="1550" dirty="0">
                <a:solidFill>
                  <a:schemeClr val="bg1"/>
                </a:solidFill>
              </a:rPr>
              <a:t>+ 5Fe</a:t>
            </a:r>
            <a:r>
              <a:rPr lang="en-US" sz="1550" baseline="30000" dirty="0">
                <a:solidFill>
                  <a:schemeClr val="bg1"/>
                </a:solidFill>
              </a:rPr>
              <a:t>2+</a:t>
            </a:r>
            <a:r>
              <a:rPr lang="en-US" sz="1550" dirty="0">
                <a:solidFill>
                  <a:schemeClr val="bg1"/>
                </a:solidFill>
              </a:rPr>
              <a:t> + 8H</a:t>
            </a:r>
            <a:r>
              <a:rPr lang="en-US" sz="1550" baseline="30000" dirty="0">
                <a:solidFill>
                  <a:schemeClr val="bg1"/>
                </a:solidFill>
              </a:rPr>
              <a:t>+</a:t>
            </a:r>
            <a:r>
              <a:rPr lang="en-US" sz="1550" dirty="0">
                <a:solidFill>
                  <a:schemeClr val="bg1"/>
                </a:solidFill>
              </a:rPr>
              <a:t> → 5Fe</a:t>
            </a:r>
            <a:r>
              <a:rPr lang="en-US" sz="1550" baseline="30000" dirty="0">
                <a:solidFill>
                  <a:schemeClr val="bg1"/>
                </a:solidFill>
              </a:rPr>
              <a:t>3+</a:t>
            </a:r>
            <a:r>
              <a:rPr lang="en-US" sz="1550" dirty="0">
                <a:solidFill>
                  <a:schemeClr val="bg1"/>
                </a:solidFill>
              </a:rPr>
              <a:t> + Mn</a:t>
            </a:r>
            <a:r>
              <a:rPr lang="en-US" sz="1550" baseline="30000" dirty="0">
                <a:solidFill>
                  <a:schemeClr val="bg1"/>
                </a:solidFill>
              </a:rPr>
              <a:t>2+</a:t>
            </a:r>
            <a:r>
              <a:rPr lang="en-US" sz="1550" dirty="0">
                <a:solidFill>
                  <a:schemeClr val="bg1"/>
                </a:solidFill>
              </a:rPr>
              <a:t> + 4H</a:t>
            </a:r>
            <a:r>
              <a:rPr lang="en-US" sz="1550" baseline="-25000" dirty="0">
                <a:solidFill>
                  <a:schemeClr val="bg1"/>
                </a:solidFill>
              </a:rPr>
              <a:t>2</a:t>
            </a:r>
            <a:r>
              <a:rPr lang="en-US" sz="1550" dirty="0">
                <a:solidFill>
                  <a:schemeClr val="bg1"/>
                </a:solidFill>
              </a:rPr>
              <a:t>O</a:t>
            </a:r>
          </a:p>
          <a:p>
            <a:pPr lvl="0" rtl="0">
              <a:lnSpc>
                <a:spcPct val="115000"/>
              </a:lnSpc>
              <a:spcBef>
                <a:spcPts val="0"/>
              </a:spcBef>
              <a:spcAft>
                <a:spcPts val="700"/>
              </a:spcAft>
              <a:buClr>
                <a:schemeClr val="dk1"/>
              </a:buClr>
              <a:buSzPct val="91666"/>
              <a:buFont typeface="Arial"/>
              <a:buNone/>
            </a:pPr>
            <a:r>
              <a:rPr lang="en-US" sz="1550" dirty="0">
                <a:solidFill>
                  <a:schemeClr val="bg1"/>
                </a:solidFill>
              </a:rPr>
              <a:t>In this case, the use of KMnO</a:t>
            </a:r>
            <a:r>
              <a:rPr lang="en-US" sz="1550" baseline="-25000" dirty="0">
                <a:solidFill>
                  <a:schemeClr val="bg1"/>
                </a:solidFill>
              </a:rPr>
              <a:t>4 </a:t>
            </a:r>
            <a:r>
              <a:rPr lang="en-US" sz="1550" dirty="0">
                <a:solidFill>
                  <a:schemeClr val="bg1"/>
                </a:solidFill>
              </a:rPr>
              <a:t>as a titrant is particularly useful, because it can act as its own indicator; this is due to the fact that the KMnO</a:t>
            </a:r>
            <a:r>
              <a:rPr lang="en-US" sz="1550" baseline="-25000" dirty="0">
                <a:solidFill>
                  <a:schemeClr val="bg1"/>
                </a:solidFill>
              </a:rPr>
              <a:t>4</a:t>
            </a:r>
            <a:r>
              <a:rPr lang="en-US" sz="1550" dirty="0">
                <a:solidFill>
                  <a:schemeClr val="bg1"/>
                </a:solidFill>
              </a:rPr>
              <a:t> solution is bright purple, while the Fe</a:t>
            </a:r>
            <a:r>
              <a:rPr lang="en-US" sz="1550" baseline="30000" dirty="0">
                <a:solidFill>
                  <a:schemeClr val="bg1"/>
                </a:solidFill>
              </a:rPr>
              <a:t>2+</a:t>
            </a:r>
            <a:r>
              <a:rPr lang="en-US" sz="1550" dirty="0">
                <a:solidFill>
                  <a:schemeClr val="bg1"/>
                </a:solidFill>
              </a:rPr>
              <a:t> solution is colorless. It is therefore possible to see when the titration has reached its endpoint, because the solution will remain slightly purple from the unreacted KMnO</a:t>
            </a:r>
            <a:r>
              <a:rPr lang="en-US" sz="1550" baseline="-25000" dirty="0">
                <a:solidFill>
                  <a:schemeClr val="bg1"/>
                </a:solidFill>
              </a:rPr>
              <a:t>4</a:t>
            </a:r>
          </a:p>
        </p:txBody>
      </p:sp>
      <p:sp>
        <p:nvSpPr>
          <p:cNvPr id="13" name="Shape 248"/>
          <p:cNvSpPr txBox="1"/>
          <p:nvPr/>
        </p:nvSpPr>
        <p:spPr>
          <a:xfrm>
            <a:off x="8097582" y="-32651"/>
            <a:ext cx="979575"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4"/>
              </a:rPr>
              <a:t>Source</a:t>
            </a:r>
          </a:p>
        </p:txBody>
      </p:sp>
      <p:sp>
        <p:nvSpPr>
          <p:cNvPr id="14" name="Shape 249"/>
          <p:cNvSpPr txBox="1"/>
          <p:nvPr/>
        </p:nvSpPr>
        <p:spPr>
          <a:xfrm>
            <a:off x="8157538" y="1816853"/>
            <a:ext cx="894959"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u="sng" dirty="0">
                <a:solidFill>
                  <a:schemeClr val="hlink"/>
                </a:solidFill>
                <a:latin typeface="+mn-lt"/>
                <a:ea typeface="Rokkitt"/>
                <a:cs typeface="Rokkitt"/>
                <a:sym typeface="Rokkitt"/>
                <a:hlinkClick r:id="rId5"/>
              </a:rPr>
              <a:t>Video</a:t>
            </a:r>
          </a:p>
        </p:txBody>
      </p:sp>
    </p:spTree>
    <p:extLst>
      <p:ext uri="{BB962C8B-B14F-4D97-AF65-F5344CB8AC3E}">
        <p14:creationId xmlns:p14="http://schemas.microsoft.com/office/powerpoint/2010/main" val="34792742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70810"/>
            <a:ext cx="7556313" cy="1116106"/>
          </a:xfrm>
        </p:spPr>
        <p:txBody>
          <a:bodyPr/>
          <a:lstStyle/>
          <a:p>
            <a:r>
              <a:rPr lang="en-US" dirty="0" smtClean="0"/>
              <a:t>Evidence of Chemical Change</a:t>
            </a:r>
            <a:endParaRPr lang="en-US" dirty="0"/>
          </a:p>
        </p:txBody>
      </p:sp>
      <p:sp>
        <p:nvSpPr>
          <p:cNvPr id="7" name="Text Placeholder 5"/>
          <p:cNvSpPr>
            <a:spLocks noGrp="1"/>
          </p:cNvSpPr>
          <p:nvPr/>
        </p:nvSpPr>
        <p:spPr>
          <a:xfrm>
            <a:off x="210986" y="904514"/>
            <a:ext cx="7558960" cy="3512877"/>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pPr>
              <a:buClr>
                <a:srgbClr val="663366"/>
              </a:buClr>
            </a:pPr>
            <a:endParaRPr lang="en-US" dirty="0">
              <a:solidFill>
                <a:srgbClr val="666699"/>
              </a:solidFill>
              <a:latin typeface="Rockwell"/>
            </a:endParaRPr>
          </a:p>
        </p:txBody>
      </p:sp>
      <p:sp>
        <p:nvSpPr>
          <p:cNvPr id="9" name="TextBox 8"/>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8156093" y="1579600"/>
            <a:ext cx="894959" cy="369332"/>
          </a:xfrm>
          <a:prstGeom prst="rect">
            <a:avLst/>
          </a:prstGeom>
          <a:noFill/>
        </p:spPr>
        <p:txBody>
          <a:bodyPr wrap="square" rtlCol="0">
            <a:spAutoFit/>
          </a:bodyPr>
          <a:lstStyle/>
          <a:p>
            <a:pPr defTabSz="457200"/>
            <a:r>
              <a:rPr lang="en-US" sz="1800" kern="1200" dirty="0">
                <a:solidFill>
                  <a:prstClr val="black"/>
                </a:solidFill>
                <a:latin typeface="Rockwell"/>
                <a:hlinkClick r:id="rId3"/>
              </a:rPr>
              <a:t>Video</a:t>
            </a:r>
            <a:endParaRPr lang="en-US" sz="1800" kern="1200" dirty="0">
              <a:solidFill>
                <a:prstClr val="black"/>
              </a:solidFill>
              <a:latin typeface="Rockwell"/>
            </a:endParaRPr>
          </a:p>
        </p:txBody>
      </p:sp>
      <p:sp>
        <p:nvSpPr>
          <p:cNvPr id="10" name="Shape 260"/>
          <p:cNvSpPr txBox="1"/>
          <p:nvPr/>
        </p:nvSpPr>
        <p:spPr>
          <a:xfrm>
            <a:off x="0" y="5993604"/>
            <a:ext cx="9144000" cy="7746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dk1"/>
                </a:solidFill>
                <a:latin typeface="+mn-lt"/>
                <a:ea typeface="Rokkitt"/>
                <a:cs typeface="Rokkitt"/>
                <a:sym typeface="Rokkitt"/>
              </a:rPr>
              <a:t>LO 3.10: Evaluate </a:t>
            </a:r>
            <a:r>
              <a:rPr lang="en-US" sz="1800" dirty="0">
                <a:solidFill>
                  <a:schemeClr val="dk1"/>
                </a:solidFill>
                <a:latin typeface="+mn-lt"/>
                <a:ea typeface="Rokkitt"/>
                <a:cs typeface="Rokkitt"/>
                <a:sym typeface="Rokkitt"/>
              </a:rPr>
              <a:t>the classification of a process as a </a:t>
            </a:r>
            <a:r>
              <a:rPr lang="en-US" sz="1800" dirty="0" smtClean="0">
                <a:solidFill>
                  <a:schemeClr val="dk1"/>
                </a:solidFill>
                <a:latin typeface="+mn-lt"/>
                <a:ea typeface="Rokkitt"/>
                <a:cs typeface="Rokkitt"/>
                <a:sym typeface="Rokkitt"/>
              </a:rPr>
              <a:t>physical, chemical, </a:t>
            </a:r>
            <a:r>
              <a:rPr lang="en-US" sz="1800" dirty="0">
                <a:solidFill>
                  <a:schemeClr val="dk1"/>
                </a:solidFill>
                <a:latin typeface="+mn-lt"/>
                <a:ea typeface="Rokkitt"/>
                <a:cs typeface="Rokkitt"/>
                <a:sym typeface="Rokkitt"/>
              </a:rPr>
              <a:t>or ambiguous change based on both macroscopic observations and the distinction between rearrangement of covalent interactions and </a:t>
            </a:r>
            <a:r>
              <a:rPr lang="en-US" sz="1800" dirty="0" err="1">
                <a:solidFill>
                  <a:schemeClr val="dk1"/>
                </a:solidFill>
                <a:latin typeface="+mn-lt"/>
                <a:ea typeface="Rokkitt"/>
                <a:cs typeface="Rokkitt"/>
                <a:sym typeface="Rokkitt"/>
              </a:rPr>
              <a:t>noncovalent</a:t>
            </a:r>
            <a:r>
              <a:rPr lang="en-US" sz="1800" dirty="0">
                <a:solidFill>
                  <a:schemeClr val="dk1"/>
                </a:solidFill>
                <a:latin typeface="+mn-lt"/>
                <a:ea typeface="Rokkitt"/>
                <a:cs typeface="Rokkitt"/>
                <a:sym typeface="Rokkitt"/>
              </a:rPr>
              <a:t> interactions</a:t>
            </a:r>
            <a:r>
              <a:rPr lang="en-US" sz="1800" dirty="0">
                <a:solidFill>
                  <a:schemeClr val="dk1"/>
                </a:solidFill>
                <a:latin typeface="Rokkitt"/>
                <a:ea typeface="Rokkitt"/>
                <a:cs typeface="Rokkitt"/>
                <a:sym typeface="Rokkitt"/>
              </a:rPr>
              <a:t>.</a:t>
            </a: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Font typeface="Arial"/>
              <a:buNone/>
            </a:pPr>
            <a:endParaRPr sz="1200" dirty="0">
              <a:solidFill>
                <a:schemeClr val="dk1"/>
              </a:solidFill>
            </a:endParaRP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SzPct val="25000"/>
              <a:buNone/>
            </a:pPr>
            <a:r>
              <a:rPr lang="en-US" sz="1800" dirty="0">
                <a:solidFill>
                  <a:schemeClr val="dk1"/>
                </a:solidFill>
                <a:latin typeface="Rokkitt"/>
                <a:ea typeface="Rokkitt"/>
                <a:cs typeface="Rokkitt"/>
                <a:sym typeface="Rokkitt"/>
              </a:rPr>
              <a:t>															</a:t>
            </a:r>
          </a:p>
        </p:txBody>
      </p:sp>
      <p:sp>
        <p:nvSpPr>
          <p:cNvPr id="2" name="Rectangle 1"/>
          <p:cNvSpPr/>
          <p:nvPr/>
        </p:nvSpPr>
        <p:spPr>
          <a:xfrm>
            <a:off x="8157537" y="1814074"/>
            <a:ext cx="919619" cy="369332"/>
          </a:xfrm>
          <a:prstGeom prst="rect">
            <a:avLst/>
          </a:prstGeom>
        </p:spPr>
        <p:txBody>
          <a:bodyPr wrap="square">
            <a:spAutoFit/>
          </a:bodyPr>
          <a:lstStyle/>
          <a:p>
            <a:pPr defTabSz="457200"/>
            <a:r>
              <a:rPr lang="en-US" sz="1800" kern="1200" dirty="0">
                <a:solidFill>
                  <a:prstClr val="black"/>
                </a:solidFill>
                <a:latin typeface="Rockwell"/>
                <a:hlinkClick r:id="rId4"/>
              </a:rPr>
              <a:t>Video</a:t>
            </a:r>
            <a:endParaRPr lang="en-US" sz="1800" kern="1200" dirty="0">
              <a:solidFill>
                <a:prstClr val="black"/>
              </a:solidFill>
              <a:latin typeface="Rockwell"/>
            </a:endParaRPr>
          </a:p>
        </p:txBody>
      </p:sp>
      <p:pic>
        <p:nvPicPr>
          <p:cNvPr id="3" name="Picture 2"/>
          <p:cNvPicPr>
            <a:picLocks noChangeAspect="1"/>
          </p:cNvPicPr>
          <p:nvPr/>
        </p:nvPicPr>
        <p:blipFill>
          <a:blip r:embed="rId5"/>
          <a:stretch>
            <a:fillRect/>
          </a:stretch>
        </p:blipFill>
        <p:spPr>
          <a:xfrm>
            <a:off x="2078640" y="507307"/>
            <a:ext cx="4733656" cy="1732780"/>
          </a:xfrm>
          <a:prstGeom prst="rect">
            <a:avLst/>
          </a:prstGeom>
          <a:ln w="38100" cmpd="sng">
            <a:solidFill>
              <a:schemeClr val="accent1"/>
            </a:solidFill>
          </a:ln>
        </p:spPr>
      </p:pic>
      <p:sp>
        <p:nvSpPr>
          <p:cNvPr id="6" name="TextBox 5"/>
          <p:cNvSpPr txBox="1"/>
          <p:nvPr/>
        </p:nvSpPr>
        <p:spPr>
          <a:xfrm>
            <a:off x="102946" y="2386062"/>
            <a:ext cx="8948106" cy="3693318"/>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numCol="2" rtlCol="0">
            <a:spAutoFit/>
          </a:bodyPr>
          <a:lstStyle/>
          <a:p>
            <a:r>
              <a:rPr lang="en-US" sz="1550" b="1" u="sng" dirty="0" smtClean="0"/>
              <a:t>Chemical Changes:</a:t>
            </a:r>
          </a:p>
          <a:p>
            <a:r>
              <a:rPr lang="en-US" sz="1550" dirty="0" smtClean="0"/>
              <a:t>Production of a gas:</a:t>
            </a:r>
          </a:p>
          <a:p>
            <a:r>
              <a:rPr lang="en-US" sz="1550" dirty="0" smtClean="0"/>
              <a:t>2KClO</a:t>
            </a:r>
            <a:r>
              <a:rPr lang="en-US" sz="1550" baseline="-25000" dirty="0" smtClean="0"/>
              <a:t>3</a:t>
            </a:r>
            <a:r>
              <a:rPr lang="en-US" sz="1550" dirty="0" smtClean="0"/>
              <a:t> </a:t>
            </a:r>
            <a:r>
              <a:rPr lang="en-US" sz="1550" baseline="-25000" dirty="0" smtClean="0"/>
              <a:t>(s) </a:t>
            </a:r>
            <a:r>
              <a:rPr lang="en-US" sz="1550" dirty="0" smtClean="0"/>
              <a:t>+ heat </a:t>
            </a:r>
            <a:r>
              <a:rPr lang="is-IS" sz="1550" dirty="0" smtClean="0"/>
              <a:t>→ 2KCl </a:t>
            </a:r>
            <a:r>
              <a:rPr lang="en-US" sz="1550" baseline="-25000" dirty="0"/>
              <a:t>(s</a:t>
            </a:r>
            <a:r>
              <a:rPr lang="en-US" sz="1550" baseline="-25000" dirty="0" smtClean="0"/>
              <a:t>) </a:t>
            </a:r>
            <a:r>
              <a:rPr lang="en-US" sz="1550" dirty="0" smtClean="0"/>
              <a:t>+</a:t>
            </a:r>
            <a:r>
              <a:rPr lang="en-US" sz="1550" baseline="-25000" dirty="0" smtClean="0"/>
              <a:t> </a:t>
            </a:r>
            <a:r>
              <a:rPr lang="en-US" sz="1550" dirty="0" smtClean="0"/>
              <a:t> 3O</a:t>
            </a:r>
            <a:r>
              <a:rPr lang="en-US" sz="1550" baseline="-25000" dirty="0" smtClean="0"/>
              <a:t>2 (g)</a:t>
            </a:r>
          </a:p>
          <a:p>
            <a:endParaRPr lang="en-US" sz="1550" baseline="-25000" dirty="0"/>
          </a:p>
          <a:p>
            <a:r>
              <a:rPr lang="is-IS" sz="1550" dirty="0"/>
              <a:t>Formation of a precipitate:</a:t>
            </a:r>
          </a:p>
          <a:p>
            <a:r>
              <a:rPr lang="is-IS" sz="1550" dirty="0"/>
              <a:t>AgNO</a:t>
            </a:r>
            <a:r>
              <a:rPr lang="is-IS" sz="1550" baseline="-25000" dirty="0"/>
              <a:t>3</a:t>
            </a:r>
            <a:r>
              <a:rPr lang="is-IS" sz="1550" dirty="0"/>
              <a:t>)</a:t>
            </a:r>
            <a:r>
              <a:rPr lang="is-IS" sz="1550" baseline="-25000" dirty="0"/>
              <a:t> (aq)</a:t>
            </a:r>
            <a:r>
              <a:rPr lang="is-IS" sz="1550" dirty="0"/>
              <a:t> + KCl </a:t>
            </a:r>
            <a:r>
              <a:rPr lang="is-IS" sz="1550" baseline="-25000" dirty="0"/>
              <a:t>(aq)</a:t>
            </a:r>
            <a:r>
              <a:rPr lang="is-IS" sz="1550" dirty="0"/>
              <a:t> → AgCl </a:t>
            </a:r>
            <a:r>
              <a:rPr lang="is-IS" sz="1550" baseline="-25000" dirty="0"/>
              <a:t>(s)</a:t>
            </a:r>
            <a:r>
              <a:rPr lang="is-IS" sz="1550" dirty="0"/>
              <a:t>+ 2KNO</a:t>
            </a:r>
            <a:r>
              <a:rPr lang="is-IS" sz="1550" baseline="-25000" dirty="0"/>
              <a:t>3 (aq)</a:t>
            </a:r>
          </a:p>
          <a:p>
            <a:endParaRPr lang="en-US" sz="1550" baseline="-25000" dirty="0" smtClean="0"/>
          </a:p>
          <a:p>
            <a:r>
              <a:rPr lang="is-IS" sz="1550" dirty="0" smtClean="0"/>
              <a:t>Change </a:t>
            </a:r>
            <a:r>
              <a:rPr lang="is-IS" sz="1550" dirty="0"/>
              <a:t>in color:</a:t>
            </a:r>
          </a:p>
          <a:p>
            <a:r>
              <a:rPr lang="is-IS" sz="1550" dirty="0"/>
              <a:t>Two white solids react to produce a mixture of a </a:t>
            </a:r>
            <a:r>
              <a:rPr lang="is-IS" sz="1550" dirty="0" smtClean="0"/>
              <a:t>yellow </a:t>
            </a:r>
            <a:r>
              <a:rPr lang="is-IS" sz="1550" dirty="0"/>
              <a:t>and a white solid when shaken forcefully!</a:t>
            </a:r>
          </a:p>
          <a:p>
            <a:r>
              <a:rPr lang="is-IS" sz="1550" dirty="0"/>
              <a:t>Pb(NO</a:t>
            </a:r>
            <a:r>
              <a:rPr lang="is-IS" sz="1550" baseline="-25000" dirty="0"/>
              <a:t>3</a:t>
            </a:r>
            <a:r>
              <a:rPr lang="is-IS" sz="1550" dirty="0"/>
              <a:t>)</a:t>
            </a:r>
            <a:r>
              <a:rPr lang="is-IS" sz="1550" baseline="-25000" dirty="0"/>
              <a:t>2 (s)</a:t>
            </a:r>
            <a:r>
              <a:rPr lang="is-IS" sz="1550" dirty="0"/>
              <a:t> + 2KI </a:t>
            </a:r>
            <a:r>
              <a:rPr lang="is-IS" sz="1550" baseline="-25000" dirty="0"/>
              <a:t>(s)</a:t>
            </a:r>
            <a:r>
              <a:rPr lang="is-IS" sz="1550" dirty="0"/>
              <a:t> → PbI</a:t>
            </a:r>
            <a:r>
              <a:rPr lang="is-IS" sz="1550" baseline="-25000" dirty="0"/>
              <a:t>2</a:t>
            </a:r>
            <a:r>
              <a:rPr lang="is-IS" sz="1550" dirty="0"/>
              <a:t> </a:t>
            </a:r>
            <a:r>
              <a:rPr lang="is-IS" sz="1550" baseline="-25000" dirty="0"/>
              <a:t>(s)</a:t>
            </a:r>
            <a:r>
              <a:rPr lang="is-IS" sz="1550" dirty="0"/>
              <a:t>+ 2KNO</a:t>
            </a:r>
            <a:r>
              <a:rPr lang="is-IS" sz="1550" baseline="-25000" dirty="0"/>
              <a:t>3 (s</a:t>
            </a:r>
            <a:r>
              <a:rPr lang="is-IS" sz="1550" baseline="-25000" dirty="0" smtClean="0"/>
              <a:t>)</a:t>
            </a:r>
          </a:p>
          <a:p>
            <a:endParaRPr lang="is-IS" sz="1550" baseline="-25000" dirty="0"/>
          </a:p>
          <a:p>
            <a:r>
              <a:rPr lang="is-IS" sz="1550" dirty="0"/>
              <a:t>Production of </a:t>
            </a:r>
            <a:r>
              <a:rPr lang="is-IS" sz="1550" dirty="0" smtClean="0"/>
              <a:t>heat*:</a:t>
            </a:r>
            <a:endParaRPr lang="is-IS" sz="1550" dirty="0"/>
          </a:p>
          <a:p>
            <a:r>
              <a:rPr lang="is-IS" sz="1550" dirty="0"/>
              <a:t>2 Mg </a:t>
            </a:r>
            <a:r>
              <a:rPr lang="is-IS" sz="1550" baseline="-25000" dirty="0"/>
              <a:t>(s)</a:t>
            </a:r>
            <a:r>
              <a:rPr lang="is-IS" sz="1550" dirty="0"/>
              <a:t> + O</a:t>
            </a:r>
            <a:r>
              <a:rPr lang="is-IS" sz="1550" baseline="-25000" dirty="0"/>
              <a:t>2 (s)</a:t>
            </a:r>
            <a:r>
              <a:rPr lang="is-IS" sz="1550" dirty="0"/>
              <a:t> → 2MgO </a:t>
            </a:r>
            <a:r>
              <a:rPr lang="is-IS" sz="1550" baseline="-25000" dirty="0"/>
              <a:t>(s) </a:t>
            </a:r>
            <a:r>
              <a:rPr lang="is-IS" sz="1550" dirty="0"/>
              <a:t>+ </a:t>
            </a:r>
            <a:r>
              <a:rPr lang="is-IS" sz="1550" dirty="0" smtClean="0"/>
              <a:t>heat</a:t>
            </a:r>
          </a:p>
          <a:p>
            <a:r>
              <a:rPr lang="is-IS" sz="1550" dirty="0" smtClean="0"/>
              <a:t>*can also include the absorption of heat </a:t>
            </a:r>
          </a:p>
          <a:p>
            <a:endParaRPr lang="is-IS" sz="1550" dirty="0" smtClean="0"/>
          </a:p>
          <a:p>
            <a:r>
              <a:rPr lang="is-IS" sz="1550" b="1" u="sng" dirty="0" smtClean="0"/>
              <a:t>Physical Changes: </a:t>
            </a:r>
          </a:p>
          <a:p>
            <a:r>
              <a:rPr lang="is-IS" sz="1550" dirty="0" smtClean="0"/>
              <a:t>may produce similar visible evidence (i.e. </a:t>
            </a:r>
            <a:r>
              <a:rPr lang="en-US" sz="1550" dirty="0"/>
              <a:t>b</a:t>
            </a:r>
            <a:r>
              <a:rPr lang="is-IS" sz="1550" dirty="0" smtClean="0"/>
              <a:t>oiling water creates “bubbles,” but bonds are not broken and reformed. No new substances are made.</a:t>
            </a:r>
          </a:p>
          <a:p>
            <a:endParaRPr lang="is-IS" sz="1550" dirty="0"/>
          </a:p>
          <a:p>
            <a:endParaRPr lang="en-US" sz="1550" baseline="-25000" dirty="0" smtClean="0"/>
          </a:p>
          <a:p>
            <a:endParaRPr lang="en-US" baseline="-25000" dirty="0"/>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smtClean="0"/>
          </a:p>
          <a:p>
            <a:endParaRPr lang="en-US" baseline="-25000" dirty="0"/>
          </a:p>
          <a:p>
            <a:endParaRPr lang="en-US" baseline="-25000" dirty="0" smtClean="0"/>
          </a:p>
          <a:p>
            <a:endParaRPr lang="en-US" baseline="-25000" dirty="0"/>
          </a:p>
          <a:p>
            <a:endParaRPr lang="en-US" baseline="-25000" dirty="0" smtClean="0"/>
          </a:p>
          <a:p>
            <a:endParaRPr lang="en-US" baseline="-25000" dirty="0"/>
          </a:p>
        </p:txBody>
      </p:sp>
      <p:sp>
        <p:nvSpPr>
          <p:cNvPr id="8" name="TextBox 7"/>
          <p:cNvSpPr txBox="1"/>
          <p:nvPr/>
        </p:nvSpPr>
        <p:spPr>
          <a:xfrm>
            <a:off x="8164383" y="2058465"/>
            <a:ext cx="824414" cy="369332"/>
          </a:xfrm>
          <a:prstGeom prst="rect">
            <a:avLst/>
          </a:prstGeom>
          <a:noFill/>
        </p:spPr>
        <p:txBody>
          <a:bodyPr wrap="none" rtlCol="0">
            <a:spAutoFit/>
          </a:bodyPr>
          <a:lstStyle/>
          <a:p>
            <a:r>
              <a:rPr lang="en-US" sz="1800" dirty="0" smtClean="0">
                <a:latin typeface="Rockwell"/>
                <a:cs typeface="Rockwell"/>
                <a:hlinkClick r:id="rId6"/>
              </a:rPr>
              <a:t>Video</a:t>
            </a:r>
            <a:endParaRPr lang="en-US" sz="1800" dirty="0">
              <a:latin typeface="Rockwell"/>
              <a:cs typeface="Rockwell"/>
            </a:endParaRPr>
          </a:p>
        </p:txBody>
      </p:sp>
      <p:sp>
        <p:nvSpPr>
          <p:cNvPr id="13" name="Cloud Callout 12"/>
          <p:cNvSpPr/>
          <p:nvPr/>
        </p:nvSpPr>
        <p:spPr>
          <a:xfrm>
            <a:off x="1411567" y="384294"/>
            <a:ext cx="4842977" cy="4183335"/>
          </a:xfrm>
          <a:prstGeom prst="cloudCallou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Note: it is a common misconception that boiling water makes O</a:t>
            </a:r>
            <a:r>
              <a:rPr lang="en-US" baseline="-25000" dirty="0" smtClean="0"/>
              <a:t>2</a:t>
            </a:r>
            <a:r>
              <a:rPr lang="en-US" dirty="0" smtClean="0"/>
              <a:t> and H</a:t>
            </a:r>
            <a:r>
              <a:rPr lang="en-US" baseline="-25000" dirty="0" smtClean="0"/>
              <a:t>2</a:t>
            </a:r>
            <a:r>
              <a:rPr lang="en-US" dirty="0" smtClean="0"/>
              <a:t> gas. Notice that the water molecule stays intact as the water boils. Covalent bonds are not broken with during this phase change- only intermolecular attractions (hydrogen bonds) between water molecules.</a:t>
            </a:r>
            <a:endParaRPr lang="en-US" dirty="0"/>
          </a:p>
        </p:txBody>
      </p:sp>
      <p:pic>
        <p:nvPicPr>
          <p:cNvPr id="12" name="Picture 11" descr="boilingwater.gif"/>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43176" y="3784169"/>
            <a:ext cx="3442307" cy="2113132"/>
          </a:xfrm>
          <a:prstGeom prst="rect">
            <a:avLst/>
          </a:prstGeom>
          <a:ln w="38100" cmpd="sng">
            <a:solidFill>
              <a:schemeClr val="accent1"/>
            </a:solidFill>
          </a:ln>
        </p:spPr>
      </p:pic>
    </p:spTree>
    <p:extLst>
      <p:ext uri="{BB962C8B-B14F-4D97-AF65-F5344CB8AC3E}">
        <p14:creationId xmlns:p14="http://schemas.microsoft.com/office/powerpoint/2010/main" val="17185646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3">
                                            <p:bg/>
                                          </p:spTgt>
                                        </p:tgtEl>
                                        <p:attrNameLst>
                                          <p:attrName>style.visibility</p:attrName>
                                        </p:attrNameLst>
                                      </p:cBhvr>
                                      <p:to>
                                        <p:strVal val="visible"/>
                                      </p:to>
                                    </p:set>
                                    <p:anim calcmode="lin" valueType="num">
                                      <p:cBhvr additive="base">
                                        <p:cTn id="7" dur="500" fill="hold"/>
                                        <p:tgtEl>
                                          <p:spTgt spid="13">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3">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3">
                                            <p:txEl>
                                              <p:pRg st="0" end="0"/>
                                            </p:txEl>
                                          </p:spTgt>
                                        </p:tgtEl>
                                        <p:attrNameLst>
                                          <p:attrName>style.visibility</p:attrName>
                                        </p:attrNameLst>
                                      </p:cBhvr>
                                      <p:to>
                                        <p:strVal val="visible"/>
                                      </p:to>
                                    </p:set>
                                    <p:anim calcmode="lin" valueType="num">
                                      <p:cBhvr additive="base">
                                        <p:cTn id="11" dur="500" fill="hold"/>
                                        <p:tgtEl>
                                          <p:spTgt spid="1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Energy Changes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0" y="6304002"/>
            <a:ext cx="9144000" cy="553998"/>
          </a:xfrm>
          <a:prstGeom prst="rect">
            <a:avLst/>
          </a:prstGeom>
          <a:noFill/>
        </p:spPr>
        <p:txBody>
          <a:bodyPr wrap="square" rtlCol="0">
            <a:spAutoFit/>
          </a:bodyPr>
          <a:lstStyle/>
          <a:p>
            <a:pPr defTabSz="457200"/>
            <a:r>
              <a:rPr lang="en-US" sz="1200" kern="1200" dirty="0" smtClean="0">
                <a:solidFill>
                  <a:prstClr val="black"/>
                </a:solidFill>
                <a:latin typeface="Rockwell"/>
                <a:ea typeface="+mn-ea"/>
                <a:cs typeface="+mn-cs"/>
              </a:rPr>
              <a:t>LO 3.11: 	</a:t>
            </a:r>
            <a:r>
              <a:rPr lang="en-US" sz="1200" dirty="0">
                <a:solidFill>
                  <a:schemeClr val="dk1"/>
                </a:solidFill>
                <a:latin typeface="+mn-lt"/>
              </a:rPr>
              <a:t>The student is able to interpret observations regarding macroscopic energy changes associated with a reaction or process to generate a relevant symbolic and/or graphical representation of the energy changes.</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3"/>
              </a:rPr>
              <a:t>Video</a:t>
            </a:r>
            <a:endParaRPr lang="en-US" sz="1800" kern="1200" dirty="0">
              <a:solidFill>
                <a:prstClr val="black"/>
              </a:solidFill>
              <a:latin typeface="Rockwell"/>
              <a:ea typeface="+mn-ea"/>
              <a:cs typeface="+mn-cs"/>
            </a:endParaRPr>
          </a:p>
        </p:txBody>
      </p:sp>
      <p:sp>
        <p:nvSpPr>
          <p:cNvPr id="2" name="Rectangle 1"/>
          <p:cNvSpPr/>
          <p:nvPr/>
        </p:nvSpPr>
        <p:spPr>
          <a:xfrm>
            <a:off x="249572" y="934702"/>
            <a:ext cx="7077352" cy="2062103"/>
          </a:xfrm>
          <a:prstGeom prst="rect">
            <a:avLst/>
          </a:prstGeom>
        </p:spPr>
        <p:txBody>
          <a:bodyPr wrap="square">
            <a:spAutoFit/>
          </a:bodyPr>
          <a:lstStyle/>
          <a:p>
            <a:pPr marL="285750" indent="-285750">
              <a:buFont typeface="Wingdings" charset="2"/>
              <a:buChar char="§"/>
            </a:pPr>
            <a:r>
              <a:rPr lang="en-US" sz="1600" dirty="0">
                <a:latin typeface="+mn-lt"/>
              </a:rPr>
              <a:t>Chemical reactions involve the formation of new products </a:t>
            </a:r>
          </a:p>
          <a:p>
            <a:pPr marL="285750" indent="-285750">
              <a:buFont typeface="Wingdings" charset="2"/>
              <a:buChar char="§"/>
            </a:pPr>
            <a:r>
              <a:rPr lang="en-US" sz="1600" dirty="0">
                <a:latin typeface="+mn-lt"/>
              </a:rPr>
              <a:t>Bonds between atoms or ions in the reactants must be BROKEN </a:t>
            </a:r>
            <a:r>
              <a:rPr lang="en-US" sz="1600" dirty="0" smtClean="0">
                <a:latin typeface="+mn-lt"/>
              </a:rPr>
              <a:t>(the enthalpy of the system is increasing  </a:t>
            </a:r>
            <a:r>
              <a:rPr lang="is-IS" sz="1600" dirty="0">
                <a:latin typeface="+mn-lt"/>
              </a:rPr>
              <a:t>… ENDOTHERMIC process</a:t>
            </a:r>
            <a:r>
              <a:rPr lang="is-IS" sz="1600" dirty="0" smtClean="0">
                <a:latin typeface="+mn-lt"/>
              </a:rPr>
              <a:t>)</a:t>
            </a:r>
            <a:endParaRPr lang="is-IS" sz="1600" dirty="0">
              <a:latin typeface="+mn-lt"/>
            </a:endParaRPr>
          </a:p>
          <a:p>
            <a:pPr marL="285750" indent="-285750">
              <a:buFont typeface="Wingdings" charset="2"/>
              <a:buChar char="§"/>
            </a:pPr>
            <a:r>
              <a:rPr lang="is-IS" sz="1600" dirty="0">
                <a:latin typeface="+mn-lt"/>
              </a:rPr>
              <a:t>Bonds are then FORMED between atoms or ions to make the producsts of the reaction. </a:t>
            </a:r>
            <a:r>
              <a:rPr lang="is-IS" sz="1600" dirty="0" smtClean="0">
                <a:latin typeface="+mn-lt"/>
              </a:rPr>
              <a:t>(the enthalpy of hte system is decreasing.</a:t>
            </a:r>
            <a:r>
              <a:rPr lang="is-IS" sz="1600" dirty="0">
                <a:latin typeface="+mn-lt"/>
              </a:rPr>
              <a:t>..EXOTHERMIC process</a:t>
            </a:r>
            <a:r>
              <a:rPr lang="is-IS" sz="1600" dirty="0" smtClean="0">
                <a:latin typeface="+mn-lt"/>
              </a:rPr>
              <a:t>) </a:t>
            </a:r>
          </a:p>
          <a:p>
            <a:pPr lvl="7"/>
            <a:endParaRPr lang="is-IS" sz="1600" dirty="0">
              <a:latin typeface="+mn-lt"/>
            </a:endParaRPr>
          </a:p>
          <a:p>
            <a:pPr marL="285750" indent="-285750">
              <a:buFont typeface="Wingdings" charset="2"/>
              <a:buChar char="§"/>
            </a:pPr>
            <a:endParaRPr lang="is-IS" sz="1600" dirty="0" smtClean="0">
              <a:sym typeface="Wingdings"/>
            </a:endParaRPr>
          </a:p>
        </p:txBody>
      </p:sp>
      <p:sp>
        <p:nvSpPr>
          <p:cNvPr id="3" name="TextBox 2"/>
          <p:cNvSpPr txBox="1"/>
          <p:nvPr/>
        </p:nvSpPr>
        <p:spPr>
          <a:xfrm>
            <a:off x="8157538" y="2186186"/>
            <a:ext cx="836475" cy="369332"/>
          </a:xfrm>
          <a:prstGeom prst="rect">
            <a:avLst/>
          </a:prstGeom>
          <a:noFill/>
        </p:spPr>
        <p:txBody>
          <a:bodyPr wrap="none" rtlCol="0">
            <a:spAutoFit/>
          </a:bodyPr>
          <a:lstStyle/>
          <a:p>
            <a:r>
              <a:rPr lang="en-US" sz="1800" dirty="0" smtClean="0">
                <a:latin typeface="Rockwell"/>
                <a:cs typeface="Rockwell"/>
                <a:hlinkClick r:id="rId4"/>
              </a:rPr>
              <a:t>Video</a:t>
            </a:r>
            <a:endParaRPr lang="en-US" sz="1800" dirty="0">
              <a:latin typeface="Rockwell"/>
              <a:cs typeface="Rockwell"/>
            </a:endParaRPr>
          </a:p>
        </p:txBody>
      </p:sp>
      <p:pic>
        <p:nvPicPr>
          <p:cNvPr id="6" name="Picture 5"/>
          <p:cNvPicPr>
            <a:picLocks noChangeAspect="1"/>
          </p:cNvPicPr>
          <p:nvPr/>
        </p:nvPicPr>
        <p:blipFill>
          <a:blip r:embed="rId5"/>
          <a:stretch>
            <a:fillRect/>
          </a:stretch>
        </p:blipFill>
        <p:spPr>
          <a:xfrm>
            <a:off x="982780" y="2702627"/>
            <a:ext cx="6002215" cy="3578019"/>
          </a:xfrm>
          <a:prstGeom prst="rect">
            <a:avLst/>
          </a:prstGeom>
          <a:ln w="38100" cmpd="sng">
            <a:solidFill>
              <a:schemeClr val="accent1"/>
            </a:solidFill>
          </a:ln>
        </p:spPr>
      </p:pic>
    </p:spTree>
    <p:extLst>
      <p:ext uri="{BB962C8B-B14F-4D97-AF65-F5344CB8AC3E}">
        <p14:creationId xmlns:p14="http://schemas.microsoft.com/office/powerpoint/2010/main" val="2047744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104" y="1086289"/>
            <a:ext cx="2095000" cy="1116106"/>
          </a:xfrm>
        </p:spPr>
        <p:txBody>
          <a:bodyPr/>
          <a:lstStyle/>
          <a:p>
            <a:r>
              <a:rPr lang="en-US" dirty="0" smtClean="0"/>
              <a:t>Galvanic Cell Potential</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3"/>
              </a:rPr>
              <a:t>Video</a:t>
            </a:r>
            <a:endParaRPr lang="en-US" sz="1800" kern="1200" dirty="0">
              <a:solidFill>
                <a:prstClr val="black"/>
              </a:solidFill>
              <a:latin typeface="Rockwell"/>
              <a:ea typeface="+mn-ea"/>
              <a:cs typeface="+mn-cs"/>
            </a:endParaRPr>
          </a:p>
        </p:txBody>
      </p:sp>
      <p:sp>
        <p:nvSpPr>
          <p:cNvPr id="13" name="Shape 279"/>
          <p:cNvSpPr txBox="1"/>
          <p:nvPr/>
        </p:nvSpPr>
        <p:spPr>
          <a:xfrm>
            <a:off x="0" y="6181724"/>
            <a:ext cx="9144000" cy="61770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dirty="0" smtClean="0">
                <a:solidFill>
                  <a:schemeClr val="dk1"/>
                </a:solidFill>
                <a:latin typeface="+mn-lt"/>
                <a:ea typeface="Rokkitt"/>
                <a:cs typeface="Rokkitt"/>
                <a:sym typeface="Rokkitt"/>
              </a:rPr>
              <a:t>LO</a:t>
            </a:r>
            <a:r>
              <a:rPr lang="en-US" sz="1800" dirty="0">
                <a:solidFill>
                  <a:schemeClr val="dk1"/>
                </a:solidFill>
                <a:latin typeface="+mn-lt"/>
                <a:ea typeface="Rokkitt"/>
                <a:cs typeface="Rokkitt"/>
                <a:sym typeface="Rokkitt"/>
              </a:rPr>
              <a:t> </a:t>
            </a:r>
            <a:r>
              <a:rPr lang="en-US" sz="1800" dirty="0" smtClean="0">
                <a:solidFill>
                  <a:schemeClr val="dk1"/>
                </a:solidFill>
                <a:latin typeface="+mn-lt"/>
                <a:ea typeface="Rokkitt"/>
                <a:cs typeface="Rokkitt"/>
                <a:sym typeface="Rokkitt"/>
              </a:rPr>
              <a:t>3.12: </a:t>
            </a:r>
            <a:r>
              <a:rPr lang="en-US" sz="1800" dirty="0">
                <a:solidFill>
                  <a:schemeClr val="dk1"/>
                </a:solidFill>
                <a:latin typeface="+mn-lt"/>
                <a:ea typeface="Rokkitt"/>
                <a:cs typeface="Rokkitt"/>
                <a:sym typeface="Rokkitt"/>
              </a:rPr>
              <a:t>M</a:t>
            </a:r>
            <a:r>
              <a:rPr lang="en-US" sz="1800" dirty="0" smtClean="0">
                <a:solidFill>
                  <a:schemeClr val="dk1"/>
                </a:solidFill>
                <a:latin typeface="+mn-lt"/>
                <a:ea typeface="Rokkitt"/>
                <a:cs typeface="Rokkitt"/>
                <a:sym typeface="Rokkitt"/>
              </a:rPr>
              <a:t>ake </a:t>
            </a:r>
            <a:r>
              <a:rPr lang="en-US" sz="1800" dirty="0">
                <a:solidFill>
                  <a:schemeClr val="dk1"/>
                </a:solidFill>
                <a:latin typeface="+mn-lt"/>
                <a:ea typeface="Rokkitt"/>
                <a:cs typeface="Rokkitt"/>
                <a:sym typeface="Rokkitt"/>
              </a:rPr>
              <a:t>qualitative or quantitative predictions about galvanic or electrolytic reactions based on half-cell reactions and potentials and/or Faraday’s laws</a:t>
            </a:r>
            <a:r>
              <a:rPr lang="en-US" sz="1800" dirty="0">
                <a:solidFill>
                  <a:schemeClr val="dk1"/>
                </a:solidFill>
                <a:latin typeface="Rokkitt"/>
                <a:ea typeface="Rokkitt"/>
                <a:cs typeface="Rokkitt"/>
                <a:sym typeface="Rokkitt"/>
              </a:rPr>
              <a:t>.</a:t>
            </a: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69850" algn="l" rtl="0">
              <a:spcBef>
                <a:spcPts val="0"/>
              </a:spcBef>
              <a:buClr>
                <a:schemeClr val="dk1"/>
              </a:buClr>
              <a:buSzPct val="100000"/>
              <a:buFont typeface="Arial"/>
              <a:buNone/>
            </a:pPr>
            <a:r>
              <a:rPr lang="en-US" sz="1100" dirty="0">
                <a:solidFill>
                  <a:schemeClr val="dk1"/>
                </a:solidFill>
              </a:rPr>
              <a:t>		</a:t>
            </a:r>
          </a:p>
          <a:p>
            <a:pPr marL="0" marR="0" lvl="0" indent="0" algn="l" rtl="0">
              <a:spcBef>
                <a:spcPts val="0"/>
              </a:spcBef>
              <a:buSzPct val="25000"/>
              <a:buNone/>
            </a:pPr>
            <a:r>
              <a:rPr lang="en-US" sz="1800" dirty="0">
                <a:solidFill>
                  <a:schemeClr val="dk1"/>
                </a:solidFill>
                <a:latin typeface="Rokkitt"/>
                <a:ea typeface="Rokkitt"/>
                <a:cs typeface="Rokkitt"/>
                <a:sym typeface="Rokkitt"/>
              </a:rPr>
              <a:t>															</a:t>
            </a:r>
          </a:p>
        </p:txBody>
      </p:sp>
      <p:pic>
        <p:nvPicPr>
          <p:cNvPr id="2" name="Picture 1" descr="Screen Shot 2016-04-08 at 6.09.11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41529" y="87634"/>
            <a:ext cx="6002582" cy="6123439"/>
          </a:xfrm>
          <a:prstGeom prst="rect">
            <a:avLst/>
          </a:prstGeom>
          <a:ln w="38100" cmpd="sng">
            <a:solidFill>
              <a:schemeClr val="accent1"/>
            </a:solidFill>
          </a:ln>
        </p:spPr>
      </p:pic>
      <p:sp>
        <p:nvSpPr>
          <p:cNvPr id="15" name="Rounded Rectangle 14"/>
          <p:cNvSpPr/>
          <p:nvPr/>
        </p:nvSpPr>
        <p:spPr>
          <a:xfrm>
            <a:off x="2045379" y="4477816"/>
            <a:ext cx="5976594" cy="172914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3" name="TextBox 2"/>
          <p:cNvSpPr txBox="1"/>
          <p:nvPr/>
        </p:nvSpPr>
        <p:spPr>
          <a:xfrm>
            <a:off x="8157538" y="2186186"/>
            <a:ext cx="824414" cy="369332"/>
          </a:xfrm>
          <a:prstGeom prst="rect">
            <a:avLst/>
          </a:prstGeom>
          <a:noFill/>
        </p:spPr>
        <p:txBody>
          <a:bodyPr wrap="none" rtlCol="0">
            <a:spAutoFit/>
          </a:bodyPr>
          <a:lstStyle/>
          <a:p>
            <a:r>
              <a:rPr lang="en-US" sz="1800" dirty="0" smtClean="0">
                <a:latin typeface="Rockwell"/>
                <a:cs typeface="Rockwell"/>
                <a:hlinkClick r:id="rId5"/>
              </a:rPr>
              <a:t>Video</a:t>
            </a:r>
            <a:endParaRPr lang="en-US" sz="1800" dirty="0">
              <a:latin typeface="Rockwell"/>
              <a:cs typeface="Rockwell"/>
            </a:endParaRPr>
          </a:p>
        </p:txBody>
      </p:sp>
    </p:spTree>
    <p:extLst>
      <p:ext uri="{BB962C8B-B14F-4D97-AF65-F5344CB8AC3E}">
        <p14:creationId xmlns:p14="http://schemas.microsoft.com/office/powerpoint/2010/main" val="2378812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5"/>
                                        </p:tgtEl>
                                      </p:cBhvr>
                                    </p:animEffect>
                                    <p:set>
                                      <p:cBhvr>
                                        <p:cTn id="7"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Redox Reactions and Half Cells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hlinkClick r:id="rId2"/>
              </a:rPr>
              <a:t>Source</a:t>
            </a:r>
            <a:endParaRPr lang="en-US" sz="1800" kern="1200" dirty="0">
              <a:solidFill>
                <a:prstClr val="black"/>
              </a:solidFill>
              <a:latin typeface="Rockwell"/>
              <a:ea typeface="+mn-ea"/>
              <a:cs typeface="+mn-cs"/>
            </a:endParaRPr>
          </a:p>
        </p:txBody>
      </p:sp>
      <p:sp>
        <p:nvSpPr>
          <p:cNvPr id="11" name="TextBox 10"/>
          <p:cNvSpPr txBox="1"/>
          <p:nvPr/>
        </p:nvSpPr>
        <p:spPr>
          <a:xfrm>
            <a:off x="0" y="6256427"/>
            <a:ext cx="9144000" cy="923330"/>
          </a:xfrm>
          <a:prstGeom prst="rect">
            <a:avLst/>
          </a:prstGeom>
          <a:noFill/>
        </p:spPr>
        <p:txBody>
          <a:bodyPr wrap="square" rtlCol="0">
            <a:spAutoFit/>
          </a:bodyPr>
          <a:lstStyle/>
          <a:p>
            <a:pPr defTabSz="457200"/>
            <a:r>
              <a:rPr lang="en-US" sz="1800" kern="1200" dirty="0" smtClean="0">
                <a:solidFill>
                  <a:prstClr val="black"/>
                </a:solidFill>
                <a:latin typeface="Rockwell"/>
                <a:ea typeface="+mn-ea"/>
                <a:cs typeface="+mn-cs"/>
              </a:rPr>
              <a:t>LO 3.13: </a:t>
            </a:r>
            <a:r>
              <a:rPr lang="en-US" sz="1800" dirty="0">
                <a:solidFill>
                  <a:schemeClr val="dk1"/>
                </a:solidFill>
                <a:latin typeface="+mn-lt"/>
              </a:rPr>
              <a:t>The student can analyze data regarding galvanic or electrolytic cells to identify properties of the underlying redox reactio</a:t>
            </a:r>
            <a:r>
              <a:rPr lang="en-US" sz="1800" dirty="0">
                <a:solidFill>
                  <a:schemeClr val="dk1"/>
                </a:solidFill>
              </a:rPr>
              <a:t>ns</a:t>
            </a:r>
            <a:r>
              <a:rPr lang="en-US" sz="1800" kern="1200" dirty="0" smtClean="0">
                <a:solidFill>
                  <a:prstClr val="black"/>
                </a:solidFill>
                <a:latin typeface="Rockwell"/>
                <a:ea typeface="+mn-ea"/>
                <a:cs typeface="+mn-cs"/>
              </a:rPr>
              <a:t> 																	</a:t>
            </a:r>
            <a:endParaRPr lang="en-US" sz="1800" kern="1200" dirty="0">
              <a:solidFill>
                <a:prstClr val="black"/>
              </a:solidFill>
              <a:latin typeface="Rockwell"/>
              <a:ea typeface="+mn-ea"/>
              <a:cs typeface="+mn-cs"/>
            </a:endParaRPr>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sz="1800" dirty="0">
                <a:latin typeface="Rockwell"/>
                <a:cs typeface="Rockwell"/>
                <a:hlinkClick r:id="rId3"/>
              </a:rPr>
              <a:t>Video</a:t>
            </a:r>
            <a:endParaRPr lang="en-US" sz="1800" dirty="0">
              <a:latin typeface="Rockwell"/>
              <a:cs typeface="Rockwell"/>
            </a:endParaRPr>
          </a:p>
        </p:txBody>
      </p:sp>
      <p:pic>
        <p:nvPicPr>
          <p:cNvPr id="3" name="Picture 2" descr="Screen Shot 2016-04-08 at 6.08.34 PM.png"/>
          <p:cNvPicPr>
            <a:picLocks noChangeAspect="1"/>
          </p:cNvPicPr>
          <p:nvPr/>
        </p:nvPicPr>
        <p:blipFill rotWithShape="1">
          <a:blip r:embed="rId4">
            <a:extLst>
              <a:ext uri="{28A0092B-C50C-407E-A947-70E740481C1C}">
                <a14:useLocalDpi xmlns:a14="http://schemas.microsoft.com/office/drawing/2010/main" val="0"/>
              </a:ext>
            </a:extLst>
          </a:blip>
          <a:srcRect b="22911"/>
          <a:stretch/>
        </p:blipFill>
        <p:spPr>
          <a:xfrm>
            <a:off x="832980" y="979726"/>
            <a:ext cx="7133078" cy="5028278"/>
          </a:xfrm>
          <a:prstGeom prst="rect">
            <a:avLst/>
          </a:prstGeom>
          <a:ln w="38100" cmpd="sng">
            <a:solidFill>
              <a:schemeClr val="accent1"/>
            </a:solidFill>
          </a:ln>
        </p:spPr>
      </p:pic>
      <p:pic>
        <p:nvPicPr>
          <p:cNvPr id="14" name="Picture 13" descr="Screen Shot 2016-04-08 at 6.08.34 PM.png"/>
          <p:cNvPicPr>
            <a:picLocks noChangeAspect="1"/>
          </p:cNvPicPr>
          <p:nvPr/>
        </p:nvPicPr>
        <p:blipFill rotWithShape="1">
          <a:blip r:embed="rId4">
            <a:extLst>
              <a:ext uri="{28A0092B-C50C-407E-A947-70E740481C1C}">
                <a14:useLocalDpi xmlns:a14="http://schemas.microsoft.com/office/drawing/2010/main" val="0"/>
              </a:ext>
            </a:extLst>
          </a:blip>
          <a:srcRect t="80993"/>
          <a:stretch/>
        </p:blipFill>
        <p:spPr>
          <a:xfrm>
            <a:off x="286766" y="3520986"/>
            <a:ext cx="8671201" cy="1507122"/>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
        <p:nvSpPr>
          <p:cNvPr id="2" name="TextBox 1"/>
          <p:cNvSpPr txBox="1"/>
          <p:nvPr/>
        </p:nvSpPr>
        <p:spPr>
          <a:xfrm>
            <a:off x="8133553" y="2159949"/>
            <a:ext cx="824414" cy="369332"/>
          </a:xfrm>
          <a:prstGeom prst="rect">
            <a:avLst/>
          </a:prstGeom>
          <a:noFill/>
        </p:spPr>
        <p:txBody>
          <a:bodyPr wrap="none" rtlCol="0">
            <a:spAutoFit/>
          </a:bodyPr>
          <a:lstStyle/>
          <a:p>
            <a:r>
              <a:rPr lang="en-US" sz="1800" dirty="0" smtClean="0">
                <a:latin typeface="Rockwell"/>
                <a:cs typeface="Rockwell"/>
                <a:hlinkClick r:id="rId5"/>
              </a:rPr>
              <a:t>Video</a:t>
            </a:r>
            <a:endParaRPr lang="en-US" sz="1800" dirty="0">
              <a:latin typeface="Rockwell"/>
              <a:cs typeface="Rockwell"/>
            </a:endParaRPr>
          </a:p>
        </p:txBody>
      </p:sp>
    </p:spTree>
    <p:extLst>
      <p:ext uri="{BB962C8B-B14F-4D97-AF65-F5344CB8AC3E}">
        <p14:creationId xmlns:p14="http://schemas.microsoft.com/office/powerpoint/2010/main" val="2220621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FRQ #3</a:t>
            </a:r>
            <a:endParaRPr lang="en-US" dirty="0"/>
          </a:p>
        </p:txBody>
      </p:sp>
      <p:sp>
        <p:nvSpPr>
          <p:cNvPr id="3" name="Content Placeholder 2"/>
          <p:cNvSpPr>
            <a:spLocks noGrp="1"/>
          </p:cNvSpPr>
          <p:nvPr>
            <p:ph sz="half" idx="1"/>
          </p:nvPr>
        </p:nvSpPr>
        <p:spPr>
          <a:xfrm>
            <a:off x="180884" y="1054931"/>
            <a:ext cx="7569157" cy="1965960"/>
          </a:xfrm>
        </p:spPr>
        <p:txBody>
          <a:bodyPr/>
          <a:lstStyle/>
          <a:p>
            <a:r>
              <a:rPr lang="en-US" dirty="0" smtClean="0"/>
              <a:t>This question drew heavily from Big Idea #3 </a:t>
            </a:r>
            <a:endParaRPr lang="en-US" dirty="0"/>
          </a:p>
        </p:txBody>
      </p:sp>
      <p:pic>
        <p:nvPicPr>
          <p:cNvPr id="5" name="Picture 4"/>
          <p:cNvPicPr>
            <a:picLocks noChangeAspect="1"/>
          </p:cNvPicPr>
          <p:nvPr/>
        </p:nvPicPr>
        <p:blipFill>
          <a:blip r:embed="rId2"/>
          <a:stretch>
            <a:fillRect/>
          </a:stretch>
        </p:blipFill>
        <p:spPr>
          <a:xfrm>
            <a:off x="353428" y="2171037"/>
            <a:ext cx="8097554" cy="4104699"/>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4" name="Picture 3"/>
          <p:cNvPicPr>
            <a:picLocks noChangeAspect="1"/>
          </p:cNvPicPr>
          <p:nvPr/>
        </p:nvPicPr>
        <p:blipFill>
          <a:blip r:embed="rId3"/>
          <a:stretch>
            <a:fillRect/>
          </a:stretch>
        </p:blipFill>
        <p:spPr>
          <a:xfrm>
            <a:off x="616268" y="2377128"/>
            <a:ext cx="7571874" cy="3519738"/>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246964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296768" y="3124200"/>
            <a:ext cx="5638800" cy="1362075"/>
          </a:xfrm>
        </p:spPr>
        <p:txBody>
          <a:bodyPr>
            <a:normAutofit/>
          </a:bodyPr>
          <a:lstStyle/>
          <a:p>
            <a:r>
              <a:rPr lang="en-US" sz="4000" dirty="0" smtClean="0"/>
              <a:t>Big Idea #3</a:t>
            </a:r>
            <a:endParaRPr lang="en-US" sz="4000" dirty="0"/>
          </a:p>
        </p:txBody>
      </p:sp>
      <p:sp>
        <p:nvSpPr>
          <p:cNvPr id="6" name="Text Placeholder 5"/>
          <p:cNvSpPr>
            <a:spLocks noGrp="1"/>
          </p:cNvSpPr>
          <p:nvPr>
            <p:ph type="body" idx="1"/>
          </p:nvPr>
        </p:nvSpPr>
        <p:spPr>
          <a:xfrm>
            <a:off x="1705429" y="4495800"/>
            <a:ext cx="6219371" cy="1500187"/>
          </a:xfrm>
        </p:spPr>
        <p:txBody>
          <a:bodyPr>
            <a:normAutofit/>
          </a:bodyPr>
          <a:lstStyle/>
          <a:p>
            <a:r>
              <a:rPr lang="en-US" sz="5000" dirty="0" smtClean="0"/>
              <a:t>Chemical Reactions</a:t>
            </a:r>
            <a:endParaRPr lang="en-US" sz="5000" dirty="0"/>
          </a:p>
        </p:txBody>
      </p:sp>
      <p:pic>
        <p:nvPicPr>
          <p:cNvPr id="4" name="Picture 3"/>
          <p:cNvPicPr>
            <a:picLocks noChangeAspect="1"/>
          </p:cNvPicPr>
          <p:nvPr/>
        </p:nvPicPr>
        <p:blipFill>
          <a:blip r:embed="rId2">
            <a:alphaModFix/>
          </a:blip>
          <a:stretch>
            <a:fillRect/>
          </a:stretch>
        </p:blipFill>
        <p:spPr>
          <a:xfrm>
            <a:off x="2496678" y="1078162"/>
            <a:ext cx="5962859" cy="1849522"/>
          </a:xfrm>
          <a:prstGeom prst="rect">
            <a:avLst/>
          </a:prstGeom>
          <a:ln w="76200" cmpd="sng">
            <a:solidFill>
              <a:schemeClr val="accent4"/>
            </a:solidFill>
          </a:ln>
        </p:spPr>
      </p:pic>
    </p:spTree>
    <p:extLst>
      <p:ext uri="{BB962C8B-B14F-4D97-AF65-F5344CB8AC3E}">
        <p14:creationId xmlns:p14="http://schemas.microsoft.com/office/powerpoint/2010/main" val="1240267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 FRQ #3</a:t>
            </a:r>
            <a:endParaRPr lang="en-US" dirty="0"/>
          </a:p>
        </p:txBody>
      </p:sp>
      <p:sp>
        <p:nvSpPr>
          <p:cNvPr id="3" name="Content Placeholder 2"/>
          <p:cNvSpPr>
            <a:spLocks noGrp="1"/>
          </p:cNvSpPr>
          <p:nvPr>
            <p:ph sz="half" idx="1"/>
          </p:nvPr>
        </p:nvSpPr>
        <p:spPr>
          <a:xfrm>
            <a:off x="180884" y="1054931"/>
            <a:ext cx="2100303" cy="1965960"/>
          </a:xfrm>
        </p:spPr>
        <p:txBody>
          <a:bodyPr/>
          <a:lstStyle/>
          <a:p>
            <a:r>
              <a:rPr lang="en-US" dirty="0" smtClean="0"/>
              <a:t>This question drew heavily from Big Idea #3 </a:t>
            </a:r>
            <a:endParaRPr lang="en-US" dirty="0"/>
          </a:p>
        </p:txBody>
      </p:sp>
      <p:pic>
        <p:nvPicPr>
          <p:cNvPr id="6" name="Picture 5"/>
          <p:cNvPicPr>
            <a:picLocks noChangeAspect="1"/>
          </p:cNvPicPr>
          <p:nvPr/>
        </p:nvPicPr>
        <p:blipFill>
          <a:blip r:embed="rId2"/>
          <a:stretch>
            <a:fillRect/>
          </a:stretch>
        </p:blipFill>
        <p:spPr>
          <a:xfrm>
            <a:off x="1097280" y="223926"/>
            <a:ext cx="6169794" cy="6583874"/>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7" name="Picture 6"/>
          <p:cNvPicPr>
            <a:picLocks noChangeAspect="1"/>
          </p:cNvPicPr>
          <p:nvPr/>
        </p:nvPicPr>
        <p:blipFill>
          <a:blip r:embed="rId3"/>
          <a:stretch>
            <a:fillRect/>
          </a:stretch>
        </p:blipFill>
        <p:spPr>
          <a:xfrm>
            <a:off x="180884" y="1416168"/>
            <a:ext cx="8456546" cy="393548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1436658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1318" y="966345"/>
            <a:ext cx="6181611" cy="4832092"/>
          </a:xfrm>
          <a:prstGeom prst="rect">
            <a:avLst/>
          </a:prstGeom>
        </p:spPr>
        <p:txBody>
          <a:bodyPr wrap="square">
            <a:spAutoFit/>
          </a:bodyPr>
          <a:lstStyle/>
          <a:p>
            <a:r>
              <a:rPr lang="en-US" sz="4400" dirty="0">
                <a:solidFill>
                  <a:schemeClr val="bg1"/>
                </a:solidFill>
                <a:latin typeface="Century Gothic" panose="020B0502020202020204" pitchFamily="34" charset="0"/>
              </a:rPr>
              <a:t>Changes in matter involve the rearrangement and/or reorganizations of atoms and/or the transfer of electrons.</a:t>
            </a:r>
          </a:p>
        </p:txBody>
      </p:sp>
      <p:pic>
        <p:nvPicPr>
          <p:cNvPr id="5" name="Picture Placeholder 4" descr="acids_bases_ph_scale_small-copy-300x258.jpg"/>
          <p:cNvPicPr>
            <a:picLocks noGrp="1" noChangeAspect="1"/>
          </p:cNvPicPr>
          <p:nvPr>
            <p:ph type="pic" sz="quarter" idx="13"/>
          </p:nvPr>
        </p:nvPicPr>
        <p:blipFill>
          <a:blip r:embed="rId2"/>
          <a:srcRect l="6632" r="6632"/>
          <a:stretch>
            <a:fillRect/>
          </a:stretch>
        </p:blipFill>
        <p:spPr/>
      </p:pic>
      <p:pic>
        <p:nvPicPr>
          <p:cNvPr id="7" name="Picture Placeholder 6" descr="water1.jpg"/>
          <p:cNvPicPr>
            <a:picLocks noGrp="1" noChangeAspect="1"/>
          </p:cNvPicPr>
          <p:nvPr>
            <p:ph type="pic" sz="quarter" idx="14"/>
          </p:nvPr>
        </p:nvPicPr>
        <p:blipFill>
          <a:blip r:embed="rId3"/>
          <a:srcRect l="-46622" t="-42380" r="-38053" b="-36323"/>
          <a:stretch>
            <a:fillRect/>
          </a:stretch>
        </p:blipFill>
        <p:spPr>
          <a:xfrm>
            <a:off x="5714431" y="3745312"/>
            <a:ext cx="4071013" cy="2710625"/>
          </a:xfrm>
        </p:spPr>
      </p:pic>
    </p:spTree>
    <p:extLst>
      <p:ext uri="{BB962C8B-B14F-4D97-AF65-F5344CB8AC3E}">
        <p14:creationId xmlns:p14="http://schemas.microsoft.com/office/powerpoint/2010/main" val="399373837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Types of Chemical Reactions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73199"/>
            <a:ext cx="9144000" cy="923330"/>
          </a:xfrm>
          <a:prstGeom prst="rect">
            <a:avLst/>
          </a:prstGeom>
          <a:noFill/>
        </p:spPr>
        <p:txBody>
          <a:bodyPr wrap="square" rtlCol="0">
            <a:spAutoFit/>
          </a:bodyPr>
          <a:lstStyle/>
          <a:p>
            <a:r>
              <a:rPr lang="en-US" dirty="0" smtClean="0"/>
              <a:t>LO 3.1: 	Students </a:t>
            </a:r>
            <a:r>
              <a:rPr lang="en-US" dirty="0"/>
              <a:t>can translate among macroscopic observations of change, chemical equations, and particle views.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a:p>
        </p:txBody>
      </p:sp>
      <p:sp>
        <p:nvSpPr>
          <p:cNvPr id="12" name="TextBox 11"/>
          <p:cNvSpPr txBox="1"/>
          <p:nvPr/>
        </p:nvSpPr>
        <p:spPr>
          <a:xfrm>
            <a:off x="173438" y="893524"/>
            <a:ext cx="3576526" cy="923330"/>
          </a:xfrm>
          <a:prstGeom prst="rect">
            <a:avLst/>
          </a:prstGeom>
          <a:noFill/>
        </p:spPr>
        <p:txBody>
          <a:bodyPr wrap="square" rtlCol="0">
            <a:spAutoFit/>
          </a:bodyPr>
          <a:lstStyle/>
          <a:p>
            <a:pPr fontAlgn="t"/>
            <a:r>
              <a:rPr lang="en-US" b="1" dirty="0"/>
              <a:t>Combustion</a:t>
            </a:r>
            <a:endParaRPr lang="en-US" dirty="0"/>
          </a:p>
          <a:p>
            <a:r>
              <a:rPr lang="en-US" b="1" dirty="0" err="1"/>
              <a:t>C</a:t>
            </a:r>
            <a:r>
              <a:rPr lang="en-US" b="1" baseline="-25000" dirty="0" err="1"/>
              <a:t>x</a:t>
            </a:r>
            <a:r>
              <a:rPr lang="en-US" b="1" dirty="0" err="1"/>
              <a:t>H</a:t>
            </a:r>
            <a:r>
              <a:rPr lang="en-US" b="1" baseline="-25000" dirty="0" err="1"/>
              <a:t>x</a:t>
            </a:r>
            <a:r>
              <a:rPr lang="en-US" b="1" dirty="0"/>
              <a:t> + O</a:t>
            </a:r>
            <a:r>
              <a:rPr lang="en-US" b="1" baseline="-25000" dirty="0"/>
              <a:t>2</a:t>
            </a:r>
            <a:r>
              <a:rPr lang="en-US" b="1" dirty="0"/>
              <a:t> </a:t>
            </a:r>
            <a:r>
              <a:rPr lang="en-US" b="1" dirty="0">
                <a:sym typeface="Wingdings"/>
              </a:rPr>
              <a:t></a:t>
            </a:r>
            <a:r>
              <a:rPr lang="en-US" b="1" dirty="0"/>
              <a:t> CO</a:t>
            </a:r>
            <a:r>
              <a:rPr lang="en-US" b="1" baseline="-25000" dirty="0"/>
              <a:t>2</a:t>
            </a:r>
            <a:r>
              <a:rPr lang="en-US" b="1" dirty="0"/>
              <a:t> + H</a:t>
            </a:r>
            <a:r>
              <a:rPr lang="en-US" b="1" baseline="-25000" dirty="0"/>
              <a:t>2</a:t>
            </a:r>
            <a:r>
              <a:rPr lang="en-US" b="1" dirty="0"/>
              <a:t>O</a:t>
            </a:r>
            <a:endParaRPr lang="en-US" dirty="0"/>
          </a:p>
          <a:p>
            <a:endParaRPr lang="en-US" dirty="0"/>
          </a:p>
        </p:txBody>
      </p:sp>
      <p:sp>
        <p:nvSpPr>
          <p:cNvPr id="20" name="TextBox 19"/>
          <p:cNvSpPr txBox="1"/>
          <p:nvPr/>
        </p:nvSpPr>
        <p:spPr>
          <a:xfrm>
            <a:off x="4521056" y="853171"/>
            <a:ext cx="3576526" cy="923330"/>
          </a:xfrm>
          <a:prstGeom prst="rect">
            <a:avLst/>
          </a:prstGeom>
          <a:noFill/>
        </p:spPr>
        <p:txBody>
          <a:bodyPr wrap="square" rtlCol="0">
            <a:spAutoFit/>
          </a:bodyPr>
          <a:lstStyle/>
          <a:p>
            <a:pPr fontAlgn="t"/>
            <a:r>
              <a:rPr lang="en-US" b="1" dirty="0"/>
              <a:t>Acid-Base (Neutralization)</a:t>
            </a:r>
            <a:endParaRPr lang="en-US" dirty="0"/>
          </a:p>
          <a:p>
            <a:pPr fontAlgn="t"/>
            <a:r>
              <a:rPr lang="en-US" b="1" dirty="0"/>
              <a:t>HA + BOH </a:t>
            </a:r>
            <a:r>
              <a:rPr lang="en-US" b="1" dirty="0">
                <a:sym typeface="Wingdings"/>
              </a:rPr>
              <a:t></a:t>
            </a:r>
            <a:r>
              <a:rPr lang="en-US" b="1" dirty="0"/>
              <a:t> H</a:t>
            </a:r>
            <a:r>
              <a:rPr lang="en-US" b="1" baseline="-25000" dirty="0"/>
              <a:t>2</a:t>
            </a:r>
            <a:r>
              <a:rPr lang="en-US" b="1" dirty="0"/>
              <a:t>O + BA</a:t>
            </a:r>
            <a:endParaRPr lang="en-US" dirty="0"/>
          </a:p>
          <a:p>
            <a:endParaRPr lang="en-US" dirty="0"/>
          </a:p>
        </p:txBody>
      </p:sp>
      <p:sp>
        <p:nvSpPr>
          <p:cNvPr id="14" name="TextBox 13"/>
          <p:cNvSpPr txBox="1"/>
          <p:nvPr/>
        </p:nvSpPr>
        <p:spPr>
          <a:xfrm rot="16200000">
            <a:off x="2010623" y="2290937"/>
            <a:ext cx="1986258" cy="600164"/>
          </a:xfrm>
          <a:prstGeom prst="rect">
            <a:avLst/>
          </a:prstGeom>
          <a:noFill/>
        </p:spPr>
        <p:txBody>
          <a:bodyPr wrap="square" rtlCol="0">
            <a:spAutoFit/>
          </a:bodyPr>
          <a:lstStyle/>
          <a:p>
            <a:r>
              <a:rPr lang="en-US" sz="1100" dirty="0" smtClean="0">
                <a:latin typeface="Albertus Medium" pitchFamily="34" charset="0"/>
              </a:rPr>
              <a:t>C</a:t>
            </a:r>
            <a:r>
              <a:rPr lang="en-US" sz="1100" dirty="0">
                <a:latin typeface="Albertus Medium" pitchFamily="34" charset="0"/>
              </a:rPr>
              <a:t>. </a:t>
            </a:r>
            <a:r>
              <a:rPr lang="en-US" sz="1100" i="1" dirty="0">
                <a:latin typeface="Albertus Medium" pitchFamily="34" charset="0"/>
              </a:rPr>
              <a:t>Pearson Chemistry</a:t>
            </a:r>
            <a:r>
              <a:rPr lang="en-US" sz="1100" dirty="0">
                <a:latin typeface="Albertus Medium" pitchFamily="34" charset="0"/>
              </a:rPr>
              <a:t>. Boston, MA: Pearson, 2012. Print.</a:t>
            </a:r>
          </a:p>
        </p:txBody>
      </p:sp>
      <p:sp>
        <p:nvSpPr>
          <p:cNvPr id="22" name="TextBox 21"/>
          <p:cNvSpPr txBox="1"/>
          <p:nvPr/>
        </p:nvSpPr>
        <p:spPr>
          <a:xfrm>
            <a:off x="173438" y="3584149"/>
            <a:ext cx="3576526" cy="1200329"/>
          </a:xfrm>
          <a:prstGeom prst="rect">
            <a:avLst/>
          </a:prstGeom>
          <a:noFill/>
        </p:spPr>
        <p:txBody>
          <a:bodyPr wrap="square" rtlCol="0">
            <a:spAutoFit/>
          </a:bodyPr>
          <a:lstStyle/>
          <a:p>
            <a:pPr fontAlgn="t"/>
            <a:r>
              <a:rPr lang="en-US" b="1" dirty="0"/>
              <a:t>Oxidation-Reduction</a:t>
            </a:r>
            <a:endParaRPr lang="en-US" dirty="0"/>
          </a:p>
          <a:p>
            <a:pPr fontAlgn="t"/>
            <a:r>
              <a:rPr lang="en-US" b="1" dirty="0"/>
              <a:t>A </a:t>
            </a:r>
            <a:r>
              <a:rPr lang="en-US" b="1" baseline="30000" dirty="0" smtClean="0"/>
              <a:t>+ </a:t>
            </a:r>
            <a:r>
              <a:rPr lang="en-US" b="1" dirty="0"/>
              <a:t>+ </a:t>
            </a:r>
            <a:r>
              <a:rPr lang="en-US" b="1" dirty="0" smtClean="0"/>
              <a:t>e</a:t>
            </a:r>
            <a:r>
              <a:rPr lang="en-US" b="1" baseline="30000" dirty="0" smtClean="0"/>
              <a:t>-</a:t>
            </a:r>
            <a:r>
              <a:rPr lang="en-US" b="1" dirty="0" smtClean="0"/>
              <a:t>  </a:t>
            </a:r>
            <a:r>
              <a:rPr lang="en-US" b="1" dirty="0">
                <a:sym typeface="Wingdings"/>
              </a:rPr>
              <a:t></a:t>
            </a:r>
            <a:r>
              <a:rPr lang="en-US" b="1" dirty="0"/>
              <a:t> </a:t>
            </a:r>
            <a:r>
              <a:rPr lang="en-US" b="1" dirty="0" smtClean="0"/>
              <a:t> A</a:t>
            </a:r>
          </a:p>
          <a:p>
            <a:pPr fontAlgn="t"/>
            <a:r>
              <a:rPr lang="en-US" b="1" dirty="0" smtClean="0"/>
              <a:t>B  </a:t>
            </a:r>
            <a:r>
              <a:rPr lang="en-US" b="1" dirty="0" smtClean="0">
                <a:sym typeface="Wingdings" panose="05000000000000000000" pitchFamily="2" charset="2"/>
              </a:rPr>
              <a:t>  B + </a:t>
            </a:r>
            <a:r>
              <a:rPr lang="en-US" b="1" dirty="0"/>
              <a:t>e</a:t>
            </a:r>
            <a:r>
              <a:rPr lang="en-US" b="1" baseline="30000" dirty="0"/>
              <a:t>-</a:t>
            </a:r>
            <a:endParaRPr lang="en-US" dirty="0"/>
          </a:p>
          <a:p>
            <a:endParaRPr lang="en-US" dirty="0"/>
          </a:p>
        </p:txBody>
      </p:sp>
      <p:sp>
        <p:nvSpPr>
          <p:cNvPr id="23" name="TextBox 22"/>
          <p:cNvSpPr txBox="1"/>
          <p:nvPr/>
        </p:nvSpPr>
        <p:spPr>
          <a:xfrm>
            <a:off x="4521055" y="3488148"/>
            <a:ext cx="4198071" cy="923330"/>
          </a:xfrm>
          <a:prstGeom prst="rect">
            <a:avLst/>
          </a:prstGeom>
          <a:noFill/>
        </p:spPr>
        <p:txBody>
          <a:bodyPr wrap="square" rtlCol="0">
            <a:spAutoFit/>
          </a:bodyPr>
          <a:lstStyle/>
          <a:p>
            <a:pPr fontAlgn="t"/>
            <a:r>
              <a:rPr lang="en-US" b="1" dirty="0"/>
              <a:t>Precipitation</a:t>
            </a:r>
            <a:endParaRPr lang="en-US" dirty="0"/>
          </a:p>
          <a:p>
            <a:r>
              <a:rPr lang="en-US" b="1" dirty="0"/>
              <a:t>AB (</a:t>
            </a:r>
            <a:r>
              <a:rPr lang="en-US" b="1" dirty="0" err="1"/>
              <a:t>aq</a:t>
            </a:r>
            <a:r>
              <a:rPr lang="en-US" b="1" dirty="0"/>
              <a:t>) + CD (</a:t>
            </a:r>
            <a:r>
              <a:rPr lang="en-US" b="1" dirty="0" err="1"/>
              <a:t>aq</a:t>
            </a:r>
            <a:r>
              <a:rPr lang="en-US" b="1" dirty="0"/>
              <a:t>)</a:t>
            </a:r>
            <a:r>
              <a:rPr lang="en-US" b="1" dirty="0">
                <a:sym typeface="Wingdings"/>
              </a:rPr>
              <a:t></a:t>
            </a:r>
            <a:r>
              <a:rPr lang="en-US" b="1" dirty="0"/>
              <a:t> AD (</a:t>
            </a:r>
            <a:r>
              <a:rPr lang="en-US" b="1" dirty="0" err="1"/>
              <a:t>aq</a:t>
            </a:r>
            <a:r>
              <a:rPr lang="en-US" b="1" dirty="0"/>
              <a:t>) + CB (s)</a:t>
            </a:r>
            <a:endParaRPr lang="en-US" dirty="0"/>
          </a:p>
          <a:p>
            <a:endParaRPr lang="en-US" dirty="0"/>
          </a:p>
        </p:txBody>
      </p:sp>
      <p:pic>
        <p:nvPicPr>
          <p:cNvPr id="2050" name="Picture 2" descr="D:\data\files\CHEM12_C11_figure_11.8.png"/>
          <p:cNvPicPr>
            <a:picLocks noChangeAspect="1" noChangeArrowheads="1"/>
          </p:cNvPicPr>
          <p:nvPr/>
        </p:nvPicPr>
        <p:blipFill rotWithShape="1">
          <a:blip r:embed="rId3">
            <a:extLst>
              <a:ext uri="{28A0092B-C50C-407E-A947-70E740481C1C}">
                <a14:useLocalDpi xmlns:a14="http://schemas.microsoft.com/office/drawing/2010/main" val="0"/>
              </a:ext>
            </a:extLst>
          </a:blip>
          <a:srcRect b="10434"/>
          <a:stretch/>
        </p:blipFill>
        <p:spPr bwMode="auto">
          <a:xfrm>
            <a:off x="173438" y="1242131"/>
            <a:ext cx="2614870" cy="23420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s-media-cache-ak0.pinimg.com/736x/f7/23/93/f723936cc7d58c4a4b114bb2f39a4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033" y="4205399"/>
            <a:ext cx="2424113" cy="18097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437" y="4491148"/>
            <a:ext cx="3171331" cy="15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t="17477"/>
          <a:stretch>
            <a:fillRect/>
          </a:stretch>
        </p:blipFill>
        <p:spPr bwMode="auto">
          <a:xfrm>
            <a:off x="4991966" y="1493594"/>
            <a:ext cx="2152650" cy="184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p:cNvPicPr>
            <a:picLocks noChangeAspect="1"/>
          </p:cNvPicPr>
          <p:nvPr/>
        </p:nvPicPr>
        <p:blipFill>
          <a:blip r:embed="rId8"/>
          <a:stretch>
            <a:fillRect/>
          </a:stretch>
        </p:blipFill>
        <p:spPr>
          <a:xfrm>
            <a:off x="75907" y="2025430"/>
            <a:ext cx="8969333" cy="2438511"/>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3" name="Picture 2"/>
          <p:cNvPicPr>
            <a:picLocks noChangeAspect="1"/>
          </p:cNvPicPr>
          <p:nvPr/>
        </p:nvPicPr>
        <p:blipFill>
          <a:blip r:embed="rId9"/>
          <a:stretch>
            <a:fillRect/>
          </a:stretch>
        </p:blipFill>
        <p:spPr>
          <a:xfrm>
            <a:off x="-223838" y="3043237"/>
            <a:ext cx="9591675" cy="771525"/>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spTree>
    <p:extLst>
      <p:ext uri="{BB962C8B-B14F-4D97-AF65-F5344CB8AC3E}">
        <p14:creationId xmlns:p14="http://schemas.microsoft.com/office/powerpoint/2010/main" val="966947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Types of Chemical Reactions</a:t>
            </a: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6273199"/>
            <a:ext cx="9144000" cy="923330"/>
          </a:xfrm>
          <a:prstGeom prst="rect">
            <a:avLst/>
          </a:prstGeom>
          <a:noFill/>
        </p:spPr>
        <p:txBody>
          <a:bodyPr wrap="square" rtlCol="0">
            <a:spAutoFit/>
          </a:bodyPr>
          <a:lstStyle/>
          <a:p>
            <a:r>
              <a:rPr lang="en-US" dirty="0" smtClean="0"/>
              <a:t>LO 3.1: 	Students </a:t>
            </a:r>
            <a:r>
              <a:rPr lang="en-US" dirty="0"/>
              <a:t>can translate among macroscopic observations of change, chemical equations, and particle views.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a:p>
        </p:txBody>
      </p:sp>
      <p:sp>
        <p:nvSpPr>
          <p:cNvPr id="12" name="TextBox 11"/>
          <p:cNvSpPr txBox="1"/>
          <p:nvPr/>
        </p:nvSpPr>
        <p:spPr>
          <a:xfrm>
            <a:off x="173438" y="893524"/>
            <a:ext cx="3576526" cy="923330"/>
          </a:xfrm>
          <a:prstGeom prst="rect">
            <a:avLst/>
          </a:prstGeom>
          <a:noFill/>
        </p:spPr>
        <p:txBody>
          <a:bodyPr wrap="square" rtlCol="0">
            <a:spAutoFit/>
          </a:bodyPr>
          <a:lstStyle/>
          <a:p>
            <a:pPr fontAlgn="t"/>
            <a:r>
              <a:rPr lang="en-US" b="1" dirty="0"/>
              <a:t>Combustion</a:t>
            </a:r>
            <a:endParaRPr lang="en-US" dirty="0"/>
          </a:p>
          <a:p>
            <a:r>
              <a:rPr lang="en-US" b="1" dirty="0" err="1"/>
              <a:t>C</a:t>
            </a:r>
            <a:r>
              <a:rPr lang="en-US" b="1" baseline="-25000" dirty="0" err="1"/>
              <a:t>x</a:t>
            </a:r>
            <a:r>
              <a:rPr lang="en-US" b="1" dirty="0" err="1"/>
              <a:t>H</a:t>
            </a:r>
            <a:r>
              <a:rPr lang="en-US" b="1" baseline="-25000" dirty="0" err="1"/>
              <a:t>x</a:t>
            </a:r>
            <a:r>
              <a:rPr lang="en-US" b="1" dirty="0"/>
              <a:t> + O</a:t>
            </a:r>
            <a:r>
              <a:rPr lang="en-US" b="1" baseline="-25000" dirty="0"/>
              <a:t>2</a:t>
            </a:r>
            <a:r>
              <a:rPr lang="en-US" b="1" dirty="0"/>
              <a:t> </a:t>
            </a:r>
            <a:r>
              <a:rPr lang="en-US" b="1" dirty="0">
                <a:sym typeface="Wingdings"/>
              </a:rPr>
              <a:t></a:t>
            </a:r>
            <a:r>
              <a:rPr lang="en-US" b="1" dirty="0"/>
              <a:t> CO</a:t>
            </a:r>
            <a:r>
              <a:rPr lang="en-US" b="1" baseline="-25000" dirty="0"/>
              <a:t>2</a:t>
            </a:r>
            <a:r>
              <a:rPr lang="en-US" b="1" dirty="0"/>
              <a:t> + H</a:t>
            </a:r>
            <a:r>
              <a:rPr lang="en-US" b="1" baseline="-25000" dirty="0"/>
              <a:t>2</a:t>
            </a:r>
            <a:r>
              <a:rPr lang="en-US" b="1" dirty="0"/>
              <a:t>O</a:t>
            </a:r>
            <a:endParaRPr lang="en-US" dirty="0"/>
          </a:p>
          <a:p>
            <a:endParaRPr lang="en-US" dirty="0"/>
          </a:p>
        </p:txBody>
      </p:sp>
      <p:sp>
        <p:nvSpPr>
          <p:cNvPr id="20" name="TextBox 19"/>
          <p:cNvSpPr txBox="1"/>
          <p:nvPr/>
        </p:nvSpPr>
        <p:spPr>
          <a:xfrm>
            <a:off x="4521056" y="853171"/>
            <a:ext cx="3576526" cy="923330"/>
          </a:xfrm>
          <a:prstGeom prst="rect">
            <a:avLst/>
          </a:prstGeom>
          <a:noFill/>
        </p:spPr>
        <p:txBody>
          <a:bodyPr wrap="square" rtlCol="0">
            <a:spAutoFit/>
          </a:bodyPr>
          <a:lstStyle/>
          <a:p>
            <a:pPr fontAlgn="t"/>
            <a:r>
              <a:rPr lang="en-US" b="1" dirty="0"/>
              <a:t>Acid-Base (Neutralization)</a:t>
            </a:r>
            <a:endParaRPr lang="en-US" dirty="0"/>
          </a:p>
          <a:p>
            <a:pPr fontAlgn="t"/>
            <a:r>
              <a:rPr lang="en-US" b="1" dirty="0"/>
              <a:t>HA + BOH </a:t>
            </a:r>
            <a:r>
              <a:rPr lang="en-US" b="1" dirty="0">
                <a:sym typeface="Wingdings"/>
              </a:rPr>
              <a:t></a:t>
            </a:r>
            <a:r>
              <a:rPr lang="en-US" b="1" dirty="0"/>
              <a:t> H</a:t>
            </a:r>
            <a:r>
              <a:rPr lang="en-US" b="1" baseline="-25000" dirty="0"/>
              <a:t>2</a:t>
            </a:r>
            <a:r>
              <a:rPr lang="en-US" b="1" dirty="0"/>
              <a:t>O + BA</a:t>
            </a:r>
            <a:endParaRPr lang="en-US" dirty="0"/>
          </a:p>
          <a:p>
            <a:endParaRPr lang="en-US" dirty="0"/>
          </a:p>
        </p:txBody>
      </p:sp>
      <p:sp>
        <p:nvSpPr>
          <p:cNvPr id="14" name="TextBox 13"/>
          <p:cNvSpPr txBox="1"/>
          <p:nvPr/>
        </p:nvSpPr>
        <p:spPr>
          <a:xfrm rot="16200000">
            <a:off x="2010623" y="2290937"/>
            <a:ext cx="1986258" cy="600164"/>
          </a:xfrm>
          <a:prstGeom prst="rect">
            <a:avLst/>
          </a:prstGeom>
          <a:noFill/>
        </p:spPr>
        <p:txBody>
          <a:bodyPr wrap="square" rtlCol="0">
            <a:spAutoFit/>
          </a:bodyPr>
          <a:lstStyle/>
          <a:p>
            <a:r>
              <a:rPr lang="en-US" sz="1100" dirty="0" smtClean="0">
                <a:latin typeface="Albertus Medium" pitchFamily="34" charset="0"/>
              </a:rPr>
              <a:t>C</a:t>
            </a:r>
            <a:r>
              <a:rPr lang="en-US" sz="1100" dirty="0">
                <a:latin typeface="Albertus Medium" pitchFamily="34" charset="0"/>
              </a:rPr>
              <a:t>. </a:t>
            </a:r>
            <a:r>
              <a:rPr lang="en-US" sz="1100" i="1" dirty="0">
                <a:latin typeface="Albertus Medium" pitchFamily="34" charset="0"/>
              </a:rPr>
              <a:t>Pearson Chemistry</a:t>
            </a:r>
            <a:r>
              <a:rPr lang="en-US" sz="1100" dirty="0">
                <a:latin typeface="Albertus Medium" pitchFamily="34" charset="0"/>
              </a:rPr>
              <a:t>. Boston, MA: Pearson, 2012. Print.</a:t>
            </a:r>
          </a:p>
        </p:txBody>
      </p:sp>
      <p:sp>
        <p:nvSpPr>
          <p:cNvPr id="22" name="TextBox 21"/>
          <p:cNvSpPr txBox="1"/>
          <p:nvPr/>
        </p:nvSpPr>
        <p:spPr>
          <a:xfrm>
            <a:off x="173438" y="3584149"/>
            <a:ext cx="3576526" cy="1200329"/>
          </a:xfrm>
          <a:prstGeom prst="rect">
            <a:avLst/>
          </a:prstGeom>
          <a:noFill/>
        </p:spPr>
        <p:txBody>
          <a:bodyPr wrap="square" rtlCol="0">
            <a:spAutoFit/>
          </a:bodyPr>
          <a:lstStyle/>
          <a:p>
            <a:pPr fontAlgn="t"/>
            <a:r>
              <a:rPr lang="en-US" b="1" dirty="0"/>
              <a:t>Oxidation-Reduction</a:t>
            </a:r>
            <a:endParaRPr lang="en-US" dirty="0"/>
          </a:p>
          <a:p>
            <a:pPr fontAlgn="t"/>
            <a:r>
              <a:rPr lang="en-US" b="1" dirty="0"/>
              <a:t>A </a:t>
            </a:r>
            <a:r>
              <a:rPr lang="en-US" b="1" baseline="30000" dirty="0" smtClean="0"/>
              <a:t>+ </a:t>
            </a:r>
            <a:r>
              <a:rPr lang="en-US" b="1" dirty="0"/>
              <a:t>+ </a:t>
            </a:r>
            <a:r>
              <a:rPr lang="en-US" b="1" dirty="0" smtClean="0"/>
              <a:t>e</a:t>
            </a:r>
            <a:r>
              <a:rPr lang="en-US" b="1" baseline="30000" dirty="0" smtClean="0"/>
              <a:t>-</a:t>
            </a:r>
            <a:r>
              <a:rPr lang="en-US" b="1" dirty="0" smtClean="0"/>
              <a:t>  </a:t>
            </a:r>
            <a:r>
              <a:rPr lang="en-US" b="1" dirty="0">
                <a:sym typeface="Wingdings"/>
              </a:rPr>
              <a:t></a:t>
            </a:r>
            <a:r>
              <a:rPr lang="en-US" b="1" dirty="0"/>
              <a:t> </a:t>
            </a:r>
            <a:r>
              <a:rPr lang="en-US" b="1" dirty="0" smtClean="0"/>
              <a:t> A</a:t>
            </a:r>
          </a:p>
          <a:p>
            <a:pPr fontAlgn="t"/>
            <a:r>
              <a:rPr lang="en-US" b="1" dirty="0" smtClean="0"/>
              <a:t>B  </a:t>
            </a:r>
            <a:r>
              <a:rPr lang="en-US" b="1" dirty="0" smtClean="0">
                <a:sym typeface="Wingdings" panose="05000000000000000000" pitchFamily="2" charset="2"/>
              </a:rPr>
              <a:t>  B + </a:t>
            </a:r>
            <a:r>
              <a:rPr lang="en-US" b="1" dirty="0"/>
              <a:t>e</a:t>
            </a:r>
            <a:r>
              <a:rPr lang="en-US" b="1" baseline="30000" dirty="0"/>
              <a:t>-</a:t>
            </a:r>
            <a:endParaRPr lang="en-US" dirty="0"/>
          </a:p>
          <a:p>
            <a:endParaRPr lang="en-US" dirty="0"/>
          </a:p>
        </p:txBody>
      </p:sp>
      <p:sp>
        <p:nvSpPr>
          <p:cNvPr id="23" name="TextBox 22"/>
          <p:cNvSpPr txBox="1"/>
          <p:nvPr/>
        </p:nvSpPr>
        <p:spPr>
          <a:xfrm>
            <a:off x="4521055" y="3488148"/>
            <a:ext cx="4198071" cy="923330"/>
          </a:xfrm>
          <a:prstGeom prst="rect">
            <a:avLst/>
          </a:prstGeom>
          <a:noFill/>
        </p:spPr>
        <p:txBody>
          <a:bodyPr wrap="square" rtlCol="0">
            <a:spAutoFit/>
          </a:bodyPr>
          <a:lstStyle/>
          <a:p>
            <a:pPr fontAlgn="t"/>
            <a:r>
              <a:rPr lang="en-US" b="1" dirty="0"/>
              <a:t>Precipitation</a:t>
            </a:r>
            <a:endParaRPr lang="en-US" dirty="0"/>
          </a:p>
          <a:p>
            <a:r>
              <a:rPr lang="en-US" b="1" dirty="0"/>
              <a:t>AB (</a:t>
            </a:r>
            <a:r>
              <a:rPr lang="en-US" b="1" dirty="0" err="1"/>
              <a:t>aq</a:t>
            </a:r>
            <a:r>
              <a:rPr lang="en-US" b="1" dirty="0"/>
              <a:t>) + CD (</a:t>
            </a:r>
            <a:r>
              <a:rPr lang="en-US" b="1" dirty="0" err="1"/>
              <a:t>aq</a:t>
            </a:r>
            <a:r>
              <a:rPr lang="en-US" b="1" dirty="0"/>
              <a:t>)</a:t>
            </a:r>
            <a:r>
              <a:rPr lang="en-US" b="1" dirty="0">
                <a:sym typeface="Wingdings"/>
              </a:rPr>
              <a:t></a:t>
            </a:r>
            <a:r>
              <a:rPr lang="en-US" b="1" dirty="0"/>
              <a:t> AD (</a:t>
            </a:r>
            <a:r>
              <a:rPr lang="en-US" b="1" dirty="0" err="1"/>
              <a:t>aq</a:t>
            </a:r>
            <a:r>
              <a:rPr lang="en-US" b="1" dirty="0"/>
              <a:t>) + CB (s)</a:t>
            </a:r>
            <a:endParaRPr lang="en-US" dirty="0"/>
          </a:p>
          <a:p>
            <a:endParaRPr lang="en-US" dirty="0"/>
          </a:p>
        </p:txBody>
      </p:sp>
      <p:pic>
        <p:nvPicPr>
          <p:cNvPr id="2050" name="Picture 2" descr="D:\data\files\CHEM12_C11_figure_11.8.png"/>
          <p:cNvPicPr>
            <a:picLocks noChangeAspect="1" noChangeArrowheads="1"/>
          </p:cNvPicPr>
          <p:nvPr/>
        </p:nvPicPr>
        <p:blipFill rotWithShape="1">
          <a:blip r:embed="rId3">
            <a:extLst>
              <a:ext uri="{28A0092B-C50C-407E-A947-70E740481C1C}">
                <a14:useLocalDpi xmlns:a14="http://schemas.microsoft.com/office/drawing/2010/main" val="0"/>
              </a:ext>
            </a:extLst>
          </a:blip>
          <a:srcRect b="10434"/>
          <a:stretch/>
        </p:blipFill>
        <p:spPr bwMode="auto">
          <a:xfrm>
            <a:off x="173438" y="1242131"/>
            <a:ext cx="2614870" cy="23420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https://s-media-cache-ak0.pinimg.com/736x/f7/23/93/f723936cc7d58c4a4b114bb2f39a42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8033" y="4205399"/>
            <a:ext cx="2424113" cy="1809750"/>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437" y="4491148"/>
            <a:ext cx="3171331" cy="1524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6" name="Picture 8"/>
          <p:cNvPicPr>
            <a:picLocks noChangeAspect="1" noChangeArrowheads="1"/>
          </p:cNvPicPr>
          <p:nvPr/>
        </p:nvPicPr>
        <p:blipFill>
          <a:blip r:embed="rId7">
            <a:extLst>
              <a:ext uri="{28A0092B-C50C-407E-A947-70E740481C1C}">
                <a14:useLocalDpi xmlns:a14="http://schemas.microsoft.com/office/drawing/2010/main" val="0"/>
              </a:ext>
            </a:extLst>
          </a:blip>
          <a:srcRect t="17477"/>
          <a:stretch>
            <a:fillRect/>
          </a:stretch>
        </p:blipFill>
        <p:spPr bwMode="auto">
          <a:xfrm>
            <a:off x="4991966" y="1493594"/>
            <a:ext cx="2152650" cy="1847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00104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Balanced Equations</a:t>
            </a:r>
            <a:endParaRPr lang="en-US" dirty="0"/>
          </a:p>
        </p:txBody>
      </p:sp>
      <p:sp>
        <p:nvSpPr>
          <p:cNvPr id="7" name="Text Placeholder 5"/>
          <p:cNvSpPr>
            <a:spLocks noGrp="1"/>
          </p:cNvSpPr>
          <p:nvPr/>
        </p:nvSpPr>
        <p:spPr>
          <a:xfrm>
            <a:off x="365349"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8" name="TextBox 7"/>
          <p:cNvSpPr txBox="1"/>
          <p:nvPr/>
        </p:nvSpPr>
        <p:spPr>
          <a:xfrm>
            <a:off x="0" y="5986883"/>
            <a:ext cx="9144000" cy="1200329"/>
          </a:xfrm>
          <a:prstGeom prst="rect">
            <a:avLst/>
          </a:prstGeom>
          <a:noFill/>
        </p:spPr>
        <p:txBody>
          <a:bodyPr wrap="square" rtlCol="0">
            <a:spAutoFit/>
          </a:bodyPr>
          <a:lstStyle/>
          <a:p>
            <a:r>
              <a:rPr lang="en-US" dirty="0" smtClean="0"/>
              <a:t>LO 3.2: 	</a:t>
            </a:r>
            <a:r>
              <a:rPr lang="en-US" dirty="0"/>
              <a:t>The student can translate an observed chemical change into a balanced chemical equation and justify the choice of equation type (molecular, ionic, or net ionic) in terms of utility for the given circumstances.</a:t>
            </a:r>
            <a:r>
              <a:rPr lang="en-US" dirty="0" smtClean="0"/>
              <a:t>																</a:t>
            </a:r>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986462" cy="646331"/>
          </a:xfrm>
          <a:prstGeom prst="rect">
            <a:avLst/>
          </a:prstGeom>
          <a:noFill/>
        </p:spPr>
        <p:txBody>
          <a:bodyPr wrap="square" rtlCol="0">
            <a:spAutoFit/>
          </a:bodyPr>
          <a:lstStyle/>
          <a:p>
            <a:r>
              <a:rPr lang="en-US" dirty="0" smtClean="0">
                <a:hlinkClick r:id="rId3"/>
              </a:rPr>
              <a:t>Video</a:t>
            </a:r>
            <a:endParaRPr lang="en-US" dirty="0" smtClean="0"/>
          </a:p>
          <a:p>
            <a:r>
              <a:rPr lang="en-US" dirty="0" smtClean="0">
                <a:hlinkClick r:id="rId4"/>
              </a:rPr>
              <a:t>Quizlet</a:t>
            </a:r>
            <a:endParaRPr lang="en-US"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2221" y="2311230"/>
            <a:ext cx="4705350" cy="33671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0" name="Table 9"/>
          <p:cNvGraphicFramePr>
            <a:graphicFrameLocks noGrp="1"/>
          </p:cNvGraphicFramePr>
          <p:nvPr>
            <p:extLst>
              <p:ext uri="{D42A27DB-BD31-4B8C-83A1-F6EECF244321}">
                <p14:modId xmlns:p14="http://schemas.microsoft.com/office/powerpoint/2010/main" val="2678279340"/>
              </p:ext>
            </p:extLst>
          </p:nvPr>
        </p:nvGraphicFramePr>
        <p:xfrm>
          <a:off x="498474" y="975303"/>
          <a:ext cx="7185892" cy="1112520"/>
        </p:xfrm>
        <a:graphic>
          <a:graphicData uri="http://schemas.openxmlformats.org/drawingml/2006/table">
            <a:tbl>
              <a:tblPr firstRow="1" bandRow="1">
                <a:tableStyleId>{5C22544A-7EE6-4342-B048-85BDC9FD1C3A}</a:tableStyleId>
              </a:tblPr>
              <a:tblGrid>
                <a:gridCol w="1838038"/>
                <a:gridCol w="5347854"/>
              </a:tblGrid>
              <a:tr h="370840">
                <a:tc>
                  <a:txBody>
                    <a:bodyPr/>
                    <a:lstStyle/>
                    <a:p>
                      <a:pPr algn="r"/>
                      <a:r>
                        <a:rPr lang="en-US" altLang="en-US" sz="1200" b="1" dirty="0" smtClean="0">
                          <a:solidFill>
                            <a:schemeClr val="tx1"/>
                          </a:solidFill>
                        </a:rPr>
                        <a:t>Complete  Molecular: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b="0" dirty="0" smtClean="0">
                          <a:solidFill>
                            <a:schemeClr val="tx1"/>
                          </a:solidFill>
                        </a:rPr>
                        <a:t>AgNO</a:t>
                      </a:r>
                      <a:r>
                        <a:rPr lang="en-US" altLang="en-US" sz="1200" b="0" baseline="-25000" dirty="0" smtClean="0">
                          <a:solidFill>
                            <a:schemeClr val="tx1"/>
                          </a:solidFill>
                        </a:rPr>
                        <a:t>3 </a:t>
                      </a:r>
                      <a:r>
                        <a:rPr lang="en-US" altLang="en-US" sz="1200" b="0" dirty="0" smtClean="0">
                          <a:solidFill>
                            <a:schemeClr val="tx1"/>
                          </a:solidFill>
                        </a:rPr>
                        <a:t>(</a:t>
                      </a:r>
                      <a:r>
                        <a:rPr lang="en-US" altLang="en-US" sz="1200" b="0" i="1" dirty="0" err="1" smtClean="0">
                          <a:solidFill>
                            <a:schemeClr val="tx1"/>
                          </a:solidFill>
                        </a:rPr>
                        <a:t>aq</a:t>
                      </a:r>
                      <a:r>
                        <a:rPr lang="en-US" altLang="en-US" sz="1200" b="0" dirty="0" smtClean="0">
                          <a:solidFill>
                            <a:schemeClr val="tx1"/>
                          </a:solidFill>
                        </a:rPr>
                        <a:t>) + </a:t>
                      </a:r>
                      <a:r>
                        <a:rPr lang="en-US" altLang="en-US" sz="1200" b="0" dirty="0" err="1" smtClean="0">
                          <a:solidFill>
                            <a:schemeClr val="tx1"/>
                          </a:solidFill>
                        </a:rPr>
                        <a:t>KCl</a:t>
                      </a:r>
                      <a:r>
                        <a:rPr lang="en-US" altLang="en-US" sz="1200" b="0" baseline="-25000" dirty="0" smtClean="0">
                          <a:solidFill>
                            <a:schemeClr val="tx1"/>
                          </a:solidFill>
                        </a:rPr>
                        <a:t> </a:t>
                      </a:r>
                      <a:r>
                        <a:rPr lang="en-US" altLang="en-US" sz="1200" b="0" dirty="0" smtClean="0">
                          <a:solidFill>
                            <a:schemeClr val="tx1"/>
                          </a:solidFill>
                        </a:rPr>
                        <a:t>(</a:t>
                      </a:r>
                      <a:r>
                        <a:rPr lang="en-US" altLang="en-US" sz="1200" b="0" i="1" dirty="0" err="1" smtClean="0">
                          <a:solidFill>
                            <a:schemeClr val="tx1"/>
                          </a:solidFill>
                        </a:rPr>
                        <a:t>aq</a:t>
                      </a:r>
                      <a:r>
                        <a:rPr lang="en-US" altLang="en-US" sz="1200" b="0" dirty="0" smtClean="0">
                          <a:solidFill>
                            <a:schemeClr val="tx1"/>
                          </a:solidFill>
                        </a:rPr>
                        <a:t>)</a:t>
                      </a:r>
                      <a:r>
                        <a:rPr lang="en-US" altLang="en-US" sz="1200" b="0" baseline="-25000" dirty="0" smtClean="0">
                          <a:solidFill>
                            <a:schemeClr val="tx1"/>
                          </a:solidFill>
                        </a:rPr>
                        <a:t> </a:t>
                      </a:r>
                      <a:r>
                        <a:rPr lang="en-US" altLang="en-US" sz="1200" b="0" dirty="0" smtClean="0">
                          <a:solidFill>
                            <a:schemeClr val="tx1"/>
                          </a:solidFill>
                          <a:sym typeface="Symbol" pitchFamily="18" charset="2"/>
                        </a:rPr>
                        <a:t> </a:t>
                      </a:r>
                      <a:r>
                        <a:rPr lang="en-US" altLang="en-US" sz="1200" b="0" dirty="0" err="1" smtClean="0">
                          <a:solidFill>
                            <a:schemeClr val="tx1"/>
                          </a:solidFill>
                          <a:sym typeface="Symbol" pitchFamily="18" charset="2"/>
                        </a:rPr>
                        <a:t>AgCl</a:t>
                      </a:r>
                      <a:r>
                        <a:rPr lang="en-US" altLang="en-US" sz="1200" b="0" baseline="-25000" dirty="0" smtClean="0">
                          <a:solidFill>
                            <a:schemeClr val="tx1"/>
                          </a:solidFill>
                          <a:sym typeface="Symbol" pitchFamily="18" charset="2"/>
                        </a:rPr>
                        <a:t> </a:t>
                      </a:r>
                      <a:r>
                        <a:rPr lang="en-US" altLang="en-US" sz="1200" b="0" dirty="0" smtClean="0">
                          <a:solidFill>
                            <a:schemeClr val="tx1"/>
                          </a:solidFill>
                          <a:sym typeface="Symbol" pitchFamily="18" charset="2"/>
                        </a:rPr>
                        <a:t>(</a:t>
                      </a:r>
                      <a:r>
                        <a:rPr lang="en-US" altLang="en-US" sz="1200" b="0" i="1" dirty="0" smtClean="0">
                          <a:solidFill>
                            <a:schemeClr val="tx1"/>
                          </a:solidFill>
                          <a:sym typeface="Symbol" pitchFamily="18" charset="2"/>
                        </a:rPr>
                        <a:t>s</a:t>
                      </a:r>
                      <a:r>
                        <a:rPr lang="en-US" altLang="en-US" sz="1200" b="0" dirty="0" smtClean="0">
                          <a:solidFill>
                            <a:schemeClr val="tx1"/>
                          </a:solidFill>
                          <a:sym typeface="Symbol" pitchFamily="18" charset="2"/>
                        </a:rPr>
                        <a:t>) + KNO</a:t>
                      </a:r>
                      <a:r>
                        <a:rPr lang="en-US" altLang="en-US" sz="1200" b="0" baseline="-25000" dirty="0" smtClean="0">
                          <a:solidFill>
                            <a:schemeClr val="tx1"/>
                          </a:solidFill>
                          <a:sym typeface="Symbol" pitchFamily="18" charset="2"/>
                        </a:rPr>
                        <a:t>3 </a:t>
                      </a:r>
                      <a:r>
                        <a:rPr lang="en-US" altLang="en-US" sz="1200" b="0" dirty="0" smtClean="0">
                          <a:solidFill>
                            <a:schemeClr val="tx1"/>
                          </a:solidFill>
                          <a:sym typeface="Symbol" pitchFamily="18" charset="2"/>
                        </a:rPr>
                        <a:t>(</a:t>
                      </a:r>
                      <a:r>
                        <a:rPr lang="en-US" altLang="en-US" sz="1200" b="0" i="1" dirty="0" err="1" smtClean="0">
                          <a:solidFill>
                            <a:schemeClr val="tx1"/>
                          </a:solidFill>
                          <a:sym typeface="Symbol" pitchFamily="18" charset="2"/>
                        </a:rPr>
                        <a:t>aq</a:t>
                      </a:r>
                      <a:r>
                        <a:rPr lang="en-US" altLang="en-US" sz="1200" b="0" dirty="0" smtClean="0">
                          <a:solidFill>
                            <a:schemeClr val="tx1"/>
                          </a:solidFill>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en-US" sz="1200" b="1" dirty="0" smtClean="0"/>
                        <a:t>Complete Ionic :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Ag</a:t>
                      </a:r>
                      <a:r>
                        <a:rPr lang="en-US" altLang="en-US" sz="1200" baseline="30000" dirty="0" smtClean="0"/>
                        <a:t>+</a:t>
                      </a:r>
                      <a:r>
                        <a:rPr lang="en-US" altLang="en-US" sz="1200" dirty="0" smtClean="0"/>
                        <a:t>(</a:t>
                      </a:r>
                      <a:r>
                        <a:rPr lang="en-US" altLang="en-US" sz="1200" dirty="0" err="1" smtClean="0"/>
                        <a:t>aq</a:t>
                      </a:r>
                      <a:r>
                        <a:rPr lang="en-US" altLang="en-US" sz="1200" dirty="0" smtClean="0"/>
                        <a:t>) + NO</a:t>
                      </a:r>
                      <a:r>
                        <a:rPr lang="en-US" altLang="en-US" sz="1200" baseline="-25000" dirty="0" smtClean="0"/>
                        <a:t>3</a:t>
                      </a:r>
                      <a:r>
                        <a:rPr lang="en-US" altLang="en-US" sz="1200" baseline="30000" dirty="0" smtClean="0"/>
                        <a:t>-</a:t>
                      </a:r>
                      <a:r>
                        <a:rPr lang="en-US" altLang="en-US" sz="1200" dirty="0" smtClean="0"/>
                        <a:t>(</a:t>
                      </a:r>
                      <a:r>
                        <a:rPr lang="en-US" altLang="en-US" sz="1200" i="1" dirty="0" err="1" smtClean="0"/>
                        <a:t>aq</a:t>
                      </a:r>
                      <a:r>
                        <a:rPr lang="en-US" altLang="en-US" sz="1200" dirty="0" smtClean="0"/>
                        <a:t>) + K</a:t>
                      </a:r>
                      <a:r>
                        <a:rPr lang="en-US" altLang="en-US" sz="1200" baseline="30000" dirty="0" smtClean="0"/>
                        <a:t>+</a:t>
                      </a:r>
                      <a:r>
                        <a:rPr lang="en-US" altLang="en-US" sz="1200" dirty="0" smtClean="0"/>
                        <a:t>(</a:t>
                      </a:r>
                      <a:r>
                        <a:rPr lang="en-US" altLang="en-US" sz="1200" dirty="0" err="1" smtClean="0"/>
                        <a:t>aq</a:t>
                      </a:r>
                      <a:r>
                        <a:rPr lang="en-US" altLang="en-US" sz="1200" dirty="0" smtClean="0"/>
                        <a:t>) + Cl</a:t>
                      </a:r>
                      <a:r>
                        <a:rPr lang="en-US" altLang="en-US" sz="1200" baseline="30000" dirty="0" smtClean="0"/>
                        <a:t>-</a:t>
                      </a:r>
                      <a:r>
                        <a:rPr lang="en-US" altLang="en-US" sz="1200" dirty="0" smtClean="0"/>
                        <a:t>(</a:t>
                      </a:r>
                      <a:r>
                        <a:rPr lang="en-US" altLang="en-US" sz="1200" i="1" dirty="0" err="1" smtClean="0"/>
                        <a:t>aq</a:t>
                      </a:r>
                      <a:r>
                        <a:rPr lang="en-US" altLang="en-US" sz="1200" dirty="0" smtClean="0"/>
                        <a:t>)</a:t>
                      </a:r>
                      <a:r>
                        <a:rPr lang="en-US" altLang="en-US" sz="1200" baseline="-25000" dirty="0" smtClean="0"/>
                        <a:t> </a:t>
                      </a:r>
                      <a:r>
                        <a:rPr lang="en-US" altLang="en-US" sz="1200" dirty="0" smtClean="0">
                          <a:sym typeface="Symbol" pitchFamily="18" charset="2"/>
                        </a:rPr>
                        <a:t>  </a:t>
                      </a:r>
                      <a:r>
                        <a:rPr lang="en-US" altLang="en-US" sz="1200" dirty="0" err="1" smtClean="0">
                          <a:sym typeface="Symbol" pitchFamily="18" charset="2"/>
                        </a:rPr>
                        <a:t>AgCl</a:t>
                      </a:r>
                      <a:r>
                        <a:rPr lang="en-US" altLang="en-US" sz="1200" baseline="-25000" dirty="0" smtClean="0">
                          <a:sym typeface="Symbol" pitchFamily="18" charset="2"/>
                        </a:rPr>
                        <a:t> </a:t>
                      </a:r>
                      <a:r>
                        <a:rPr lang="en-US" altLang="en-US" sz="1200" dirty="0" smtClean="0">
                          <a:sym typeface="Symbol" pitchFamily="18" charset="2"/>
                        </a:rPr>
                        <a:t>(</a:t>
                      </a:r>
                      <a:r>
                        <a:rPr lang="en-US" altLang="en-US" sz="1200" i="1" dirty="0" smtClean="0">
                          <a:sym typeface="Symbol" pitchFamily="18" charset="2"/>
                        </a:rPr>
                        <a:t>s</a:t>
                      </a:r>
                      <a:r>
                        <a:rPr lang="en-US" altLang="en-US" sz="1200" dirty="0" smtClean="0">
                          <a:sym typeface="Symbol" pitchFamily="18" charset="2"/>
                        </a:rPr>
                        <a:t>) + K</a:t>
                      </a:r>
                      <a:r>
                        <a:rPr lang="en-US" altLang="en-US" sz="1200" baseline="30000" dirty="0" smtClean="0">
                          <a:sym typeface="Symbol" pitchFamily="18" charset="2"/>
                        </a:rPr>
                        <a:t>+</a:t>
                      </a:r>
                      <a:r>
                        <a:rPr lang="en-US" altLang="en-US" sz="1200" dirty="0" smtClean="0">
                          <a:sym typeface="Symbol" pitchFamily="18" charset="2"/>
                        </a:rPr>
                        <a:t>(</a:t>
                      </a:r>
                      <a:r>
                        <a:rPr lang="en-US" altLang="en-US" sz="1200" dirty="0" err="1" smtClean="0">
                          <a:sym typeface="Symbol" pitchFamily="18" charset="2"/>
                        </a:rPr>
                        <a:t>aq</a:t>
                      </a:r>
                      <a:r>
                        <a:rPr lang="en-US" altLang="en-US" sz="1200" dirty="0" smtClean="0">
                          <a:sym typeface="Symbol" pitchFamily="18" charset="2"/>
                        </a:rPr>
                        <a:t>) + NO</a:t>
                      </a:r>
                      <a:r>
                        <a:rPr lang="en-US" altLang="en-US" sz="1200" baseline="-25000" dirty="0" smtClean="0">
                          <a:sym typeface="Symbol" pitchFamily="18" charset="2"/>
                        </a:rPr>
                        <a:t>3</a:t>
                      </a:r>
                      <a:r>
                        <a:rPr lang="en-US" altLang="en-US" sz="1200" baseline="30000" dirty="0" smtClean="0">
                          <a:sym typeface="Symbol" pitchFamily="18" charset="2"/>
                        </a:rPr>
                        <a:t>-</a:t>
                      </a:r>
                      <a:r>
                        <a:rPr lang="en-US" altLang="en-US" sz="1200" dirty="0" smtClean="0">
                          <a:sym typeface="Symbol" pitchFamily="18" charset="2"/>
                        </a:rPr>
                        <a:t>(</a:t>
                      </a:r>
                      <a:r>
                        <a:rPr lang="en-US" altLang="en-US" sz="1200" i="1" dirty="0" err="1" smtClean="0">
                          <a:sym typeface="Symbol" pitchFamily="18" charset="2"/>
                        </a:rPr>
                        <a:t>aq</a:t>
                      </a:r>
                      <a:r>
                        <a:rPr lang="en-US" altLang="en-US" sz="1200" dirty="0" smtClean="0">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70840">
                <a:tc>
                  <a:txBody>
                    <a:bodyPr/>
                    <a:lstStyle/>
                    <a:p>
                      <a:pPr algn="r"/>
                      <a:r>
                        <a:rPr lang="en-US" altLang="en-US" sz="1200" b="1" dirty="0" smtClean="0">
                          <a:sym typeface="Symbol" pitchFamily="18" charset="2"/>
                        </a:rPr>
                        <a:t>Net Ionic : </a:t>
                      </a:r>
                      <a:endParaRPr lang="en-US" sz="1200" b="1" dirty="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en-US" sz="1200" dirty="0" smtClean="0"/>
                        <a:t>Ag</a:t>
                      </a:r>
                      <a:r>
                        <a:rPr lang="en-US" altLang="en-US" sz="1200" baseline="30000" dirty="0" smtClean="0"/>
                        <a:t>+</a:t>
                      </a:r>
                      <a:r>
                        <a:rPr lang="en-US" altLang="en-US" sz="1200" dirty="0" smtClean="0"/>
                        <a:t>(</a:t>
                      </a:r>
                      <a:r>
                        <a:rPr lang="en-US" altLang="en-US" sz="1200" dirty="0" err="1" smtClean="0"/>
                        <a:t>aq</a:t>
                      </a:r>
                      <a:r>
                        <a:rPr lang="en-US" altLang="en-US" sz="1200" dirty="0" smtClean="0"/>
                        <a:t>) + Cl</a:t>
                      </a:r>
                      <a:r>
                        <a:rPr lang="en-US" altLang="en-US" sz="1200" baseline="30000" dirty="0" smtClean="0"/>
                        <a:t>-</a:t>
                      </a:r>
                      <a:r>
                        <a:rPr lang="en-US" altLang="en-US" sz="1200" dirty="0" smtClean="0"/>
                        <a:t>(</a:t>
                      </a:r>
                      <a:r>
                        <a:rPr lang="en-US" altLang="en-US" sz="1200" i="1" dirty="0" err="1" smtClean="0"/>
                        <a:t>aq</a:t>
                      </a:r>
                      <a:r>
                        <a:rPr lang="en-US" altLang="en-US" sz="1200" dirty="0" smtClean="0"/>
                        <a:t>)</a:t>
                      </a:r>
                      <a:r>
                        <a:rPr lang="en-US" altLang="en-US" sz="1200" baseline="-25000" dirty="0" smtClean="0"/>
                        <a:t> </a:t>
                      </a:r>
                      <a:r>
                        <a:rPr lang="en-US" altLang="en-US" sz="1200" dirty="0" smtClean="0">
                          <a:sym typeface="Symbol" pitchFamily="18" charset="2"/>
                        </a:rPr>
                        <a:t>  </a:t>
                      </a:r>
                      <a:r>
                        <a:rPr lang="en-US" altLang="en-US" sz="1200" dirty="0" err="1" smtClean="0">
                          <a:sym typeface="Symbol" pitchFamily="18" charset="2"/>
                        </a:rPr>
                        <a:t>AgCl</a:t>
                      </a:r>
                      <a:r>
                        <a:rPr lang="en-US" altLang="en-US" sz="1200" baseline="-25000" dirty="0" smtClean="0">
                          <a:sym typeface="Symbol" pitchFamily="18" charset="2"/>
                        </a:rPr>
                        <a:t> </a:t>
                      </a:r>
                      <a:r>
                        <a:rPr lang="en-US" altLang="en-US" sz="1200" dirty="0" smtClean="0">
                          <a:sym typeface="Symbol" pitchFamily="18" charset="2"/>
                        </a:rPr>
                        <a:t>(</a:t>
                      </a:r>
                      <a:r>
                        <a:rPr lang="en-US" altLang="en-US" sz="1200" i="1" dirty="0" smtClean="0">
                          <a:sym typeface="Symbol" pitchFamily="18" charset="2"/>
                        </a:rPr>
                        <a:t>s</a:t>
                      </a:r>
                      <a:r>
                        <a:rPr lang="en-US" altLang="en-US" sz="1200" dirty="0" smtClean="0">
                          <a:sym typeface="Symbol" pitchFamily="18" charset="2"/>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 name="TextBox 2"/>
          <p:cNvSpPr txBox="1"/>
          <p:nvPr/>
        </p:nvSpPr>
        <p:spPr>
          <a:xfrm>
            <a:off x="5052291" y="2410780"/>
            <a:ext cx="3805382" cy="3477875"/>
          </a:xfrm>
          <a:prstGeom prst="rect">
            <a:avLst/>
          </a:prstGeom>
          <a:noFill/>
        </p:spPr>
        <p:txBody>
          <a:bodyPr wrap="square" rtlCol="0">
            <a:spAutoFit/>
          </a:bodyPr>
          <a:lstStyle/>
          <a:p>
            <a:r>
              <a:rPr lang="en-US" sz="1600" dirty="0" smtClean="0"/>
              <a:t>Spectator ions should not be included in your balanced equations. </a:t>
            </a:r>
          </a:p>
          <a:p>
            <a:endParaRPr lang="en-US" sz="1600" dirty="0"/>
          </a:p>
          <a:p>
            <a:r>
              <a:rPr lang="en-US" sz="1600" dirty="0" smtClean="0"/>
              <a:t>Remember, the point of a Net Ionic Reaction is to show only those ions that are involved in the reaction.  Chemists are able to substitute reactants containing the same species to create the intended product.</a:t>
            </a:r>
          </a:p>
          <a:p>
            <a:endParaRPr lang="en-US" sz="1600" dirty="0" smtClean="0"/>
          </a:p>
          <a:p>
            <a:r>
              <a:rPr lang="en-US" sz="1600" i="1" dirty="0" smtClean="0">
                <a:solidFill>
                  <a:schemeClr val="tx2">
                    <a:lumMod val="50000"/>
                    <a:lumOff val="50000"/>
                  </a:schemeClr>
                </a:solidFill>
              </a:rPr>
              <a:t>You only need to memorize that compounds with nitrate, ammonium, halides and alkali metals are soluble.  </a:t>
            </a:r>
          </a:p>
          <a:p>
            <a:endParaRPr lang="en-US" sz="1200" dirty="0"/>
          </a:p>
        </p:txBody>
      </p:sp>
    </p:spTree>
    <p:extLst>
      <p:ext uri="{BB962C8B-B14F-4D97-AF65-F5344CB8AC3E}">
        <p14:creationId xmlns:p14="http://schemas.microsoft.com/office/powerpoint/2010/main" val="37140456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98474" y="189998"/>
            <a:ext cx="7556313" cy="1116106"/>
          </a:xfrm>
        </p:spPr>
        <p:txBody>
          <a:bodyPr/>
          <a:lstStyle/>
          <a:p>
            <a:r>
              <a:rPr lang="en-US" dirty="0" smtClean="0"/>
              <a:t>Making Predictions</a:t>
            </a:r>
            <a:endParaRPr lang="en-US" dirty="0"/>
          </a:p>
        </p:txBody>
      </p:sp>
      <p:sp>
        <p:nvSpPr>
          <p:cNvPr id="10" name="TextBox 9"/>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2" name="TextBox 11"/>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smtClean="0"/>
          </a:p>
        </p:txBody>
      </p:sp>
      <p:sp>
        <p:nvSpPr>
          <p:cNvPr id="13" name="TextBox 12"/>
          <p:cNvSpPr txBox="1"/>
          <p:nvPr/>
        </p:nvSpPr>
        <p:spPr>
          <a:xfrm>
            <a:off x="0" y="5968411"/>
            <a:ext cx="9144000" cy="1200329"/>
          </a:xfrm>
          <a:prstGeom prst="rect">
            <a:avLst/>
          </a:prstGeom>
          <a:noFill/>
        </p:spPr>
        <p:txBody>
          <a:bodyPr wrap="square" rtlCol="0">
            <a:spAutoFit/>
          </a:bodyPr>
          <a:lstStyle/>
          <a:p>
            <a:r>
              <a:rPr lang="en-US" dirty="0" smtClean="0"/>
              <a:t>LO 3.3: </a:t>
            </a:r>
            <a:r>
              <a:rPr lang="en-US" dirty="0"/>
              <a:t>The student is able to use stoichiometric calculations to predict the results of performing a reaction in the laboratory and/or to analyze deviations from the expected results.</a:t>
            </a:r>
            <a:r>
              <a:rPr lang="en-US" dirty="0" smtClean="0"/>
              <a:t> 																	</a:t>
            </a:r>
            <a:endParaRPr lang="en-US" dirty="0"/>
          </a:p>
        </p:txBody>
      </p:sp>
      <p:sp>
        <p:nvSpPr>
          <p:cNvPr id="2" name="TextBox 1"/>
          <p:cNvSpPr txBox="1"/>
          <p:nvPr/>
        </p:nvSpPr>
        <p:spPr>
          <a:xfrm>
            <a:off x="193674" y="948354"/>
            <a:ext cx="7903908" cy="4473019"/>
          </a:xfrm>
          <a:prstGeom prst="rect">
            <a:avLst/>
          </a:prstGeom>
          <a:noFill/>
        </p:spPr>
        <p:txBody>
          <a:bodyPr wrap="square" rtlCol="0">
            <a:spAutoFit/>
          </a:bodyPr>
          <a:lstStyle/>
          <a:p>
            <a:r>
              <a:rPr lang="en-US" sz="1400" dirty="0" smtClean="0">
                <a:solidFill>
                  <a:schemeClr val="accent1">
                    <a:lumMod val="75000"/>
                  </a:schemeClr>
                </a:solidFill>
              </a:rPr>
              <a:t>Solid copper carbonate is heated strongly</a:t>
            </a:r>
            <a:r>
              <a:rPr lang="en-US" sz="1400" dirty="0" smtClean="0"/>
              <a:t>:</a:t>
            </a:r>
          </a:p>
          <a:p>
            <a:endParaRPr lang="en-US" sz="1400" dirty="0"/>
          </a:p>
          <a:p>
            <a:r>
              <a:rPr lang="en-US" sz="1400" dirty="0" smtClean="0"/>
              <a:t>CuCO</a:t>
            </a:r>
            <a:r>
              <a:rPr lang="en-US" sz="1400" baseline="-25000" dirty="0" smtClean="0"/>
              <a:t>3</a:t>
            </a:r>
            <a:r>
              <a:rPr lang="en-US" sz="1400" dirty="0" smtClean="0"/>
              <a:t> (s) </a:t>
            </a:r>
            <a:r>
              <a:rPr lang="en-US" sz="1400" dirty="0" smtClean="0">
                <a:sym typeface="Wingdings" panose="05000000000000000000" pitchFamily="2" charset="2"/>
              </a:rPr>
              <a:t> </a:t>
            </a:r>
            <a:r>
              <a:rPr lang="en-US" sz="1400" dirty="0" err="1" smtClean="0">
                <a:sym typeface="Wingdings" panose="05000000000000000000" pitchFamily="2" charset="2"/>
              </a:rPr>
              <a:t>CuO</a:t>
            </a:r>
            <a:r>
              <a:rPr lang="en-US" sz="1400" dirty="0" smtClean="0">
                <a:sym typeface="Wingdings" panose="05000000000000000000" pitchFamily="2" charset="2"/>
              </a:rPr>
              <a:t> (s)  + CO</a:t>
            </a:r>
            <a:r>
              <a:rPr lang="en-US" sz="1400" baseline="-25000" dirty="0" smtClean="0">
                <a:sym typeface="Wingdings" panose="05000000000000000000" pitchFamily="2" charset="2"/>
              </a:rPr>
              <a:t>2 </a:t>
            </a:r>
            <a:r>
              <a:rPr lang="en-US" sz="1400" dirty="0" smtClean="0">
                <a:sym typeface="Wingdings" panose="05000000000000000000" pitchFamily="2" charset="2"/>
              </a:rPr>
              <a:t>(g)</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What evidence of a chemical change would be observed with this reaction?</a:t>
            </a:r>
          </a:p>
          <a:p>
            <a:endParaRPr lang="en-US" sz="1400" dirty="0">
              <a:sym typeface="Wingdings" panose="05000000000000000000" pitchFamily="2" charset="2"/>
            </a:endParaRPr>
          </a:p>
          <a:p>
            <a:r>
              <a:rPr lang="en-US" sz="1400" dirty="0" smtClean="0">
                <a:sym typeface="Wingdings" panose="05000000000000000000" pitchFamily="2" charset="2"/>
              </a:rPr>
              <a:t>One would observe a color change and evolution of a gas</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What is the percent yield of CO</a:t>
            </a:r>
            <a:r>
              <a:rPr lang="en-US" sz="1400" baseline="-25000" dirty="0" smtClean="0">
                <a:solidFill>
                  <a:schemeClr val="accent1">
                    <a:lumMod val="75000"/>
                  </a:schemeClr>
                </a:solidFill>
                <a:sym typeface="Wingdings" panose="05000000000000000000" pitchFamily="2" charset="2"/>
              </a:rPr>
              <a:t>2 </a:t>
            </a:r>
            <a:r>
              <a:rPr lang="en-US" sz="1400" dirty="0" smtClean="0">
                <a:solidFill>
                  <a:schemeClr val="accent1">
                    <a:lumMod val="75000"/>
                  </a:schemeClr>
                </a:solidFill>
                <a:sym typeface="Wingdings" panose="05000000000000000000" pitchFamily="2" charset="2"/>
              </a:rPr>
              <a:t>if you had originally heated 10.0g </a:t>
            </a:r>
            <a:r>
              <a:rPr lang="en-US" sz="1400" dirty="0" smtClean="0">
                <a:solidFill>
                  <a:schemeClr val="accent1">
                    <a:lumMod val="75000"/>
                  </a:schemeClr>
                </a:solidFill>
              </a:rPr>
              <a:t>CuCO</a:t>
            </a:r>
            <a:r>
              <a:rPr lang="en-US" sz="1400" baseline="-25000" dirty="0" smtClean="0">
                <a:solidFill>
                  <a:schemeClr val="accent1">
                    <a:lumMod val="75000"/>
                  </a:schemeClr>
                </a:solidFill>
              </a:rPr>
              <a:t>3 </a:t>
            </a:r>
            <a:r>
              <a:rPr lang="en-US" sz="1400" dirty="0" smtClean="0">
                <a:solidFill>
                  <a:schemeClr val="accent1">
                    <a:lumMod val="75000"/>
                  </a:schemeClr>
                </a:solidFill>
              </a:rPr>
              <a:t> and captured 3.2g CO</a:t>
            </a:r>
            <a:r>
              <a:rPr lang="en-US" sz="1400" baseline="-25000" dirty="0" smtClean="0">
                <a:solidFill>
                  <a:schemeClr val="accent1">
                    <a:lumMod val="75000"/>
                  </a:schemeClr>
                </a:solidFill>
              </a:rPr>
              <a:t>2</a:t>
            </a:r>
            <a:r>
              <a:rPr lang="en-US" sz="1400" dirty="0" smtClean="0">
                <a:solidFill>
                  <a:schemeClr val="accent1">
                    <a:lumMod val="75000"/>
                  </a:schemeClr>
                </a:solidFill>
              </a:rPr>
              <a:t> ?</a:t>
            </a:r>
          </a:p>
          <a:p>
            <a:endParaRPr lang="en-US" sz="1400" baseline="-25000" dirty="0">
              <a:sym typeface="Wingdings" panose="05000000000000000000" pitchFamily="2" charset="2"/>
            </a:endParaRPr>
          </a:p>
          <a:p>
            <a:r>
              <a:rPr lang="en-US" sz="1400" dirty="0" smtClean="0">
                <a:sym typeface="Wingdings" panose="05000000000000000000" pitchFamily="2" charset="2"/>
              </a:rPr>
              <a:t>Step 1: Find the Theoretical </a:t>
            </a:r>
            <a:r>
              <a:rPr lang="en-US" sz="1400" dirty="0" err="1" smtClean="0">
                <a:sym typeface="Wingdings" panose="05000000000000000000" pitchFamily="2" charset="2"/>
              </a:rPr>
              <a:t>Yeild</a:t>
            </a:r>
            <a:endParaRPr lang="en-US" sz="1400" dirty="0" smtClean="0">
              <a:sym typeface="Wingdings" panose="05000000000000000000" pitchFamily="2" charset="2"/>
            </a:endParaRPr>
          </a:p>
          <a:p>
            <a:r>
              <a:rPr lang="en-US" sz="1400" dirty="0" smtClean="0">
                <a:sym typeface="Wingdings" panose="05000000000000000000" pitchFamily="2" charset="2"/>
              </a:rPr>
              <a:t>10.0g </a:t>
            </a:r>
            <a:r>
              <a:rPr lang="en-US" sz="1400" dirty="0" smtClean="0"/>
              <a:t>CuCO</a:t>
            </a:r>
            <a:r>
              <a:rPr lang="en-US" sz="1400" baseline="-25000" dirty="0" smtClean="0"/>
              <a:t>3 </a:t>
            </a:r>
            <a:r>
              <a:rPr lang="en-US" sz="1400" dirty="0" smtClean="0"/>
              <a:t>x(1mol/123.555g) x (1mol CO</a:t>
            </a:r>
            <a:r>
              <a:rPr lang="en-US" sz="1400" baseline="-25000" dirty="0" smtClean="0"/>
              <a:t>2</a:t>
            </a:r>
            <a:r>
              <a:rPr lang="en-US" sz="1400" dirty="0" smtClean="0"/>
              <a:t> /1 molCuCO</a:t>
            </a:r>
            <a:r>
              <a:rPr lang="en-US" sz="1400" baseline="-25000" dirty="0" smtClean="0"/>
              <a:t>3</a:t>
            </a:r>
            <a:r>
              <a:rPr lang="en-US" sz="1400" dirty="0" smtClean="0"/>
              <a:t> ) X 44.01gCO</a:t>
            </a:r>
            <a:r>
              <a:rPr lang="en-US" sz="1400" baseline="-25000" dirty="0" smtClean="0"/>
              <a:t>2</a:t>
            </a:r>
            <a:r>
              <a:rPr lang="en-US" sz="1400" dirty="0" smtClean="0"/>
              <a:t>/mol = 3.562 gCO</a:t>
            </a:r>
            <a:r>
              <a:rPr lang="en-US" sz="1400" baseline="-25000" dirty="0" smtClean="0"/>
              <a:t>2</a:t>
            </a:r>
          </a:p>
          <a:p>
            <a:endParaRPr lang="en-US" sz="1400" baseline="-25000" dirty="0">
              <a:sym typeface="Wingdings" panose="05000000000000000000" pitchFamily="2" charset="2"/>
            </a:endParaRPr>
          </a:p>
          <a:p>
            <a:r>
              <a:rPr lang="en-US" sz="1400" dirty="0" smtClean="0">
                <a:sym typeface="Wingdings" panose="05000000000000000000" pitchFamily="2" charset="2"/>
              </a:rPr>
              <a:t>Step 2: Find Percent Yield</a:t>
            </a:r>
          </a:p>
          <a:p>
            <a:r>
              <a:rPr lang="en-US" sz="1400" dirty="0" smtClean="0">
                <a:sym typeface="Wingdings" panose="05000000000000000000" pitchFamily="2" charset="2"/>
              </a:rPr>
              <a:t>(3.2 g / 3.562 g) * 100 = 89.8 %  90% with correct sig figs</a:t>
            </a:r>
          </a:p>
          <a:p>
            <a:endParaRPr lang="en-US" sz="1400" dirty="0">
              <a:sym typeface="Wingdings" panose="05000000000000000000" pitchFamily="2" charset="2"/>
            </a:endParaRPr>
          </a:p>
          <a:p>
            <a:r>
              <a:rPr lang="en-US" sz="1400" dirty="0" smtClean="0">
                <a:solidFill>
                  <a:schemeClr val="accent1">
                    <a:lumMod val="75000"/>
                  </a:schemeClr>
                </a:solidFill>
                <a:sym typeface="Wingdings" panose="05000000000000000000" pitchFamily="2" charset="2"/>
              </a:rPr>
              <a:t>How could you improve your percent yield?</a:t>
            </a:r>
          </a:p>
          <a:p>
            <a:r>
              <a:rPr lang="en-US" sz="1400" dirty="0" smtClean="0">
                <a:sym typeface="Wingdings" panose="05000000000000000000" pitchFamily="2" charset="2"/>
              </a:rPr>
              <a:t>-reheat the solid, to see if there is any further mass loss</a:t>
            </a:r>
          </a:p>
          <a:p>
            <a:r>
              <a:rPr lang="en-US" sz="1400" dirty="0" smtClean="0">
                <a:sym typeface="Wingdings" panose="05000000000000000000" pitchFamily="2" charset="2"/>
              </a:rPr>
              <a:t>-make sure you have pure </a:t>
            </a:r>
            <a:r>
              <a:rPr lang="en-US" sz="1400" dirty="0"/>
              <a:t>CuCO</a:t>
            </a:r>
            <a:r>
              <a:rPr lang="en-US" sz="1400" baseline="-25000" dirty="0"/>
              <a:t>3</a:t>
            </a:r>
            <a:endParaRPr lang="en-US" sz="1400" dirty="0">
              <a:sym typeface="Wingdings" panose="05000000000000000000" pitchFamily="2" charset="2"/>
            </a:endParaRPr>
          </a:p>
          <a:p>
            <a:endParaRPr lang="en-US" sz="1400" dirty="0" smtClean="0">
              <a:sym typeface="Wingdings" panose="05000000000000000000" pitchFamily="2" charset="2"/>
            </a:endParaRPr>
          </a:p>
        </p:txBody>
      </p:sp>
      <p:sp>
        <p:nvSpPr>
          <p:cNvPr id="14" name="Rounded Rectangle 13"/>
          <p:cNvSpPr/>
          <p:nvPr/>
        </p:nvSpPr>
        <p:spPr>
          <a:xfrm>
            <a:off x="193672" y="1321070"/>
            <a:ext cx="7407853" cy="49578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5" name="Rounded Rectangle 14"/>
          <p:cNvSpPr/>
          <p:nvPr/>
        </p:nvSpPr>
        <p:spPr>
          <a:xfrm>
            <a:off x="193672" y="2186186"/>
            <a:ext cx="7500217" cy="49578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6" name="Rounded Rectangle 15"/>
          <p:cNvSpPr/>
          <p:nvPr/>
        </p:nvSpPr>
        <p:spPr>
          <a:xfrm>
            <a:off x="193674" y="4710173"/>
            <a:ext cx="7629528" cy="120241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17" name="Rounded Rectangle 16"/>
          <p:cNvSpPr/>
          <p:nvPr/>
        </p:nvSpPr>
        <p:spPr>
          <a:xfrm>
            <a:off x="193672" y="3139094"/>
            <a:ext cx="7620437" cy="1212956"/>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2371012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4"/>
                                        </p:tgtEl>
                                      </p:cBhvr>
                                    </p:animEffect>
                                    <p:set>
                                      <p:cBhvr>
                                        <p:cTn id="7" dur="1" fill="hold">
                                          <p:stCondLst>
                                            <p:cond delay="1999"/>
                                          </p:stCondLst>
                                        </p:cTn>
                                        <p:tgtEl>
                                          <p:spTgt spid="1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15"/>
                                        </p:tgtEl>
                                      </p:cBhvr>
                                    </p:animEffect>
                                    <p:set>
                                      <p:cBhvr>
                                        <p:cTn id="12" dur="1" fill="hold">
                                          <p:stCondLst>
                                            <p:cond delay="1999"/>
                                          </p:stCondLst>
                                        </p:cTn>
                                        <p:tgtEl>
                                          <p:spTgt spid="1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17"/>
                                        </p:tgtEl>
                                      </p:cBhvr>
                                    </p:animEffect>
                                    <p:set>
                                      <p:cBhvr>
                                        <p:cTn id="17" dur="1" fill="hold">
                                          <p:stCondLst>
                                            <p:cond delay="1999"/>
                                          </p:stCondLst>
                                        </p:cTn>
                                        <p:tgtEl>
                                          <p:spTgt spid="17"/>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grpId="0" nodeType="clickEffect">
                                  <p:stCondLst>
                                    <p:cond delay="0"/>
                                  </p:stCondLst>
                                  <p:childTnLst>
                                    <p:animEffect transition="out" filter="circle(out)">
                                      <p:cBhvr>
                                        <p:cTn id="21" dur="2000"/>
                                        <p:tgtEl>
                                          <p:spTgt spid="16"/>
                                        </p:tgtEl>
                                      </p:cBhvr>
                                    </p:animEffect>
                                    <p:set>
                                      <p:cBhvr>
                                        <p:cTn id="22" dur="1" fill="hold">
                                          <p:stCondLst>
                                            <p:cond delay="19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Limiting Reactants – D.A.</a:t>
            </a:r>
            <a:endParaRPr lang="en-US" dirty="0"/>
          </a:p>
        </p:txBody>
      </p:sp>
      <p:sp>
        <p:nvSpPr>
          <p:cNvPr id="5" name="Content Placeholder 4"/>
          <p:cNvSpPr>
            <a:spLocks noGrp="1"/>
          </p:cNvSpPr>
          <p:nvPr>
            <p:ph sz="half" idx="1"/>
          </p:nvPr>
        </p:nvSpPr>
        <p:spPr>
          <a:xfrm>
            <a:off x="280737" y="905164"/>
            <a:ext cx="7514754" cy="2854036"/>
          </a:xfrm>
        </p:spPr>
        <p:txBody>
          <a:bodyPr>
            <a:normAutofit/>
          </a:bodyPr>
          <a:lstStyle/>
          <a:p>
            <a:pPr marL="0" indent="0">
              <a:buNone/>
            </a:pPr>
            <a:r>
              <a:rPr lang="pt-BR" sz="1400" dirty="0">
                <a:solidFill>
                  <a:schemeClr val="accent2">
                    <a:lumMod val="75000"/>
                    <a:lumOff val="25000"/>
                  </a:schemeClr>
                </a:solidFill>
              </a:rPr>
              <a:t>Al</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+ 6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O ---&gt; 2Al(OH)</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+ 3 </a:t>
            </a:r>
            <a:r>
              <a:rPr lang="pt-BR" sz="1400" dirty="0" smtClean="0">
                <a:solidFill>
                  <a:schemeClr val="accent2">
                    <a:lumMod val="75000"/>
                    <a:lumOff val="25000"/>
                  </a:schemeClr>
                </a:solidFill>
              </a:rPr>
              <a:t>H</a:t>
            </a:r>
            <a:r>
              <a:rPr lang="pt-BR" sz="1400" baseline="-25000" dirty="0" smtClean="0">
                <a:solidFill>
                  <a:schemeClr val="accent2">
                    <a:lumMod val="75000"/>
                    <a:lumOff val="25000"/>
                  </a:schemeClr>
                </a:solidFill>
              </a:rPr>
              <a:t>2</a:t>
            </a:r>
            <a:r>
              <a:rPr lang="pt-BR" sz="1400" dirty="0" smtClean="0">
                <a:solidFill>
                  <a:schemeClr val="accent2">
                    <a:lumMod val="75000"/>
                    <a:lumOff val="25000"/>
                  </a:schemeClr>
                </a:solidFill>
              </a:rPr>
              <a:t>S</a:t>
            </a:r>
          </a:p>
          <a:p>
            <a:pPr marL="0" indent="0">
              <a:buNone/>
            </a:pPr>
            <a:r>
              <a:rPr lang="en-US" sz="1400" dirty="0" smtClean="0">
                <a:solidFill>
                  <a:schemeClr val="accent2">
                    <a:lumMod val="75000"/>
                    <a:lumOff val="25000"/>
                  </a:schemeClr>
                </a:solidFill>
              </a:rPr>
              <a:t>15.00 </a:t>
            </a:r>
            <a:r>
              <a:rPr lang="en-US" sz="1400" dirty="0">
                <a:solidFill>
                  <a:schemeClr val="accent2">
                    <a:lumMod val="75000"/>
                    <a:lumOff val="25000"/>
                  </a:schemeClr>
                </a:solidFill>
              </a:rPr>
              <a:t>g aluminum sulfide and 10.00 g </a:t>
            </a:r>
            <a:r>
              <a:rPr lang="en-US" sz="1400" dirty="0" smtClean="0">
                <a:solidFill>
                  <a:schemeClr val="accent2">
                    <a:lumMod val="75000"/>
                    <a:lumOff val="25000"/>
                  </a:schemeClr>
                </a:solidFill>
              </a:rPr>
              <a:t>water react</a:t>
            </a:r>
            <a:r>
              <a:rPr lang="en-US" sz="1400" dirty="0">
                <a:solidFill>
                  <a:schemeClr val="accent2">
                    <a:lumMod val="75000"/>
                    <a:lumOff val="25000"/>
                  </a:schemeClr>
                </a:solidFill>
              </a:rPr>
              <a:t> </a:t>
            </a:r>
            <a:endParaRPr lang="en-US" sz="1400" dirty="0" smtClean="0">
              <a:solidFill>
                <a:schemeClr val="accent2">
                  <a:lumMod val="75000"/>
                  <a:lumOff val="25000"/>
                </a:schemeClr>
              </a:solidFill>
            </a:endParaRPr>
          </a:p>
          <a:p>
            <a:pPr marL="342900" indent="-342900">
              <a:buAutoNum type="alphaLcParenR"/>
            </a:pPr>
            <a:r>
              <a:rPr lang="en-US" sz="1400" dirty="0" smtClean="0">
                <a:solidFill>
                  <a:schemeClr val="accent2">
                    <a:lumMod val="75000"/>
                    <a:lumOff val="25000"/>
                  </a:schemeClr>
                </a:solidFill>
              </a:rPr>
              <a:t>Identify the Limiting Reactant</a:t>
            </a:r>
          </a:p>
          <a:p>
            <a:pPr marL="342900" indent="-342900">
              <a:buAutoNum type="alphaLcParenR"/>
            </a:pPr>
            <a:endParaRPr lang="en-US" dirty="0"/>
          </a:p>
          <a:p>
            <a:pPr marL="342900" indent="-342900">
              <a:buAutoNum type="alphaLcParenR"/>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hlinkClick r:id="rId2"/>
              </a:rPr>
              <a:t>Source</a:t>
            </a:r>
            <a:endParaRPr lang="en-US" dirty="0"/>
          </a:p>
        </p:txBody>
      </p:sp>
      <p:sp>
        <p:nvSpPr>
          <p:cNvPr id="11" name="TextBox 10"/>
          <p:cNvSpPr txBox="1"/>
          <p:nvPr/>
        </p:nvSpPr>
        <p:spPr>
          <a:xfrm>
            <a:off x="8157538" y="1816854"/>
            <a:ext cx="894959" cy="923330"/>
          </a:xfrm>
          <a:prstGeom prst="rect">
            <a:avLst/>
          </a:prstGeom>
          <a:noFill/>
        </p:spPr>
        <p:txBody>
          <a:bodyPr wrap="square" rtlCol="0">
            <a:spAutoFit/>
          </a:bodyPr>
          <a:lstStyle/>
          <a:p>
            <a:r>
              <a:rPr lang="en-US" dirty="0" smtClean="0">
                <a:hlinkClick r:id="rId3"/>
              </a:rPr>
              <a:t>Video</a:t>
            </a:r>
            <a:endParaRPr lang="en-US" dirty="0" smtClean="0"/>
          </a:p>
          <a:p>
            <a:r>
              <a:rPr lang="en-US" dirty="0" smtClean="0">
                <a:hlinkClick r:id="rId4"/>
              </a:rPr>
              <a:t>Sim</a:t>
            </a:r>
            <a:endParaRPr lang="en-US" dirty="0" smtClean="0"/>
          </a:p>
          <a:p>
            <a:r>
              <a:rPr lang="en-US" dirty="0" err="1" smtClean="0">
                <a:hlinkClick r:id="rId5"/>
              </a:rPr>
              <a:t>pHet</a:t>
            </a:r>
            <a:endParaRPr lang="en-US" dirty="0"/>
          </a:p>
        </p:txBody>
      </p:sp>
      <p:sp>
        <p:nvSpPr>
          <p:cNvPr id="12" name="TextBox 11"/>
          <p:cNvSpPr txBox="1"/>
          <p:nvPr/>
        </p:nvSpPr>
        <p:spPr>
          <a:xfrm>
            <a:off x="0" y="6199527"/>
            <a:ext cx="9144000" cy="830997"/>
          </a:xfrm>
          <a:prstGeom prst="rect">
            <a:avLst/>
          </a:prstGeom>
          <a:noFill/>
        </p:spPr>
        <p:txBody>
          <a:bodyPr wrap="square" rtlCol="0">
            <a:spAutoFit/>
          </a:bodyPr>
          <a:lstStyle/>
          <a:p>
            <a:r>
              <a:rPr lang="en-US" sz="1200" dirty="0" smtClean="0"/>
              <a:t>LO 3.4:  </a:t>
            </a:r>
            <a:r>
              <a:rPr lang="en-US" sz="1200" dirty="0"/>
              <a:t>The student is able to relate quantities (measured mass of substances, volumes of solutions, or volumes and pressures of gases) to identify stoichiometric relationships for a reaction, including situations involving limiting reactants and situations in which the reaction has not gone to completion.</a:t>
            </a:r>
            <a:r>
              <a:rPr lang="en-US" sz="1200" dirty="0" smtClean="0"/>
              <a:t>																	</a:t>
            </a:r>
            <a:endParaRPr lang="en-US" sz="1200" dirty="0"/>
          </a:p>
        </p:txBody>
      </p:sp>
      <p:sp>
        <p:nvSpPr>
          <p:cNvPr id="2" name="TextBox 1"/>
          <p:cNvSpPr txBox="1"/>
          <p:nvPr/>
        </p:nvSpPr>
        <p:spPr>
          <a:xfrm>
            <a:off x="622222" y="2276316"/>
            <a:ext cx="7432565" cy="1138773"/>
          </a:xfrm>
          <a:prstGeom prst="rect">
            <a:avLst/>
          </a:prstGeom>
          <a:noFill/>
        </p:spPr>
        <p:txBody>
          <a:bodyPr wrap="square" rtlCol="0">
            <a:spAutoFit/>
          </a:bodyPr>
          <a:lstStyle/>
          <a:p>
            <a:r>
              <a:rPr lang="en-US" sz="1200" dirty="0" smtClean="0"/>
              <a:t>15.00g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x (1mol/ </a:t>
            </a:r>
            <a:r>
              <a:rPr lang="en-US" sz="1200" dirty="0" smtClean="0"/>
              <a:t>150.158 g) x (6mol H</a:t>
            </a:r>
            <a:r>
              <a:rPr lang="en-US" sz="1200" baseline="-25000" dirty="0" smtClean="0"/>
              <a:t>2</a:t>
            </a:r>
            <a:r>
              <a:rPr lang="en-US" sz="1200" dirty="0" smtClean="0"/>
              <a:t>O/1mol</a:t>
            </a:r>
            <a:r>
              <a:rPr lang="pt-BR" sz="1200" dirty="0"/>
              <a:t> </a:t>
            </a:r>
            <a:r>
              <a:rPr lang="pt-BR" sz="1200" dirty="0" smtClean="0"/>
              <a:t>Al</a:t>
            </a:r>
            <a:r>
              <a:rPr lang="pt-BR" sz="1200" baseline="-25000" dirty="0" smtClean="0"/>
              <a:t>2</a:t>
            </a:r>
            <a:r>
              <a:rPr lang="pt-BR" sz="1200" dirty="0" smtClean="0"/>
              <a:t>S</a:t>
            </a:r>
            <a:r>
              <a:rPr lang="pt-BR" sz="1200" baseline="-25000" dirty="0" smtClean="0"/>
              <a:t>3</a:t>
            </a:r>
            <a:r>
              <a:rPr lang="pt-BR" sz="1200" dirty="0" smtClean="0"/>
              <a:t>) x (18g/mol </a:t>
            </a:r>
            <a:r>
              <a:rPr lang="pt-BR" sz="1200" dirty="0"/>
              <a:t>H</a:t>
            </a:r>
            <a:r>
              <a:rPr lang="pt-BR" sz="1200" baseline="-25000" dirty="0"/>
              <a:t>2</a:t>
            </a:r>
            <a:r>
              <a:rPr lang="pt-BR" sz="1200" dirty="0"/>
              <a:t>0 </a:t>
            </a:r>
            <a:r>
              <a:rPr lang="pt-BR" sz="1200" dirty="0" smtClean="0"/>
              <a:t>) = 10.782 g </a:t>
            </a:r>
            <a:r>
              <a:rPr lang="pt-BR" sz="1200" dirty="0"/>
              <a:t>H</a:t>
            </a:r>
            <a:r>
              <a:rPr lang="pt-BR" sz="1200" baseline="-25000" dirty="0"/>
              <a:t>2</a:t>
            </a:r>
            <a:r>
              <a:rPr lang="pt-BR" sz="1200" dirty="0"/>
              <a:t>0 </a:t>
            </a:r>
            <a:r>
              <a:rPr lang="pt-BR" sz="1200" dirty="0" smtClean="0"/>
              <a:t>needed</a:t>
            </a:r>
            <a:endParaRPr lang="pt-BR" sz="1200" dirty="0"/>
          </a:p>
          <a:p>
            <a:endParaRPr lang="pt-BR" sz="1200" baseline="-25000" dirty="0" smtClean="0"/>
          </a:p>
          <a:p>
            <a:r>
              <a:rPr lang="pt-BR" sz="1200" dirty="0" smtClean="0"/>
              <a:t>10g H</a:t>
            </a:r>
            <a:r>
              <a:rPr lang="pt-BR" sz="1200" baseline="-25000" dirty="0" smtClean="0"/>
              <a:t>2</a:t>
            </a:r>
            <a:r>
              <a:rPr lang="pt-BR" sz="1200" dirty="0" smtClean="0"/>
              <a:t>0 x (1mol/</a:t>
            </a:r>
            <a:r>
              <a:rPr lang="en-US" sz="1200" dirty="0"/>
              <a:t> </a:t>
            </a:r>
            <a:r>
              <a:rPr lang="en-US" sz="1200" dirty="0" smtClean="0"/>
              <a:t>18.015 g) x (1 </a:t>
            </a:r>
            <a:r>
              <a:rPr lang="en-US" sz="1200" dirty="0" err="1" smtClean="0"/>
              <a:t>mol</a:t>
            </a:r>
            <a:r>
              <a:rPr lang="en-US" sz="1200" dirty="0" smtClean="0"/>
              <a:t> </a:t>
            </a:r>
            <a:r>
              <a:rPr lang="pt-BR" sz="1200" dirty="0" smtClean="0"/>
              <a:t>Al</a:t>
            </a:r>
            <a:r>
              <a:rPr lang="pt-BR" sz="1200" baseline="-25000" dirty="0" smtClean="0"/>
              <a:t>2</a:t>
            </a:r>
            <a:r>
              <a:rPr lang="pt-BR" sz="1200" dirty="0" smtClean="0"/>
              <a:t>S</a:t>
            </a:r>
            <a:r>
              <a:rPr lang="pt-BR" sz="1200" baseline="-25000" dirty="0" smtClean="0"/>
              <a:t>3 </a:t>
            </a:r>
            <a:r>
              <a:rPr lang="en-US" sz="1200" dirty="0" smtClean="0"/>
              <a:t>/</a:t>
            </a:r>
            <a:r>
              <a:rPr lang="en-US" sz="1200" dirty="0"/>
              <a:t> 6mol </a:t>
            </a:r>
            <a:r>
              <a:rPr lang="en-US" sz="1200" dirty="0" smtClean="0"/>
              <a:t>H</a:t>
            </a:r>
            <a:r>
              <a:rPr lang="en-US" sz="1200" baseline="-25000" dirty="0" smtClean="0"/>
              <a:t>2</a:t>
            </a:r>
            <a:r>
              <a:rPr lang="en-US" sz="1200" dirty="0" smtClean="0"/>
              <a:t>O)  x (150.158 g/</a:t>
            </a:r>
            <a:r>
              <a:rPr lang="en-US" sz="1200" dirty="0" err="1" smtClean="0"/>
              <a:t>mol</a:t>
            </a:r>
            <a:r>
              <a:rPr lang="en-US" sz="1200" dirty="0" smtClean="0"/>
              <a:t>) = 13.892g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 needed</a:t>
            </a:r>
          </a:p>
          <a:p>
            <a:endParaRPr lang="pt-BR" sz="1200" dirty="0"/>
          </a:p>
          <a:p>
            <a:r>
              <a:rPr lang="pt-BR" sz="1200" dirty="0" smtClean="0"/>
              <a:t>H</a:t>
            </a:r>
            <a:r>
              <a:rPr lang="pt-BR" sz="1200" baseline="-25000" dirty="0" smtClean="0"/>
              <a:t>2</a:t>
            </a:r>
            <a:r>
              <a:rPr lang="pt-BR" sz="1200" dirty="0" smtClean="0"/>
              <a:t>0 is limiting, because we need more than we were given</a:t>
            </a:r>
            <a:endParaRPr lang="en-US" sz="1200" dirty="0" smtClean="0"/>
          </a:p>
          <a:p>
            <a:r>
              <a:rPr lang="en-US" sz="1200" dirty="0" smtClean="0"/>
              <a:t> </a:t>
            </a:r>
            <a:endParaRPr lang="en-US" sz="1200" dirty="0"/>
          </a:p>
        </p:txBody>
      </p:sp>
      <p:sp>
        <p:nvSpPr>
          <p:cNvPr id="13" name="Content Placeholder 4"/>
          <p:cNvSpPr>
            <a:spLocks noGrp="1"/>
          </p:cNvSpPr>
          <p:nvPr>
            <p:ph sz="half" idx="1"/>
          </p:nvPr>
        </p:nvSpPr>
        <p:spPr>
          <a:xfrm>
            <a:off x="226407" y="3415089"/>
            <a:ext cx="8360962" cy="411017"/>
          </a:xfrm>
        </p:spPr>
        <p:txBody>
          <a:bodyPr>
            <a:normAutofit/>
          </a:bodyPr>
          <a:lstStyle/>
          <a:p>
            <a:pPr marL="0" indent="0">
              <a:buNone/>
            </a:pPr>
            <a:r>
              <a:rPr lang="en-US" sz="1400" dirty="0" smtClean="0">
                <a:solidFill>
                  <a:schemeClr val="accent2">
                    <a:lumMod val="75000"/>
                    <a:lumOff val="25000"/>
                  </a:schemeClr>
                </a:solidFill>
              </a:rPr>
              <a:t>b)</a:t>
            </a:r>
            <a:r>
              <a:rPr lang="en-US" sz="1400" dirty="0">
                <a:solidFill>
                  <a:schemeClr val="accent2">
                    <a:lumMod val="75000"/>
                    <a:lumOff val="25000"/>
                  </a:schemeClr>
                </a:solidFill>
              </a:rPr>
              <a:t> What is the maximum mass of H</a:t>
            </a:r>
            <a:r>
              <a:rPr lang="en-US" sz="1400" baseline="-25000" dirty="0">
                <a:solidFill>
                  <a:schemeClr val="accent2">
                    <a:lumMod val="75000"/>
                    <a:lumOff val="25000"/>
                  </a:schemeClr>
                </a:solidFill>
              </a:rPr>
              <a:t>2</a:t>
            </a:r>
            <a:r>
              <a:rPr lang="en-US" sz="1400" dirty="0">
                <a:solidFill>
                  <a:schemeClr val="accent2">
                    <a:lumMod val="75000"/>
                    <a:lumOff val="25000"/>
                  </a:schemeClr>
                </a:solidFill>
              </a:rPr>
              <a:t>S which can be formed from these reagents?</a:t>
            </a:r>
          </a:p>
          <a:p>
            <a:pPr marL="0" indent="0">
              <a:buNone/>
            </a:pPr>
            <a:endParaRPr lang="en-US" dirty="0" smtClean="0"/>
          </a:p>
          <a:p>
            <a:pPr marL="0" indent="0">
              <a:buNone/>
            </a:pPr>
            <a:endParaRPr lang="en-US" dirty="0"/>
          </a:p>
        </p:txBody>
      </p:sp>
      <p:sp>
        <p:nvSpPr>
          <p:cNvPr id="14" name="TextBox 13"/>
          <p:cNvSpPr txBox="1"/>
          <p:nvPr/>
        </p:nvSpPr>
        <p:spPr>
          <a:xfrm>
            <a:off x="622222" y="3759200"/>
            <a:ext cx="7432565" cy="646331"/>
          </a:xfrm>
          <a:prstGeom prst="rect">
            <a:avLst/>
          </a:prstGeom>
          <a:noFill/>
        </p:spPr>
        <p:txBody>
          <a:bodyPr wrap="square" rtlCol="0">
            <a:spAutoFit/>
          </a:bodyPr>
          <a:lstStyle/>
          <a:p>
            <a:r>
              <a:rPr lang="pt-BR" sz="1200" dirty="0" smtClean="0"/>
              <a:t>Theoretical Yield</a:t>
            </a:r>
          </a:p>
          <a:p>
            <a:r>
              <a:rPr lang="pt-BR" sz="1200" dirty="0" smtClean="0"/>
              <a:t>10.00 g H</a:t>
            </a:r>
            <a:r>
              <a:rPr lang="pt-BR" sz="1200" baseline="-25000" dirty="0" smtClean="0"/>
              <a:t>2</a:t>
            </a:r>
            <a:r>
              <a:rPr lang="pt-BR" sz="1200" dirty="0" smtClean="0"/>
              <a:t>0 x (1mol</a:t>
            </a:r>
            <a:r>
              <a:rPr lang="pt-BR" sz="1200" dirty="0"/>
              <a:t>/</a:t>
            </a:r>
            <a:r>
              <a:rPr lang="en-US" sz="1200" dirty="0"/>
              <a:t> 18.015 g</a:t>
            </a:r>
            <a:r>
              <a:rPr lang="en-US" sz="1200" dirty="0" smtClean="0"/>
              <a:t>) x (3/6) x (</a:t>
            </a:r>
            <a:r>
              <a:rPr lang="en-US" sz="1200" dirty="0"/>
              <a:t>34.0809 </a:t>
            </a:r>
            <a:r>
              <a:rPr lang="en-US" sz="1200" dirty="0" smtClean="0"/>
              <a:t>g/</a:t>
            </a:r>
            <a:r>
              <a:rPr lang="en-US" sz="1200" dirty="0" err="1" smtClean="0"/>
              <a:t>mol</a:t>
            </a:r>
            <a:r>
              <a:rPr lang="en-US" sz="1200" dirty="0" smtClean="0"/>
              <a:t> ) = </a:t>
            </a:r>
            <a:r>
              <a:rPr lang="en-US" sz="1200" dirty="0"/>
              <a:t>9.459 </a:t>
            </a:r>
            <a:r>
              <a:rPr lang="en-US" sz="1200" dirty="0" smtClean="0"/>
              <a:t>g H</a:t>
            </a:r>
            <a:r>
              <a:rPr lang="en-US" sz="1200" baseline="-25000" dirty="0" smtClean="0"/>
              <a:t>2</a:t>
            </a:r>
            <a:r>
              <a:rPr lang="en-US" sz="1200" dirty="0" smtClean="0"/>
              <a:t>S produced</a:t>
            </a:r>
            <a:endParaRPr lang="pt-BR" sz="1200" dirty="0"/>
          </a:p>
          <a:p>
            <a:r>
              <a:rPr lang="en-US" sz="1200" dirty="0" smtClean="0"/>
              <a:t> </a:t>
            </a:r>
            <a:endParaRPr lang="en-US" sz="1200" dirty="0"/>
          </a:p>
        </p:txBody>
      </p:sp>
      <p:sp>
        <p:nvSpPr>
          <p:cNvPr id="15" name="Content Placeholder 4"/>
          <p:cNvSpPr>
            <a:spLocks noGrp="1"/>
          </p:cNvSpPr>
          <p:nvPr>
            <p:ph sz="half" idx="1"/>
          </p:nvPr>
        </p:nvSpPr>
        <p:spPr>
          <a:xfrm>
            <a:off x="280737" y="4507346"/>
            <a:ext cx="8360962" cy="411017"/>
          </a:xfrm>
        </p:spPr>
        <p:txBody>
          <a:bodyPr>
            <a:normAutofit/>
          </a:bodyPr>
          <a:lstStyle/>
          <a:p>
            <a:pPr marL="0" indent="0">
              <a:buNone/>
            </a:pPr>
            <a:r>
              <a:rPr lang="en-US" sz="1400" dirty="0">
                <a:solidFill>
                  <a:schemeClr val="accent2">
                    <a:lumMod val="75000"/>
                    <a:lumOff val="25000"/>
                  </a:schemeClr>
                </a:solidFill>
              </a:rPr>
              <a:t>c</a:t>
            </a:r>
            <a:r>
              <a:rPr lang="en-US" sz="1400" dirty="0" smtClean="0">
                <a:solidFill>
                  <a:schemeClr val="accent2">
                    <a:lumMod val="75000"/>
                    <a:lumOff val="25000"/>
                  </a:schemeClr>
                </a:solidFill>
              </a:rPr>
              <a:t>) How much excess reactant is left in the container?</a:t>
            </a:r>
            <a:endParaRPr lang="en-US" sz="1400" dirty="0">
              <a:solidFill>
                <a:schemeClr val="accent2">
                  <a:lumMod val="75000"/>
                  <a:lumOff val="25000"/>
                </a:schemeClr>
              </a:solidFill>
            </a:endParaRPr>
          </a:p>
          <a:p>
            <a:pPr marL="0" indent="0">
              <a:buNone/>
            </a:pPr>
            <a:endParaRPr lang="en-US" dirty="0" smtClean="0"/>
          </a:p>
          <a:p>
            <a:pPr marL="0" indent="0">
              <a:buNone/>
            </a:pPr>
            <a:endParaRPr lang="en-US" dirty="0"/>
          </a:p>
        </p:txBody>
      </p:sp>
      <p:sp>
        <p:nvSpPr>
          <p:cNvPr id="16" name="TextBox 15"/>
          <p:cNvSpPr txBox="1"/>
          <p:nvPr/>
        </p:nvSpPr>
        <p:spPr>
          <a:xfrm>
            <a:off x="622219" y="4904507"/>
            <a:ext cx="7432565" cy="461665"/>
          </a:xfrm>
          <a:prstGeom prst="rect">
            <a:avLst/>
          </a:prstGeom>
          <a:noFill/>
        </p:spPr>
        <p:txBody>
          <a:bodyPr wrap="square" rtlCol="0">
            <a:spAutoFit/>
          </a:bodyPr>
          <a:lstStyle/>
          <a:p>
            <a:r>
              <a:rPr lang="en-US" sz="1200" dirty="0" smtClean="0"/>
              <a:t>15.00 g – 13.892 g = 1.11g </a:t>
            </a:r>
            <a:r>
              <a:rPr lang="pt-BR" sz="1200" dirty="0"/>
              <a:t>Al</a:t>
            </a:r>
            <a:r>
              <a:rPr lang="pt-BR" sz="1200" baseline="-25000" dirty="0"/>
              <a:t>2</a:t>
            </a:r>
            <a:r>
              <a:rPr lang="pt-BR" sz="1200" dirty="0"/>
              <a:t>S</a:t>
            </a:r>
            <a:r>
              <a:rPr lang="pt-BR" sz="1200" baseline="-25000" dirty="0"/>
              <a:t>3</a:t>
            </a:r>
            <a:endParaRPr lang="pt-BR" sz="1200" dirty="0"/>
          </a:p>
          <a:p>
            <a:r>
              <a:rPr lang="en-US" sz="1200" dirty="0" smtClean="0"/>
              <a:t> </a:t>
            </a:r>
            <a:endParaRPr lang="en-US" sz="1200" dirty="0"/>
          </a:p>
        </p:txBody>
      </p:sp>
      <p:sp>
        <p:nvSpPr>
          <p:cNvPr id="18" name="TextBox 17"/>
          <p:cNvSpPr txBox="1"/>
          <p:nvPr/>
        </p:nvSpPr>
        <p:spPr>
          <a:xfrm>
            <a:off x="4369660" y="5553196"/>
            <a:ext cx="4682837" cy="646331"/>
          </a:xfrm>
          <a:prstGeom prst="rect">
            <a:avLst/>
          </a:prstGeom>
          <a:noFill/>
        </p:spPr>
        <p:txBody>
          <a:bodyPr wrap="square" rtlCol="0">
            <a:spAutoFit/>
          </a:bodyPr>
          <a:lstStyle/>
          <a:p>
            <a:r>
              <a:rPr lang="en-US" sz="1200" i="1" dirty="0" smtClean="0">
                <a:solidFill>
                  <a:srgbClr val="00B0F0"/>
                </a:solidFill>
              </a:rPr>
              <a:t>**Dimensional Analysis is not the only way to solve these problems.  You can also use BCA tables (modified ICE charts), which may save time on the exam </a:t>
            </a:r>
            <a:r>
              <a:rPr lang="en-US" sz="1200" i="1" dirty="0" smtClean="0">
                <a:solidFill>
                  <a:srgbClr val="00B0F0"/>
                </a:solidFill>
                <a:sym typeface="Wingdings" panose="05000000000000000000" pitchFamily="2" charset="2"/>
              </a:rPr>
              <a:t></a:t>
            </a:r>
            <a:endParaRPr lang="en-US" sz="1200" i="1" dirty="0">
              <a:solidFill>
                <a:srgbClr val="00B0F0"/>
              </a:solidFill>
            </a:endParaRPr>
          </a:p>
        </p:txBody>
      </p:sp>
      <p:sp>
        <p:nvSpPr>
          <p:cNvPr id="19" name="Rounded Rectangle 18"/>
          <p:cNvSpPr/>
          <p:nvPr/>
        </p:nvSpPr>
        <p:spPr>
          <a:xfrm>
            <a:off x="376638" y="2244399"/>
            <a:ext cx="7407853" cy="1016037"/>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0" name="Rounded Rectangle 19"/>
          <p:cNvSpPr/>
          <p:nvPr/>
        </p:nvSpPr>
        <p:spPr>
          <a:xfrm>
            <a:off x="376638" y="3819126"/>
            <a:ext cx="7407853" cy="6742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1" name="Rounded Rectangle 20"/>
          <p:cNvSpPr/>
          <p:nvPr/>
        </p:nvSpPr>
        <p:spPr>
          <a:xfrm>
            <a:off x="376638" y="4878905"/>
            <a:ext cx="7407853" cy="674291"/>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1984054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xit" presetSubtype="32" fill="hold" grpId="0" nodeType="clickEffect">
                                  <p:stCondLst>
                                    <p:cond delay="0"/>
                                  </p:stCondLst>
                                  <p:childTnLst>
                                    <p:animEffect transition="out" filter="circle(out)">
                                      <p:cBhvr>
                                        <p:cTn id="6" dur="2000"/>
                                        <p:tgtEl>
                                          <p:spTgt spid="19"/>
                                        </p:tgtEl>
                                      </p:cBhvr>
                                    </p:animEffect>
                                    <p:set>
                                      <p:cBhvr>
                                        <p:cTn id="7" dur="1" fill="hold">
                                          <p:stCondLst>
                                            <p:cond delay="1999"/>
                                          </p:stCondLst>
                                        </p:cTn>
                                        <p:tgtEl>
                                          <p:spTgt spid="19"/>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grpId="0" nodeType="clickEffect">
                                  <p:stCondLst>
                                    <p:cond delay="0"/>
                                  </p:stCondLst>
                                  <p:childTnLst>
                                    <p:animEffect transition="out" filter="circle(out)">
                                      <p:cBhvr>
                                        <p:cTn id="11" dur="2000"/>
                                        <p:tgtEl>
                                          <p:spTgt spid="20"/>
                                        </p:tgtEl>
                                      </p:cBhvr>
                                    </p:animEffect>
                                    <p:set>
                                      <p:cBhvr>
                                        <p:cTn id="12" dur="1" fill="hold">
                                          <p:stCondLst>
                                            <p:cond delay="1999"/>
                                          </p:stCondLst>
                                        </p:cTn>
                                        <p:tgtEl>
                                          <p:spTgt spid="20"/>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6" presetClass="exit" presetSubtype="32" fill="hold" grpId="0" nodeType="clickEffect">
                                  <p:stCondLst>
                                    <p:cond delay="0"/>
                                  </p:stCondLst>
                                  <p:childTnLst>
                                    <p:animEffect transition="out" filter="circle(out)">
                                      <p:cBhvr>
                                        <p:cTn id="16" dur="2000"/>
                                        <p:tgtEl>
                                          <p:spTgt spid="21"/>
                                        </p:tgtEl>
                                      </p:cBhvr>
                                    </p:animEffect>
                                    <p:set>
                                      <p:cBhvr>
                                        <p:cTn id="17"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8474" y="163262"/>
            <a:ext cx="7556313" cy="1116106"/>
          </a:xfrm>
        </p:spPr>
        <p:txBody>
          <a:bodyPr/>
          <a:lstStyle/>
          <a:p>
            <a:r>
              <a:rPr lang="en-US" dirty="0" smtClean="0"/>
              <a:t>Limiting Reactants – BCA Table</a:t>
            </a:r>
            <a:endParaRPr lang="en-US" dirty="0"/>
          </a:p>
        </p:txBody>
      </p:sp>
      <p:sp>
        <p:nvSpPr>
          <p:cNvPr id="5" name="Content Placeholder 4"/>
          <p:cNvSpPr>
            <a:spLocks noGrp="1"/>
          </p:cNvSpPr>
          <p:nvPr>
            <p:ph sz="half" idx="1"/>
          </p:nvPr>
        </p:nvSpPr>
        <p:spPr>
          <a:xfrm>
            <a:off x="280736" y="905164"/>
            <a:ext cx="7654861" cy="2854036"/>
          </a:xfrm>
        </p:spPr>
        <p:txBody>
          <a:bodyPr>
            <a:normAutofit/>
          </a:bodyPr>
          <a:lstStyle/>
          <a:p>
            <a:pPr marL="0" indent="0">
              <a:buNone/>
            </a:pPr>
            <a:r>
              <a:rPr lang="en-US" sz="1400" dirty="0" smtClean="0">
                <a:solidFill>
                  <a:schemeClr val="accent2">
                    <a:lumMod val="75000"/>
                    <a:lumOff val="25000"/>
                  </a:schemeClr>
                </a:solidFill>
              </a:rPr>
              <a:t>15.00 </a:t>
            </a:r>
            <a:r>
              <a:rPr lang="en-US" sz="1400" dirty="0">
                <a:solidFill>
                  <a:schemeClr val="accent2">
                    <a:lumMod val="75000"/>
                    <a:lumOff val="25000"/>
                  </a:schemeClr>
                </a:solidFill>
              </a:rPr>
              <a:t>g aluminum sulfide and 10.00 g water react </a:t>
            </a:r>
            <a:r>
              <a:rPr lang="en-US" sz="1400" dirty="0" smtClean="0">
                <a:solidFill>
                  <a:schemeClr val="accent2">
                    <a:lumMod val="75000"/>
                    <a:lumOff val="25000"/>
                  </a:schemeClr>
                </a:solidFill>
              </a:rPr>
              <a:t>according to the following equation: </a:t>
            </a:r>
          </a:p>
          <a:p>
            <a:pPr marL="0" indent="0" algn="ctr">
              <a:buNone/>
            </a:pPr>
            <a:r>
              <a:rPr lang="pt-BR" sz="1400" dirty="0">
                <a:solidFill>
                  <a:schemeClr val="accent2">
                    <a:lumMod val="75000"/>
                    <a:lumOff val="25000"/>
                  </a:schemeClr>
                </a:solidFill>
              </a:rPr>
              <a:t>Al</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+ 6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O ---&gt; 2Al(OH)</a:t>
            </a:r>
            <a:r>
              <a:rPr lang="pt-BR" sz="1400" baseline="-25000" dirty="0">
                <a:solidFill>
                  <a:schemeClr val="accent2">
                    <a:lumMod val="75000"/>
                    <a:lumOff val="25000"/>
                  </a:schemeClr>
                </a:solidFill>
              </a:rPr>
              <a:t>3</a:t>
            </a:r>
            <a:r>
              <a:rPr lang="pt-BR" sz="1400" dirty="0">
                <a:solidFill>
                  <a:schemeClr val="accent2">
                    <a:lumMod val="75000"/>
                    <a:lumOff val="25000"/>
                  </a:schemeClr>
                </a:solidFill>
              </a:rPr>
              <a:t> + 3 H</a:t>
            </a:r>
            <a:r>
              <a:rPr lang="pt-BR" sz="1400" baseline="-25000" dirty="0">
                <a:solidFill>
                  <a:schemeClr val="accent2">
                    <a:lumMod val="75000"/>
                    <a:lumOff val="25000"/>
                  </a:schemeClr>
                </a:solidFill>
              </a:rPr>
              <a:t>2</a:t>
            </a:r>
            <a:r>
              <a:rPr lang="pt-BR" sz="1400" dirty="0">
                <a:solidFill>
                  <a:schemeClr val="accent2">
                    <a:lumMod val="75000"/>
                    <a:lumOff val="25000"/>
                  </a:schemeClr>
                </a:solidFill>
              </a:rPr>
              <a:t>S</a:t>
            </a:r>
            <a:endParaRPr lang="en-US" sz="1400" dirty="0" smtClean="0">
              <a:solidFill>
                <a:schemeClr val="accent2">
                  <a:lumMod val="75000"/>
                  <a:lumOff val="25000"/>
                </a:schemeClr>
              </a:solidFill>
            </a:endParaRPr>
          </a:p>
          <a:p>
            <a:pPr marL="342900" indent="-342900">
              <a:buAutoNum type="alphaLcParenR"/>
            </a:pPr>
            <a:r>
              <a:rPr lang="en-US" sz="1400" dirty="0" smtClean="0">
                <a:solidFill>
                  <a:schemeClr val="accent2">
                    <a:lumMod val="75000"/>
                    <a:lumOff val="25000"/>
                  </a:schemeClr>
                </a:solidFill>
              </a:rPr>
              <a:t>Identify the Limiting Reactant</a:t>
            </a:r>
          </a:p>
          <a:p>
            <a:pPr marL="342900" indent="-342900">
              <a:buAutoNum type="alphaLcParenR"/>
            </a:pPr>
            <a:endParaRPr lang="en-US" dirty="0"/>
          </a:p>
          <a:p>
            <a:pPr marL="342900" indent="-342900">
              <a:buAutoNum type="alphaLcParenR"/>
            </a:pPr>
            <a:endParaRPr lang="en-US" dirty="0" smtClean="0"/>
          </a:p>
          <a:p>
            <a:pPr marL="0" indent="0">
              <a:buNone/>
            </a:pPr>
            <a:endParaRPr lang="en-US" dirty="0"/>
          </a:p>
        </p:txBody>
      </p:sp>
      <p:sp>
        <p:nvSpPr>
          <p:cNvPr id="7" name="Text Placeholder 5"/>
          <p:cNvSpPr>
            <a:spLocks noGrp="1"/>
          </p:cNvSpPr>
          <p:nvPr/>
        </p:nvSpPr>
        <p:spPr>
          <a:xfrm>
            <a:off x="376638" y="1313123"/>
            <a:ext cx="7558960" cy="774700"/>
          </a:xfrm>
          <a:prstGeom prst="rect">
            <a:avLst/>
          </a:prstGeom>
        </p:spPr>
        <p:txBody>
          <a:bodyPr vert="horz" lIns="91440" tIns="45720" rIns="91440" bIns="45720" rtlCol="0" anchor="t" anchorCtr="0">
            <a:noAutofit/>
          </a:bodyPr>
          <a:lstStyle>
            <a:lvl1pPr marL="0" indent="0" algn="l" defTabSz="914400" rtl="0" eaLnBrk="1" latinLnBrk="0" hangingPunct="1">
              <a:spcBef>
                <a:spcPts val="2000"/>
              </a:spcBef>
              <a:buClr>
                <a:schemeClr val="accent1"/>
              </a:buClr>
              <a:buSzPct val="75000"/>
              <a:buFont typeface="Wingdings" pitchFamily="2" charset="2"/>
              <a:buNone/>
              <a:defRPr kumimoji="0" sz="2400" b="0" i="0" u="none" strike="noStrike" kern="1200" cap="none" spc="0" normalizeH="0" baseline="0">
                <a:ln>
                  <a:noFill/>
                </a:ln>
                <a:solidFill>
                  <a:schemeClr val="accent3"/>
                </a:solidFill>
                <a:effectLst/>
                <a:uLnTx/>
                <a:uFillTx/>
                <a:latin typeface="+mj-lt"/>
                <a:ea typeface="+mj-ea"/>
                <a:cs typeface="+mj-cs"/>
              </a:defRPr>
            </a:lvl1pPr>
            <a:lvl2pPr marL="457200" indent="0" algn="l" defTabSz="914400" rtl="0" eaLnBrk="1" latinLnBrk="0" hangingPunct="1">
              <a:spcBef>
                <a:spcPts val="600"/>
              </a:spcBef>
              <a:buClr>
                <a:schemeClr val="accent1">
                  <a:lumMod val="60000"/>
                  <a:lumOff val="40000"/>
                </a:schemeClr>
              </a:buClr>
              <a:buSzPct val="75000"/>
              <a:buFont typeface="Wingdings" pitchFamily="2" charset="2"/>
              <a:buNone/>
              <a:defRPr sz="1200" kern="1200">
                <a:solidFill>
                  <a:schemeClr val="tx1">
                    <a:lumMod val="65000"/>
                    <a:lumOff val="35000"/>
                  </a:schemeClr>
                </a:solidFill>
                <a:latin typeface="+mn-lt"/>
                <a:ea typeface="+mn-ea"/>
                <a:cs typeface="+mn-cs"/>
              </a:defRPr>
            </a:lvl2pPr>
            <a:lvl3pPr marL="914400" indent="0" algn="l" defTabSz="914400" rtl="0" eaLnBrk="1" latinLnBrk="0" hangingPunct="1">
              <a:spcBef>
                <a:spcPts val="600"/>
              </a:spcBef>
              <a:buClr>
                <a:schemeClr val="accent1"/>
              </a:buClr>
              <a:buSzPct val="75000"/>
              <a:buFont typeface="Wingdings" pitchFamily="2" charset="2"/>
              <a:buNone/>
              <a:defRPr sz="1000" kern="1200">
                <a:solidFill>
                  <a:schemeClr val="tx1">
                    <a:lumMod val="65000"/>
                    <a:lumOff val="35000"/>
                  </a:schemeClr>
                </a:solidFill>
                <a:latin typeface="+mn-lt"/>
                <a:ea typeface="+mn-ea"/>
                <a:cs typeface="+mn-cs"/>
              </a:defRPr>
            </a:lvl3pPr>
            <a:lvl4pPr marL="1371600" indent="0" algn="l" defTabSz="914400" rtl="0" eaLnBrk="1" latinLnBrk="0" hangingPunct="1">
              <a:spcBef>
                <a:spcPts val="600"/>
              </a:spcBef>
              <a:buClr>
                <a:schemeClr val="accent1">
                  <a:lumMod val="60000"/>
                  <a:lumOff val="40000"/>
                </a:schemeClr>
              </a:buClr>
              <a:buSzPct val="75000"/>
              <a:buFont typeface="Wingdings" pitchFamily="2" charset="2"/>
              <a:buNone/>
              <a:defRPr sz="900" kern="1200">
                <a:solidFill>
                  <a:schemeClr val="tx1">
                    <a:lumMod val="65000"/>
                    <a:lumOff val="35000"/>
                  </a:schemeClr>
                </a:solidFill>
                <a:latin typeface="+mn-lt"/>
                <a:ea typeface="+mn-ea"/>
                <a:cs typeface="+mn-cs"/>
              </a:defRPr>
            </a:lvl4pPr>
            <a:lvl5pPr marL="1828800" indent="0" algn="l" defTabSz="914400" rtl="0" eaLnBrk="1" latinLnBrk="0" hangingPunct="1">
              <a:spcBef>
                <a:spcPts val="600"/>
              </a:spcBef>
              <a:buClr>
                <a:schemeClr val="accent1"/>
              </a:buClr>
              <a:buSzPct val="75000"/>
              <a:buFont typeface="Wingdings" pitchFamily="2" charset="2"/>
              <a:buNone/>
              <a:defRPr sz="900" kern="1200">
                <a:solidFill>
                  <a:schemeClr val="tx1">
                    <a:lumMod val="65000"/>
                    <a:lumOff val="35000"/>
                  </a:schemeClr>
                </a:solidFill>
                <a:latin typeface="+mn-lt"/>
                <a:ea typeface="+mn-ea"/>
                <a:cs typeface="+mn-cs"/>
              </a:defRPr>
            </a:lvl5pPr>
            <a:lvl6pPr marL="22860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a:solidFill>
                  <a:schemeClr val="tx1">
                    <a:lumMod val="65000"/>
                    <a:lumOff val="35000"/>
                  </a:schemeClr>
                </a:solidFill>
                <a:latin typeface="+mn-lt"/>
                <a:ea typeface="+mn-ea"/>
                <a:cs typeface="+mn-cs"/>
              </a:defRPr>
            </a:lvl6pPr>
            <a:lvl7pPr marL="27432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7pPr>
            <a:lvl8pPr marL="3200400" indent="0" algn="l" defTabSz="914400" rtl="0" eaLnBrk="1" latinLnBrk="0" hangingPunct="1">
              <a:spcBef>
                <a:spcPct val="20000"/>
              </a:spcBef>
              <a:buClr>
                <a:schemeClr val="accent1">
                  <a:lumMod val="60000"/>
                  <a:lumOff val="40000"/>
                </a:schemeClr>
              </a:buClr>
              <a:buSzPct val="75000"/>
              <a:buFont typeface="Wingdings" pitchFamily="2" charset="2"/>
              <a:buNone/>
              <a:defRPr lang="en-US" sz="900" kern="1200" baseline="0">
                <a:solidFill>
                  <a:schemeClr val="tx1">
                    <a:lumMod val="65000"/>
                    <a:lumOff val="35000"/>
                  </a:schemeClr>
                </a:solidFill>
                <a:latin typeface="+mn-lt"/>
                <a:ea typeface="+mn-ea"/>
                <a:cs typeface="+mn-cs"/>
              </a:defRPr>
            </a:lvl8pPr>
            <a:lvl9pPr marL="3657600" indent="0" algn="l" defTabSz="914400" rtl="0" eaLnBrk="1" latinLnBrk="0" hangingPunct="1">
              <a:spcBef>
                <a:spcPct val="20000"/>
              </a:spcBef>
              <a:buClr>
                <a:schemeClr val="accent1"/>
              </a:buClr>
              <a:buSzPct val="75000"/>
              <a:buFont typeface="Wingdings" pitchFamily="2" charset="2"/>
              <a:buNone/>
              <a:defRPr lang="en-US" sz="900" kern="1200" baseline="0">
                <a:solidFill>
                  <a:schemeClr val="tx1">
                    <a:lumMod val="65000"/>
                    <a:lumOff val="35000"/>
                  </a:schemeClr>
                </a:solidFill>
                <a:latin typeface="+mn-lt"/>
                <a:ea typeface="+mn-ea"/>
                <a:cs typeface="+mn-cs"/>
              </a:defRPr>
            </a:lvl9pPr>
          </a:lstStyle>
          <a:p>
            <a:endParaRPr lang="en-US" dirty="0"/>
          </a:p>
        </p:txBody>
      </p:sp>
      <p:sp>
        <p:nvSpPr>
          <p:cNvPr id="9" name="TextBox 8"/>
          <p:cNvSpPr txBox="1"/>
          <p:nvPr/>
        </p:nvSpPr>
        <p:spPr>
          <a:xfrm>
            <a:off x="8097582" y="-32652"/>
            <a:ext cx="979575" cy="369332"/>
          </a:xfrm>
          <a:prstGeom prst="rect">
            <a:avLst/>
          </a:prstGeom>
          <a:noFill/>
        </p:spPr>
        <p:txBody>
          <a:bodyPr wrap="square" rtlCol="0">
            <a:spAutoFit/>
          </a:bodyPr>
          <a:lstStyle/>
          <a:p>
            <a:r>
              <a:rPr lang="en-US" dirty="0" smtClean="0"/>
              <a:t>Source</a:t>
            </a:r>
            <a:endParaRPr lang="en-US" dirty="0"/>
          </a:p>
        </p:txBody>
      </p:sp>
      <p:sp>
        <p:nvSpPr>
          <p:cNvPr id="11" name="TextBox 10"/>
          <p:cNvSpPr txBox="1"/>
          <p:nvPr/>
        </p:nvSpPr>
        <p:spPr>
          <a:xfrm>
            <a:off x="8157538" y="1816854"/>
            <a:ext cx="894959" cy="369332"/>
          </a:xfrm>
          <a:prstGeom prst="rect">
            <a:avLst/>
          </a:prstGeom>
          <a:noFill/>
        </p:spPr>
        <p:txBody>
          <a:bodyPr wrap="square" rtlCol="0">
            <a:spAutoFit/>
          </a:bodyPr>
          <a:lstStyle/>
          <a:p>
            <a:r>
              <a:rPr lang="en-US" dirty="0" smtClean="0">
                <a:hlinkClick r:id="rId2"/>
              </a:rPr>
              <a:t>Video</a:t>
            </a:r>
            <a:endParaRPr lang="en-US" dirty="0" smtClean="0"/>
          </a:p>
        </p:txBody>
      </p:sp>
      <p:sp>
        <p:nvSpPr>
          <p:cNvPr id="12" name="TextBox 11"/>
          <p:cNvSpPr txBox="1"/>
          <p:nvPr/>
        </p:nvSpPr>
        <p:spPr>
          <a:xfrm>
            <a:off x="0" y="6199527"/>
            <a:ext cx="9144000" cy="830997"/>
          </a:xfrm>
          <a:prstGeom prst="rect">
            <a:avLst/>
          </a:prstGeom>
          <a:noFill/>
        </p:spPr>
        <p:txBody>
          <a:bodyPr wrap="square" rtlCol="0">
            <a:spAutoFit/>
          </a:bodyPr>
          <a:lstStyle/>
          <a:p>
            <a:r>
              <a:rPr lang="en-US" sz="1200" dirty="0" smtClean="0"/>
              <a:t>LO 3.4:  </a:t>
            </a:r>
            <a:r>
              <a:rPr lang="en-US" sz="1200" dirty="0"/>
              <a:t>The student is able to relate quantities (measured mass of substances, volumes of solutions, or volumes and pressures of gases) to identify stoichiometric relationships for a reaction, including situations involving limiting reactants and situations in which the reaction has not gone to completion.</a:t>
            </a:r>
            <a:r>
              <a:rPr lang="en-US" sz="1200" dirty="0" smtClean="0"/>
              <a:t>																	</a:t>
            </a:r>
            <a:endParaRPr lang="en-US" sz="1200" dirty="0"/>
          </a:p>
        </p:txBody>
      </p:sp>
      <p:sp>
        <p:nvSpPr>
          <p:cNvPr id="2" name="TextBox 1"/>
          <p:cNvSpPr txBox="1"/>
          <p:nvPr/>
        </p:nvSpPr>
        <p:spPr>
          <a:xfrm>
            <a:off x="498474" y="2186186"/>
            <a:ext cx="4069849" cy="1200329"/>
          </a:xfrm>
          <a:prstGeom prst="rect">
            <a:avLst/>
          </a:prstGeom>
          <a:noFill/>
        </p:spPr>
        <p:txBody>
          <a:bodyPr wrap="square" rtlCol="0">
            <a:spAutoFit/>
          </a:bodyPr>
          <a:lstStyle/>
          <a:p>
            <a:r>
              <a:rPr lang="en-US" sz="1200" dirty="0" smtClean="0"/>
              <a:t>15.00g </a:t>
            </a:r>
            <a:r>
              <a:rPr lang="pt-BR" sz="1200" dirty="0" smtClean="0"/>
              <a:t>Al</a:t>
            </a:r>
            <a:r>
              <a:rPr lang="pt-BR" sz="1200" baseline="-25000" dirty="0" smtClean="0"/>
              <a:t>2</a:t>
            </a:r>
            <a:r>
              <a:rPr lang="pt-BR" sz="1200" dirty="0" smtClean="0"/>
              <a:t>S</a:t>
            </a:r>
            <a:r>
              <a:rPr lang="pt-BR" sz="1200" baseline="-25000" dirty="0" smtClean="0"/>
              <a:t>3  </a:t>
            </a:r>
            <a:r>
              <a:rPr lang="pt-BR" sz="1200" dirty="0" smtClean="0"/>
              <a:t>x (1mol/ </a:t>
            </a:r>
            <a:r>
              <a:rPr lang="en-US" sz="1200" dirty="0" smtClean="0"/>
              <a:t>150.158 g) = .100mol</a:t>
            </a:r>
            <a:endParaRPr lang="pt-BR" sz="1200" baseline="-25000" dirty="0" smtClean="0"/>
          </a:p>
          <a:p>
            <a:r>
              <a:rPr lang="pt-BR" sz="1200" dirty="0" smtClean="0"/>
              <a:t>10g H</a:t>
            </a:r>
            <a:r>
              <a:rPr lang="pt-BR" sz="1200" baseline="-25000" dirty="0" smtClean="0"/>
              <a:t>2</a:t>
            </a:r>
            <a:r>
              <a:rPr lang="pt-BR" sz="1200" dirty="0" smtClean="0"/>
              <a:t>0 x (1mol/</a:t>
            </a:r>
            <a:r>
              <a:rPr lang="en-US" sz="1200" dirty="0"/>
              <a:t> </a:t>
            </a:r>
            <a:r>
              <a:rPr lang="en-US" sz="1200" dirty="0" smtClean="0"/>
              <a:t>18.015 g) = .555</a:t>
            </a:r>
          </a:p>
          <a:p>
            <a:endParaRPr lang="en-US" sz="1200" dirty="0" smtClean="0"/>
          </a:p>
          <a:p>
            <a:endParaRPr lang="en-US" sz="1200" dirty="0"/>
          </a:p>
          <a:p>
            <a:endParaRPr lang="en-US" sz="1200" dirty="0" smtClean="0"/>
          </a:p>
          <a:p>
            <a:r>
              <a:rPr lang="en-US" sz="1200" dirty="0" smtClean="0"/>
              <a:t>Water is the limiting reactant.</a:t>
            </a:r>
            <a:endParaRPr lang="en-US" sz="1200" dirty="0"/>
          </a:p>
        </p:txBody>
      </p:sp>
      <p:sp>
        <p:nvSpPr>
          <p:cNvPr id="13" name="Content Placeholder 4"/>
          <p:cNvSpPr>
            <a:spLocks noGrp="1"/>
          </p:cNvSpPr>
          <p:nvPr>
            <p:ph sz="half" idx="1"/>
          </p:nvPr>
        </p:nvSpPr>
        <p:spPr>
          <a:xfrm>
            <a:off x="280737" y="4003951"/>
            <a:ext cx="8360962" cy="411017"/>
          </a:xfrm>
        </p:spPr>
        <p:txBody>
          <a:bodyPr>
            <a:normAutofit/>
          </a:bodyPr>
          <a:lstStyle/>
          <a:p>
            <a:pPr marL="0" indent="0">
              <a:buNone/>
            </a:pPr>
            <a:r>
              <a:rPr lang="en-US" sz="1400" dirty="0" smtClean="0">
                <a:solidFill>
                  <a:schemeClr val="accent2">
                    <a:lumMod val="75000"/>
                    <a:lumOff val="25000"/>
                  </a:schemeClr>
                </a:solidFill>
              </a:rPr>
              <a:t>b)</a:t>
            </a:r>
            <a:r>
              <a:rPr lang="en-US" sz="1400" dirty="0">
                <a:solidFill>
                  <a:schemeClr val="accent2">
                    <a:lumMod val="75000"/>
                    <a:lumOff val="25000"/>
                  </a:schemeClr>
                </a:solidFill>
              </a:rPr>
              <a:t> What is the maximum mass of H</a:t>
            </a:r>
            <a:r>
              <a:rPr lang="en-US" sz="1400" baseline="-25000" dirty="0">
                <a:solidFill>
                  <a:schemeClr val="accent2">
                    <a:lumMod val="75000"/>
                    <a:lumOff val="25000"/>
                  </a:schemeClr>
                </a:solidFill>
              </a:rPr>
              <a:t>2</a:t>
            </a:r>
            <a:r>
              <a:rPr lang="en-US" sz="1400" dirty="0">
                <a:solidFill>
                  <a:schemeClr val="accent2">
                    <a:lumMod val="75000"/>
                    <a:lumOff val="25000"/>
                  </a:schemeClr>
                </a:solidFill>
              </a:rPr>
              <a:t>S which can be formed from these reagents?</a:t>
            </a:r>
          </a:p>
          <a:p>
            <a:pPr marL="0" indent="0">
              <a:buNone/>
            </a:pPr>
            <a:endParaRPr lang="en-US" dirty="0" smtClean="0"/>
          </a:p>
          <a:p>
            <a:pPr marL="0" indent="0">
              <a:buNone/>
            </a:pPr>
            <a:endParaRPr lang="en-US" dirty="0"/>
          </a:p>
        </p:txBody>
      </p:sp>
      <p:sp>
        <p:nvSpPr>
          <p:cNvPr id="15" name="Content Placeholder 4"/>
          <p:cNvSpPr>
            <a:spLocks noGrp="1"/>
          </p:cNvSpPr>
          <p:nvPr>
            <p:ph sz="half" idx="1"/>
          </p:nvPr>
        </p:nvSpPr>
        <p:spPr>
          <a:xfrm>
            <a:off x="280737" y="5052270"/>
            <a:ext cx="8360962" cy="411017"/>
          </a:xfrm>
        </p:spPr>
        <p:txBody>
          <a:bodyPr>
            <a:normAutofit/>
          </a:bodyPr>
          <a:lstStyle/>
          <a:p>
            <a:pPr marL="0" indent="0">
              <a:buNone/>
            </a:pPr>
            <a:r>
              <a:rPr lang="en-US" sz="1400" dirty="0">
                <a:solidFill>
                  <a:schemeClr val="accent2">
                    <a:lumMod val="75000"/>
                    <a:lumOff val="25000"/>
                  </a:schemeClr>
                </a:solidFill>
              </a:rPr>
              <a:t>c</a:t>
            </a:r>
            <a:r>
              <a:rPr lang="en-US" sz="1400" dirty="0" smtClean="0">
                <a:solidFill>
                  <a:schemeClr val="accent2">
                    <a:lumMod val="75000"/>
                    <a:lumOff val="25000"/>
                  </a:schemeClr>
                </a:solidFill>
              </a:rPr>
              <a:t>) How much excess reactant is left in the container?</a:t>
            </a:r>
            <a:endParaRPr lang="en-US" sz="1400" dirty="0">
              <a:solidFill>
                <a:schemeClr val="accent2">
                  <a:lumMod val="75000"/>
                  <a:lumOff val="25000"/>
                </a:schemeClr>
              </a:solidFill>
            </a:endParaRPr>
          </a:p>
          <a:p>
            <a:pPr marL="0" indent="0">
              <a:buNone/>
            </a:pPr>
            <a:endParaRPr lang="en-US" dirty="0" smtClean="0"/>
          </a:p>
          <a:p>
            <a:pPr marL="0" indent="0">
              <a:buNone/>
            </a:pPr>
            <a:endParaRPr lang="en-US" dirty="0"/>
          </a:p>
        </p:txBody>
      </p:sp>
      <p:sp>
        <p:nvSpPr>
          <p:cNvPr id="16" name="TextBox 15"/>
          <p:cNvSpPr txBox="1"/>
          <p:nvPr/>
        </p:nvSpPr>
        <p:spPr>
          <a:xfrm>
            <a:off x="622219" y="5347835"/>
            <a:ext cx="7432565" cy="461665"/>
          </a:xfrm>
          <a:prstGeom prst="rect">
            <a:avLst/>
          </a:prstGeom>
          <a:noFill/>
        </p:spPr>
        <p:txBody>
          <a:bodyPr wrap="square" rtlCol="0">
            <a:spAutoFit/>
          </a:bodyPr>
          <a:lstStyle/>
          <a:p>
            <a:r>
              <a:rPr lang="en-US" sz="1200" dirty="0" smtClean="0"/>
              <a:t>.0074mol </a:t>
            </a:r>
            <a:r>
              <a:rPr lang="pt-BR" sz="1200" dirty="0" smtClean="0">
                <a:solidFill>
                  <a:schemeClr val="accent2">
                    <a:lumMod val="75000"/>
                    <a:lumOff val="25000"/>
                  </a:schemeClr>
                </a:solidFill>
              </a:rPr>
              <a:t>Al</a:t>
            </a:r>
            <a:r>
              <a:rPr lang="pt-BR" sz="1200" baseline="-25000" dirty="0" smtClean="0">
                <a:solidFill>
                  <a:schemeClr val="accent2">
                    <a:lumMod val="75000"/>
                    <a:lumOff val="25000"/>
                  </a:schemeClr>
                </a:solidFill>
              </a:rPr>
              <a:t>2</a:t>
            </a:r>
            <a:r>
              <a:rPr lang="pt-BR" sz="1200" dirty="0" smtClean="0">
                <a:solidFill>
                  <a:schemeClr val="accent2">
                    <a:lumMod val="75000"/>
                    <a:lumOff val="25000"/>
                  </a:schemeClr>
                </a:solidFill>
              </a:rPr>
              <a:t>S</a:t>
            </a:r>
            <a:r>
              <a:rPr lang="pt-BR" sz="1200" baseline="-25000" dirty="0" smtClean="0">
                <a:solidFill>
                  <a:schemeClr val="accent2">
                    <a:lumMod val="75000"/>
                    <a:lumOff val="25000"/>
                  </a:schemeClr>
                </a:solidFill>
              </a:rPr>
              <a:t>3  </a:t>
            </a:r>
            <a:r>
              <a:rPr lang="pt-BR" sz="1200" dirty="0" smtClean="0">
                <a:solidFill>
                  <a:schemeClr val="accent2">
                    <a:lumMod val="75000"/>
                    <a:lumOff val="25000"/>
                  </a:schemeClr>
                </a:solidFill>
              </a:rPr>
              <a:t>x </a:t>
            </a:r>
            <a:r>
              <a:rPr lang="en-US" sz="1200" dirty="0"/>
              <a:t>150.158 g/mol</a:t>
            </a:r>
            <a:r>
              <a:rPr lang="en-US" sz="1200" dirty="0" smtClean="0"/>
              <a:t> = 1.11g </a:t>
            </a:r>
            <a:r>
              <a:rPr lang="pt-BR" sz="1200" dirty="0"/>
              <a:t>Al</a:t>
            </a:r>
            <a:r>
              <a:rPr lang="pt-BR" sz="1200" baseline="-25000" dirty="0"/>
              <a:t>2</a:t>
            </a:r>
            <a:r>
              <a:rPr lang="pt-BR" sz="1200" dirty="0"/>
              <a:t>S</a:t>
            </a:r>
            <a:r>
              <a:rPr lang="pt-BR" sz="1200" baseline="-25000" dirty="0"/>
              <a:t>3</a:t>
            </a:r>
            <a:endParaRPr lang="pt-BR" sz="1200" dirty="0"/>
          </a:p>
          <a:p>
            <a:r>
              <a:rPr lang="en-US" sz="1200" dirty="0" smtClean="0"/>
              <a:t> </a:t>
            </a:r>
            <a:endParaRPr lang="en-US" sz="1200" dirty="0"/>
          </a:p>
        </p:txBody>
      </p:sp>
      <p:graphicFrame>
        <p:nvGraphicFramePr>
          <p:cNvPr id="3" name="Table 2"/>
          <p:cNvGraphicFramePr>
            <a:graphicFrameLocks noGrp="1"/>
          </p:cNvGraphicFramePr>
          <p:nvPr>
            <p:extLst>
              <p:ext uri="{D42A27DB-BD31-4B8C-83A1-F6EECF244321}">
                <p14:modId xmlns:p14="http://schemas.microsoft.com/office/powerpoint/2010/main" val="1529921209"/>
              </p:ext>
            </p:extLst>
          </p:nvPr>
        </p:nvGraphicFramePr>
        <p:xfrm>
          <a:off x="3777672" y="2232890"/>
          <a:ext cx="4615701" cy="1483360"/>
        </p:xfrm>
        <a:graphic>
          <a:graphicData uri="http://schemas.openxmlformats.org/drawingml/2006/table">
            <a:tbl>
              <a:tblPr firstRow="1" bandRow="1">
                <a:tableStyleId>{5C22544A-7EE6-4342-B048-85BDC9FD1C3A}</a:tableStyleId>
              </a:tblPr>
              <a:tblGrid>
                <a:gridCol w="930806"/>
                <a:gridCol w="867224"/>
                <a:gridCol w="847312"/>
                <a:gridCol w="1117605"/>
                <a:gridCol w="852754"/>
              </a:tblGrid>
              <a:tr h="370840">
                <a:tc>
                  <a:txBody>
                    <a:bodyPr/>
                    <a:lstStyle/>
                    <a:p>
                      <a:endParaRPr lang="en-US" sz="1400" dirty="0">
                        <a:solidFill>
                          <a:schemeClr val="bg1"/>
                        </a:solidFill>
                      </a:endParaRPr>
                    </a:p>
                  </a:txBody>
                  <a:tcPr/>
                </a:tc>
                <a:tc>
                  <a:txBody>
                    <a:bodyPr/>
                    <a:lstStyle/>
                    <a:p>
                      <a:r>
                        <a:rPr lang="pt-BR" sz="1400" dirty="0" smtClean="0">
                          <a:solidFill>
                            <a:schemeClr val="bg1"/>
                          </a:solidFill>
                        </a:rPr>
                        <a:t>Al</a:t>
                      </a:r>
                      <a:r>
                        <a:rPr lang="pt-BR" sz="1400" baseline="-25000" dirty="0" smtClean="0">
                          <a:solidFill>
                            <a:schemeClr val="bg1"/>
                          </a:solidFill>
                        </a:rPr>
                        <a:t>2</a:t>
                      </a:r>
                      <a:r>
                        <a:rPr lang="pt-BR" sz="1400" dirty="0" smtClean="0">
                          <a:solidFill>
                            <a:schemeClr val="bg1"/>
                          </a:solidFill>
                        </a:rPr>
                        <a:t>S</a:t>
                      </a:r>
                      <a:r>
                        <a:rPr lang="pt-BR" sz="1400" baseline="-25000" dirty="0" smtClean="0">
                          <a:solidFill>
                            <a:schemeClr val="bg1"/>
                          </a:solidFill>
                        </a:rPr>
                        <a:t>3</a:t>
                      </a:r>
                      <a:endParaRPr lang="en-US" sz="1400" dirty="0">
                        <a:solidFill>
                          <a:schemeClr val="bg1"/>
                        </a:solidFill>
                      </a:endParaRPr>
                    </a:p>
                  </a:txBody>
                  <a:tcPr/>
                </a:tc>
                <a:tc>
                  <a:txBody>
                    <a:bodyPr/>
                    <a:lstStyle/>
                    <a:p>
                      <a:r>
                        <a:rPr lang="pt-BR" sz="1400" dirty="0" smtClean="0">
                          <a:solidFill>
                            <a:schemeClr val="bg1"/>
                          </a:solidFill>
                        </a:rPr>
                        <a:t>6 H</a:t>
                      </a:r>
                      <a:r>
                        <a:rPr lang="pt-BR" sz="1400" baseline="-25000" dirty="0" smtClean="0">
                          <a:solidFill>
                            <a:schemeClr val="bg1"/>
                          </a:solidFill>
                        </a:rPr>
                        <a:t>2</a:t>
                      </a:r>
                      <a:r>
                        <a:rPr lang="pt-BR" sz="1400" dirty="0" smtClean="0">
                          <a:solidFill>
                            <a:schemeClr val="bg1"/>
                          </a:solidFill>
                        </a:rPr>
                        <a:t>O </a:t>
                      </a:r>
                      <a:endParaRPr lang="en-US" sz="1400" dirty="0">
                        <a:solidFill>
                          <a:schemeClr val="bg1"/>
                        </a:solidFill>
                      </a:endParaRPr>
                    </a:p>
                  </a:txBody>
                  <a:tcPr/>
                </a:tc>
                <a:tc>
                  <a:txBody>
                    <a:bodyPr/>
                    <a:lstStyle/>
                    <a:p>
                      <a:r>
                        <a:rPr lang="pt-BR" sz="1400" dirty="0" smtClean="0">
                          <a:solidFill>
                            <a:schemeClr val="bg1"/>
                          </a:solidFill>
                        </a:rPr>
                        <a:t>2Al(OH)</a:t>
                      </a:r>
                      <a:r>
                        <a:rPr lang="pt-BR" sz="1400" baseline="-25000" dirty="0" smtClean="0">
                          <a:solidFill>
                            <a:schemeClr val="bg1"/>
                          </a:solidFill>
                        </a:rPr>
                        <a:t>3</a:t>
                      </a:r>
                      <a:endParaRPr lang="en-US" sz="1400" dirty="0">
                        <a:solidFill>
                          <a:schemeClr val="bg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BR" sz="1400" dirty="0" smtClean="0">
                          <a:solidFill>
                            <a:schemeClr val="bg1"/>
                          </a:solidFill>
                        </a:rPr>
                        <a:t>3 H</a:t>
                      </a:r>
                      <a:r>
                        <a:rPr lang="pt-BR" sz="1400" baseline="-25000" dirty="0" smtClean="0">
                          <a:solidFill>
                            <a:schemeClr val="bg1"/>
                          </a:solidFill>
                        </a:rPr>
                        <a:t>2</a:t>
                      </a:r>
                      <a:r>
                        <a:rPr lang="pt-BR" sz="1400" dirty="0" smtClean="0">
                          <a:solidFill>
                            <a:schemeClr val="bg1"/>
                          </a:solidFill>
                        </a:rPr>
                        <a:t>S</a:t>
                      </a:r>
                    </a:p>
                  </a:txBody>
                  <a:tcPr/>
                </a:tc>
              </a:tr>
              <a:tr h="370840">
                <a:tc>
                  <a:txBody>
                    <a:bodyPr/>
                    <a:lstStyle/>
                    <a:p>
                      <a:r>
                        <a:rPr lang="en-US" sz="1400" dirty="0" smtClean="0"/>
                        <a:t>Before</a:t>
                      </a:r>
                      <a:endParaRPr lang="en-US" sz="1400" dirty="0"/>
                    </a:p>
                  </a:txBody>
                  <a:tcPr/>
                </a:tc>
                <a:tc>
                  <a:txBody>
                    <a:bodyPr/>
                    <a:lstStyle/>
                    <a:p>
                      <a:pPr algn="ctr"/>
                      <a:r>
                        <a:rPr lang="en-US" sz="1400" dirty="0" smtClean="0"/>
                        <a:t>.0999</a:t>
                      </a:r>
                      <a:endParaRPr lang="en-US" sz="1400" dirty="0"/>
                    </a:p>
                  </a:txBody>
                  <a:tcPr/>
                </a:tc>
                <a:tc>
                  <a:txBody>
                    <a:bodyPr/>
                    <a:lstStyle/>
                    <a:p>
                      <a:pPr algn="ctr"/>
                      <a:r>
                        <a:rPr lang="en-US" sz="1400" dirty="0" smtClean="0"/>
                        <a:t>.5551</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0</a:t>
                      </a:r>
                      <a:endParaRPr lang="en-US" sz="1400" dirty="0"/>
                    </a:p>
                  </a:txBody>
                  <a:tcPr/>
                </a:tc>
              </a:tr>
              <a:tr h="370840">
                <a:tc>
                  <a:txBody>
                    <a:bodyPr/>
                    <a:lstStyle/>
                    <a:p>
                      <a:r>
                        <a:rPr lang="en-US" sz="1400" dirty="0" smtClean="0"/>
                        <a:t>Change</a:t>
                      </a:r>
                      <a:endParaRPr lang="en-US" sz="1400" dirty="0"/>
                    </a:p>
                  </a:txBody>
                  <a:tcPr/>
                </a:tc>
                <a:tc>
                  <a:txBody>
                    <a:bodyPr/>
                    <a:lstStyle/>
                    <a:p>
                      <a:pPr algn="ctr"/>
                      <a:r>
                        <a:rPr lang="en-US" sz="1400" dirty="0" smtClean="0"/>
                        <a:t>-.0925</a:t>
                      </a:r>
                      <a:endParaRPr lang="en-US" sz="1400" dirty="0"/>
                    </a:p>
                  </a:txBody>
                  <a:tcPr/>
                </a:tc>
                <a:tc>
                  <a:txBody>
                    <a:bodyPr/>
                    <a:lstStyle/>
                    <a:p>
                      <a:pPr algn="ctr"/>
                      <a:r>
                        <a:rPr lang="en-US" sz="1400" dirty="0" smtClean="0"/>
                        <a:t>-.5551</a:t>
                      </a:r>
                      <a:endParaRPr lang="en-US" sz="1400" dirty="0"/>
                    </a:p>
                  </a:txBody>
                  <a:tcPr/>
                </a:tc>
                <a:tc>
                  <a:txBody>
                    <a:bodyPr/>
                    <a:lstStyle/>
                    <a:p>
                      <a:pPr algn="ctr"/>
                      <a:r>
                        <a:rPr lang="en-US" sz="1400" dirty="0" smtClean="0"/>
                        <a:t>+ .1850</a:t>
                      </a:r>
                      <a:endParaRPr lang="en-US" sz="1400" dirty="0"/>
                    </a:p>
                  </a:txBody>
                  <a:tcPr/>
                </a:tc>
                <a:tc>
                  <a:txBody>
                    <a:bodyPr/>
                    <a:lstStyle/>
                    <a:p>
                      <a:pPr algn="ctr"/>
                      <a:r>
                        <a:rPr lang="en-US" sz="1400" dirty="0" smtClean="0"/>
                        <a:t>+ .2775</a:t>
                      </a:r>
                      <a:endParaRPr lang="en-US" sz="1400" dirty="0"/>
                    </a:p>
                  </a:txBody>
                  <a:tcPr/>
                </a:tc>
              </a:tr>
              <a:tr h="370840">
                <a:tc>
                  <a:txBody>
                    <a:bodyPr/>
                    <a:lstStyle/>
                    <a:p>
                      <a:r>
                        <a:rPr lang="en-US" sz="1400" dirty="0" smtClean="0"/>
                        <a:t>After</a:t>
                      </a:r>
                      <a:endParaRPr lang="en-US" sz="1400" dirty="0"/>
                    </a:p>
                  </a:txBody>
                  <a:tcPr/>
                </a:tc>
                <a:tc>
                  <a:txBody>
                    <a:bodyPr/>
                    <a:lstStyle/>
                    <a:p>
                      <a:pPr algn="ctr"/>
                      <a:r>
                        <a:rPr lang="en-US" sz="1400" dirty="0" smtClean="0"/>
                        <a:t>.0074</a:t>
                      </a:r>
                      <a:endParaRPr lang="en-US" sz="1400" dirty="0"/>
                    </a:p>
                  </a:txBody>
                  <a:tcPr/>
                </a:tc>
                <a:tc>
                  <a:txBody>
                    <a:bodyPr/>
                    <a:lstStyle/>
                    <a:p>
                      <a:pPr algn="ctr"/>
                      <a:r>
                        <a:rPr lang="en-US" sz="1400" dirty="0" smtClean="0"/>
                        <a:t>0</a:t>
                      </a:r>
                      <a:endParaRPr lang="en-US" sz="1400" dirty="0"/>
                    </a:p>
                  </a:txBody>
                  <a:tcPr/>
                </a:tc>
                <a:tc>
                  <a:txBody>
                    <a:bodyPr/>
                    <a:lstStyle/>
                    <a:p>
                      <a:pPr algn="ctr"/>
                      <a:r>
                        <a:rPr lang="en-US" sz="1400" dirty="0" smtClean="0"/>
                        <a:t>.1850</a:t>
                      </a:r>
                      <a:endParaRPr lang="en-US" sz="1400" dirty="0"/>
                    </a:p>
                  </a:txBody>
                  <a:tcPr/>
                </a:tc>
                <a:tc>
                  <a:txBody>
                    <a:bodyPr/>
                    <a:lstStyle/>
                    <a:p>
                      <a:pPr algn="ctr"/>
                      <a:r>
                        <a:rPr lang="en-US" sz="1400" dirty="0" smtClean="0"/>
                        <a:t>.2775</a:t>
                      </a:r>
                      <a:endParaRPr lang="en-US" sz="1400" dirty="0"/>
                    </a:p>
                  </a:txBody>
                  <a:tcPr/>
                </a:tc>
              </a:tr>
            </a:tbl>
          </a:graphicData>
        </a:graphic>
      </p:graphicFrame>
      <p:sp>
        <p:nvSpPr>
          <p:cNvPr id="6" name="Rectangle 5"/>
          <p:cNvSpPr/>
          <p:nvPr/>
        </p:nvSpPr>
        <p:spPr>
          <a:xfrm>
            <a:off x="504928" y="2694017"/>
            <a:ext cx="4864026" cy="261610"/>
          </a:xfrm>
          <a:prstGeom prst="rect">
            <a:avLst/>
          </a:prstGeom>
        </p:spPr>
        <p:txBody>
          <a:bodyPr wrap="square">
            <a:spAutoFit/>
          </a:bodyPr>
          <a:lstStyle/>
          <a:p>
            <a:r>
              <a:rPr lang="en-US" sz="1100" dirty="0"/>
              <a:t>Complete the table </a:t>
            </a:r>
            <a:r>
              <a:rPr lang="en-US" sz="1100" i="1" dirty="0"/>
              <a:t>using the </a:t>
            </a:r>
            <a:r>
              <a:rPr lang="en-US" sz="1100" i="1" dirty="0" smtClean="0"/>
              <a:t>molar relationships</a:t>
            </a:r>
            <a:endParaRPr lang="en-US" sz="1100" i="1" dirty="0"/>
          </a:p>
        </p:txBody>
      </p:sp>
      <p:sp>
        <p:nvSpPr>
          <p:cNvPr id="17" name="TextBox 16"/>
          <p:cNvSpPr txBox="1"/>
          <p:nvPr/>
        </p:nvSpPr>
        <p:spPr>
          <a:xfrm>
            <a:off x="650874" y="4245881"/>
            <a:ext cx="4937126" cy="461665"/>
          </a:xfrm>
          <a:prstGeom prst="rect">
            <a:avLst/>
          </a:prstGeom>
          <a:noFill/>
        </p:spPr>
        <p:txBody>
          <a:bodyPr wrap="square" rtlCol="0">
            <a:spAutoFit/>
          </a:bodyPr>
          <a:lstStyle/>
          <a:p>
            <a:r>
              <a:rPr lang="en-US" sz="1200" dirty="0" smtClean="0"/>
              <a:t>0.2775 mol H</a:t>
            </a:r>
            <a:r>
              <a:rPr lang="en-US" sz="1200" baseline="-25000" dirty="0" smtClean="0"/>
              <a:t>2</a:t>
            </a:r>
            <a:r>
              <a:rPr lang="en-US" sz="1200" dirty="0" smtClean="0"/>
              <a:t>S x </a:t>
            </a:r>
            <a:r>
              <a:rPr lang="en-US" sz="1200" dirty="0"/>
              <a:t>(34.0809 g/mol ) = </a:t>
            </a:r>
            <a:r>
              <a:rPr lang="en-US" sz="1200" dirty="0" smtClean="0"/>
              <a:t>9.459 </a:t>
            </a:r>
            <a:r>
              <a:rPr lang="en-US" sz="1200" dirty="0"/>
              <a:t>g H</a:t>
            </a:r>
            <a:r>
              <a:rPr lang="en-US" sz="1200" baseline="-25000" dirty="0"/>
              <a:t>2</a:t>
            </a:r>
            <a:r>
              <a:rPr lang="en-US" sz="1200" dirty="0"/>
              <a:t>S produced</a:t>
            </a:r>
            <a:endParaRPr lang="pt-BR" sz="1200" dirty="0"/>
          </a:p>
          <a:p>
            <a:r>
              <a:rPr lang="en-US" sz="1200" dirty="0" smtClean="0"/>
              <a:t> </a:t>
            </a:r>
            <a:endParaRPr lang="en-US" sz="1200" dirty="0"/>
          </a:p>
        </p:txBody>
      </p:sp>
      <p:sp>
        <p:nvSpPr>
          <p:cNvPr id="19" name="Rounded Rectangle 18"/>
          <p:cNvSpPr/>
          <p:nvPr/>
        </p:nvSpPr>
        <p:spPr>
          <a:xfrm>
            <a:off x="430436" y="2169120"/>
            <a:ext cx="8211263" cy="1573014"/>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0" name="Rounded Rectangle 19"/>
          <p:cNvSpPr/>
          <p:nvPr/>
        </p:nvSpPr>
        <p:spPr>
          <a:xfrm>
            <a:off x="490391" y="4316896"/>
            <a:ext cx="8151307" cy="64482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
        <p:nvSpPr>
          <p:cNvPr id="21" name="Rounded Rectangle 20"/>
          <p:cNvSpPr/>
          <p:nvPr/>
        </p:nvSpPr>
        <p:spPr>
          <a:xfrm>
            <a:off x="490392" y="5347835"/>
            <a:ext cx="8151306" cy="644820"/>
          </a:xfrm>
          <a:prstGeom prst="roundRect">
            <a:avLst/>
          </a:prstGeom>
        </p:spPr>
        <p:style>
          <a:lnRef idx="0">
            <a:schemeClr val="dk1"/>
          </a:lnRef>
          <a:fillRef idx="3">
            <a:schemeClr val="dk1"/>
          </a:fillRef>
          <a:effectRef idx="3">
            <a:schemeClr val="dk1"/>
          </a:effectRef>
          <a:fontRef idx="minor">
            <a:schemeClr val="lt1"/>
          </a:fontRef>
        </p:style>
        <p:txBody>
          <a:bodyPr rtlCol="0" anchor="ctr"/>
          <a:lstStyle/>
          <a:p>
            <a:pPr algn="ctr"/>
            <a:r>
              <a:rPr lang="en-US" dirty="0"/>
              <a:t>C</a:t>
            </a:r>
            <a:r>
              <a:rPr lang="en-US" dirty="0" smtClean="0"/>
              <a:t>lick reveals answer and explanation.</a:t>
            </a:r>
            <a:endParaRPr lang="en-US" dirty="0"/>
          </a:p>
        </p:txBody>
      </p:sp>
    </p:spTree>
    <p:extLst>
      <p:ext uri="{BB962C8B-B14F-4D97-AF65-F5344CB8AC3E}">
        <p14:creationId xmlns:p14="http://schemas.microsoft.com/office/powerpoint/2010/main" val="3066583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xit" presetSubtype="32" fill="hold" grpId="0" nodeType="clickEffect">
                                  <p:stCondLst>
                                    <p:cond delay="0"/>
                                  </p:stCondLst>
                                  <p:childTnLst>
                                    <p:animEffect transition="out" filter="circle(out)">
                                      <p:cBhvr>
                                        <p:cTn id="10" dur="2000"/>
                                        <p:tgtEl>
                                          <p:spTgt spid="19"/>
                                        </p:tgtEl>
                                      </p:cBhvr>
                                    </p:animEffect>
                                    <p:set>
                                      <p:cBhvr>
                                        <p:cTn id="11" dur="1" fill="hold">
                                          <p:stCondLst>
                                            <p:cond delay="1999"/>
                                          </p:stCondLst>
                                        </p:cTn>
                                        <p:tgtEl>
                                          <p:spTgt spid="1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6" presetClass="exit" presetSubtype="32" fill="hold" grpId="0" nodeType="clickEffect">
                                  <p:stCondLst>
                                    <p:cond delay="0"/>
                                  </p:stCondLst>
                                  <p:childTnLst>
                                    <p:animEffect transition="out" filter="circle(out)">
                                      <p:cBhvr>
                                        <p:cTn id="15" dur="2000"/>
                                        <p:tgtEl>
                                          <p:spTgt spid="20"/>
                                        </p:tgtEl>
                                      </p:cBhvr>
                                    </p:animEffect>
                                    <p:set>
                                      <p:cBhvr>
                                        <p:cTn id="16" dur="1" fill="hold">
                                          <p:stCondLst>
                                            <p:cond delay="1999"/>
                                          </p:stCondLst>
                                        </p:cTn>
                                        <p:tgtEl>
                                          <p:spTgt spid="20"/>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6" presetClass="exit" presetSubtype="32" fill="hold" grpId="0" nodeType="clickEffect">
                                  <p:stCondLst>
                                    <p:cond delay="0"/>
                                  </p:stCondLst>
                                  <p:childTnLst>
                                    <p:animEffect transition="out" filter="circle(out)">
                                      <p:cBhvr>
                                        <p:cTn id="20" dur="2000"/>
                                        <p:tgtEl>
                                          <p:spTgt spid="21"/>
                                        </p:tgtEl>
                                      </p:cBhvr>
                                    </p:animEffect>
                                    <p:set>
                                      <p:cBhvr>
                                        <p:cTn id="21" dur="1" fill="hold">
                                          <p:stCondLst>
                                            <p:cond delay="1999"/>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9" grpId="0" animBg="1"/>
      <p:bldP spid="20" grpId="0" animBg="1"/>
      <p:bldP spid="21" grpId="0" animBg="1"/>
    </p:bldLst>
  </p:timing>
</p:sld>
</file>

<file path=ppt/theme/theme1.xml><?xml version="1.0" encoding="utf-8"?>
<a:theme xmlns:a="http://schemas.openxmlformats.org/drawingml/2006/main" name="Advantage">
  <a:themeElements>
    <a:clrScheme name="Advantage">
      <a:dk1>
        <a:sysClr val="windowText" lastClr="000000"/>
      </a:dk1>
      <a:lt1>
        <a:sysClr val="window" lastClr="FFFFFF"/>
      </a:lt1>
      <a:dk2>
        <a:srgbClr val="2B142D"/>
      </a:dk2>
      <a:lt2>
        <a:srgbClr val="C3AFCC"/>
      </a:lt2>
      <a:accent1>
        <a:srgbClr val="663366"/>
      </a:accent1>
      <a:accent2>
        <a:srgbClr val="330F42"/>
      </a:accent2>
      <a:accent3>
        <a:srgbClr val="666699"/>
      </a:accent3>
      <a:accent4>
        <a:srgbClr val="999966"/>
      </a:accent4>
      <a:accent5>
        <a:srgbClr val="F7901E"/>
      </a:accent5>
      <a:accent6>
        <a:srgbClr val="A3A101"/>
      </a:accent6>
      <a:hlink>
        <a:srgbClr val="BC5FBC"/>
      </a:hlink>
      <a:folHlink>
        <a:srgbClr val="9775A7"/>
      </a:folHlink>
    </a:clrScheme>
    <a:fontScheme name="Advantage">
      <a:majorFont>
        <a:latin typeface="Rockwell"/>
        <a:ea typeface=""/>
        <a:cs typeface=""/>
        <a:font script="Jpan" typeface="ＭＳ ゴシック"/>
        <a:font script="Hans" typeface="宋体"/>
        <a:font script="Hant" typeface="新細明體"/>
      </a:majorFont>
      <a:minorFont>
        <a:latin typeface="Rockwell"/>
        <a:ea typeface=""/>
        <a:cs typeface=""/>
        <a:font script="Jpan" typeface="ＭＳ ゴシック"/>
        <a:font script="Hans" typeface="宋体"/>
        <a:font script="Hant" typeface="新細明體"/>
      </a:minorFont>
    </a:fontScheme>
    <a:fmtScheme name="Advantage">
      <a:fillStyleLst>
        <a:solidFill>
          <a:schemeClr val="phClr"/>
        </a:solidFill>
        <a:gradFill rotWithShape="1">
          <a:gsLst>
            <a:gs pos="0">
              <a:schemeClr val="phClr">
                <a:tint val="100000"/>
                <a:shade val="40000"/>
                <a:alpha val="100000"/>
                <a:satMod val="150000"/>
                <a:lumMod val="100000"/>
              </a:schemeClr>
            </a:gs>
            <a:gs pos="100000">
              <a:schemeClr val="phClr">
                <a:tint val="70000"/>
                <a:shade val="100000"/>
                <a:alpha val="100000"/>
                <a:satMod val="200000"/>
                <a:lumMod val="100000"/>
              </a:schemeClr>
            </a:gs>
          </a:gsLst>
          <a:lin ang="6000000" scaled="1"/>
        </a:gradFill>
        <a:gradFill rotWithShape="1">
          <a:gsLst>
            <a:gs pos="0">
              <a:schemeClr val="phClr">
                <a:shade val="40000"/>
                <a:alpha val="100000"/>
                <a:satMod val="150000"/>
                <a:lumMod val="100000"/>
              </a:schemeClr>
            </a:gs>
            <a:gs pos="100000">
              <a:schemeClr val="phClr">
                <a:tint val="70000"/>
                <a:shade val="100000"/>
                <a:alpha val="100000"/>
                <a:satMod val="200000"/>
                <a:lumMod val="100000"/>
              </a:schemeClr>
            </a:gs>
          </a:gsLst>
          <a:lin ang="5400000" scaled="1"/>
        </a:gra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63500" dist="25400" dir="5400000" rotWithShape="0">
              <a:srgbClr val="808080">
                <a:alpha val="75000"/>
              </a:srgbClr>
            </a:outerShdw>
          </a:effectLst>
        </a:effectStyle>
        <a:effectStyle>
          <a:effectLst/>
          <a:scene3d>
            <a:camera prst="orthographicFront">
              <a:rot lat="0" lon="0" rev="0"/>
            </a:camera>
            <a:lightRig rig="twoPt" dir="tl">
              <a:rot lat="0" lon="0" rev="4500000"/>
            </a:lightRig>
          </a:scene3d>
          <a:sp3d>
            <a:bevelT w="63500" h="50800"/>
          </a:sp3d>
        </a:effectStyle>
      </a:effectStyleLst>
      <a:bgFillStyleLst>
        <a:solidFill>
          <a:schemeClr val="phClr"/>
        </a:solidFill>
        <a:gradFill rotWithShape="1">
          <a:gsLst>
            <a:gs pos="0">
              <a:schemeClr val="phClr">
                <a:tint val="40000"/>
                <a:satMod val="1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Advantage.thmx</Template>
  <TotalTime>0</TotalTime>
  <Words>2000</Words>
  <Application>Microsoft Office PowerPoint</Application>
  <PresentationFormat>On-screen Show (4:3)</PresentationFormat>
  <Paragraphs>288</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Advantage</vt:lpstr>
      <vt:lpstr>AP Chemistry Exam Review </vt:lpstr>
      <vt:lpstr>Big Idea #3</vt:lpstr>
      <vt:lpstr>PowerPoint Presentation</vt:lpstr>
      <vt:lpstr>Types of Chemical Reactions</vt:lpstr>
      <vt:lpstr>Types of Chemical Reactions</vt:lpstr>
      <vt:lpstr>Balanced Equations</vt:lpstr>
      <vt:lpstr>Making Predictions</vt:lpstr>
      <vt:lpstr>Limiting Reactants – D.A.</vt:lpstr>
      <vt:lpstr>Limiting Reactants – BCA Table</vt:lpstr>
      <vt:lpstr>Experimental Design</vt:lpstr>
      <vt:lpstr>Data Analysis</vt:lpstr>
      <vt:lpstr>Bronsted-Lowery Acids &amp; Bases</vt:lpstr>
      <vt:lpstr>Redox Reactions</vt:lpstr>
      <vt:lpstr>Redox Titrations</vt:lpstr>
      <vt:lpstr>Evidence of Chemical Change</vt:lpstr>
      <vt:lpstr>Energy Changes</vt:lpstr>
      <vt:lpstr>Galvanic Cell Potential</vt:lpstr>
      <vt:lpstr>Redox Reactions and Half Cells</vt:lpstr>
      <vt:lpstr>2016 FRQ #3</vt:lpstr>
      <vt:lpstr>2016 FRQ #3</vt:lpstr>
    </vt:vector>
  </TitlesOfParts>
  <Company>bartow county schools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 Chemistry Exam Review</dc:title>
  <dc:creator>Freeman, Brandie</dc:creator>
  <cp:lastModifiedBy>Theisen, John</cp:lastModifiedBy>
  <cp:revision>113</cp:revision>
  <dcterms:created xsi:type="dcterms:W3CDTF">2016-03-26T15:33:54Z</dcterms:created>
  <dcterms:modified xsi:type="dcterms:W3CDTF">2017-03-27T13:14:09Z</dcterms:modified>
</cp:coreProperties>
</file>